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8" r:id="rId4"/>
    <p:sldId id="280" r:id="rId5"/>
    <p:sldId id="268" r:id="rId6"/>
    <p:sldId id="269" r:id="rId7"/>
    <p:sldId id="263" r:id="rId8"/>
    <p:sldId id="264" r:id="rId9"/>
    <p:sldId id="270" r:id="rId10"/>
    <p:sldId id="266" r:id="rId11"/>
    <p:sldId id="273" r:id="rId12"/>
    <p:sldId id="267" r:id="rId13"/>
    <p:sldId id="279" r:id="rId14"/>
    <p:sldId id="276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.Newland" initials="L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1685" autoAdjust="0"/>
  </p:normalViewPr>
  <p:slideViewPr>
    <p:cSldViewPr>
      <p:cViewPr varScale="1">
        <p:scale>
          <a:sx n="111" d="100"/>
          <a:sy n="111" d="100"/>
        </p:scale>
        <p:origin x="-4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4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425A1-D67E-4C42-B105-84BA9A5B1686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4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12479-2994-4D3F-BCE1-7C79DE27A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8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5" y="4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E495E-01DA-4A03-BF90-4D71C27DE90E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4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5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CB96D-C74B-4422-BF64-C79F15B77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5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B96D-C74B-4422-BF64-C79F15B77A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4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B7BE-4F3C-4F73-BC82-BADF1E864456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3F96-0703-4681-A694-203E4136DF49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4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10FF-1395-427B-8F6B-804C505746FF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5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F2B4-C60A-4AE0-A09A-7F473B9D281A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03D6-7426-4D6E-9BF3-70A29DE9116D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2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3741-7790-4F17-9142-BAFB80D88427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7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A088-0C43-42CA-8CC9-F44469827106}" type="datetime1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5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33A5-7F60-474F-9280-8B246F34586C}" type="datetime1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BEFB-FCE3-4A14-93BF-6E23FBFEB7C4}" type="datetime1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0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99C8-76DA-4421-B1D9-3199CCC6A3B9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9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9CCA-01DE-4880-8F93-A64E5D163074}" type="datetime1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7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5A1A-1EB4-4D3D-806C-41395E40D9BC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D432-AB8D-4698-BAF9-21080A2D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7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olmstead@dc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20002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Proposed 2016 Olmstead Plan</a:t>
            </a:r>
            <a:br>
              <a:rPr lang="en-US" sz="4000" b="1" dirty="0" smtClean="0"/>
            </a:br>
            <a:r>
              <a:rPr lang="en-US" sz="4000" b="1" dirty="0" smtClean="0"/>
              <a:t>Overview</a:t>
            </a:r>
            <a:endParaRPr lang="en-US" sz="3000" i="1" dirty="0"/>
          </a:p>
        </p:txBody>
      </p:sp>
      <p:pic>
        <p:nvPicPr>
          <p:cNvPr id="4" name="Picture 3" descr="WAWDC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2553"/>
            <a:ext cx="16764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2016 Olmstead Plan Details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Format (p. 22):</a:t>
            </a:r>
          </a:p>
          <a:p>
            <a:pPr lvl="1"/>
            <a:r>
              <a:rPr lang="en-US" dirty="0" smtClean="0"/>
              <a:t>9 proposed priority areas</a:t>
            </a:r>
          </a:p>
          <a:p>
            <a:pPr lvl="1"/>
            <a:r>
              <a:rPr lang="en-US" dirty="0" smtClean="0"/>
              <a:t>The Backdrop: importance of the issue and challenges</a:t>
            </a:r>
          </a:p>
          <a:p>
            <a:pPr lvl="1"/>
            <a:r>
              <a:rPr lang="en-US" dirty="0" smtClean="0"/>
              <a:t>The Vision: where DC is headed and aspirations for end result</a:t>
            </a:r>
          </a:p>
          <a:p>
            <a:pPr lvl="1"/>
            <a:r>
              <a:rPr lang="en-US" dirty="0" smtClean="0"/>
              <a:t>The Data: what is currently known and what is missing</a:t>
            </a:r>
          </a:p>
          <a:p>
            <a:pPr lvl="1"/>
            <a:r>
              <a:rPr lang="en-US" dirty="0" smtClean="0"/>
              <a:t>Key Problems: barriers and challenges</a:t>
            </a:r>
          </a:p>
          <a:p>
            <a:pPr lvl="1"/>
            <a:r>
              <a:rPr lang="en-US" dirty="0" smtClean="0"/>
              <a:t>Action Steps and Lead Entities: District’s commitments for 2016</a:t>
            </a:r>
          </a:p>
          <a:p>
            <a:pPr lvl="1"/>
            <a:r>
              <a:rPr lang="en-US" dirty="0" smtClean="0"/>
              <a:t>Measuring Progress Going Forward: proposed baseline data and metrics to evaluate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10</a:t>
            </a:fld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29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9 Proposed Priority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Person-Centered Culture (pp. 23-24)</a:t>
            </a:r>
          </a:p>
          <a:p>
            <a:r>
              <a:rPr lang="en-US" dirty="0"/>
              <a:t>Community Engagement, Outreach and Training (pp. 25-27)</a:t>
            </a:r>
          </a:p>
          <a:p>
            <a:r>
              <a:rPr lang="en-US" dirty="0"/>
              <a:t>Employment (pp. 27-29)</a:t>
            </a:r>
          </a:p>
          <a:p>
            <a:r>
              <a:rPr lang="en-US" dirty="0"/>
              <a:t>Housing (pp. 29-31)</a:t>
            </a:r>
          </a:p>
          <a:p>
            <a:r>
              <a:rPr lang="en-US" dirty="0"/>
              <a:t>Intake, Enrollment and Discharge Processes (pp. 31-33)</a:t>
            </a:r>
          </a:p>
          <a:p>
            <a:r>
              <a:rPr lang="en-US" dirty="0"/>
              <a:t>Quality of Institutional and Community-Based Services, Providers and Workforce (pp. 33-35)</a:t>
            </a:r>
          </a:p>
          <a:p>
            <a:r>
              <a:rPr lang="en-US" dirty="0"/>
              <a:t>Supporting Children and Youth (pp. 36-37)</a:t>
            </a:r>
          </a:p>
          <a:p>
            <a:r>
              <a:rPr lang="en-US" dirty="0"/>
              <a:t>Waiver Management and Systems issues (pp. 38-40)</a:t>
            </a:r>
          </a:p>
          <a:p>
            <a:r>
              <a:rPr lang="en-US" dirty="0"/>
              <a:t>Wellness and Quality of Life (pp. 40-42)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11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9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We’re Proud Of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United Cerebral Palsy ranked DC 8</a:t>
            </a:r>
            <a:r>
              <a:rPr lang="en-US" baseline="30000" dirty="0" smtClean="0"/>
              <a:t>th</a:t>
            </a:r>
            <a:r>
              <a:rPr lang="en-US" dirty="0" smtClean="0"/>
              <a:t> in the nation (and most improved state!) for how well we serve individuals with intellectual and developmental disabilities</a:t>
            </a:r>
          </a:p>
          <a:p>
            <a:r>
              <a:rPr lang="en-US" dirty="0" smtClean="0"/>
              <a:t>AARP ranked DC 11</a:t>
            </a:r>
            <a:r>
              <a:rPr lang="en-US" baseline="30000" dirty="0" smtClean="0"/>
              <a:t>th</a:t>
            </a:r>
            <a:r>
              <a:rPr lang="en-US" dirty="0" smtClean="0"/>
              <a:t> on its long-term services and supports scorecard updated in 2014</a:t>
            </a:r>
          </a:p>
          <a:p>
            <a:r>
              <a:rPr lang="en-US" dirty="0" smtClean="0"/>
              <a:t>Approximately 55% of Medicaid funds spent on long-term services and supports are for home and community-based services</a:t>
            </a:r>
          </a:p>
          <a:p>
            <a:r>
              <a:rPr lang="en-US" dirty="0" smtClean="0"/>
              <a:t>The District has significantly reduced the number of people in institutional care settings</a:t>
            </a:r>
          </a:p>
          <a:p>
            <a:pPr lvl="1"/>
            <a:r>
              <a:rPr lang="en-US" dirty="0" smtClean="0"/>
              <a:t>Of the remaining settings, the District has focused on creating small group settings as much as possible (e.g. Intermediate Care Facilities house fewer than </a:t>
            </a:r>
            <a:r>
              <a:rPr lang="en-US" smtClean="0"/>
              <a:t>6 people)</a:t>
            </a:r>
            <a:endParaRPr lang="en-US" dirty="0" smtClean="0"/>
          </a:p>
          <a:p>
            <a:r>
              <a:rPr lang="en-US" dirty="0" smtClean="0"/>
              <a:t>Home and community-based services have expanded to include treatment and life needs for the whole person</a:t>
            </a:r>
          </a:p>
          <a:p>
            <a:r>
              <a:rPr lang="en-US" dirty="0" smtClean="0"/>
              <a:t>Better inter-agency communication and collaboration</a:t>
            </a:r>
          </a:p>
          <a:p>
            <a:r>
              <a:rPr lang="en-US" dirty="0" smtClean="0"/>
              <a:t>Smarter service provision to maximize resources</a:t>
            </a:r>
          </a:p>
          <a:p>
            <a:r>
              <a:rPr lang="en-US" dirty="0" smtClean="0"/>
              <a:t>Increased focus and resources spent on transitioning people with disabilities from institutions when possible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12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249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2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We Need to Improve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4"/>
            <a:ext cx="8229600" cy="4857750"/>
          </a:xfrm>
        </p:spPr>
        <p:txBody>
          <a:bodyPr>
            <a:normAutofit/>
          </a:bodyPr>
          <a:lstStyle/>
          <a:p>
            <a:r>
              <a:rPr lang="en-US" dirty="0" smtClean="0"/>
              <a:t>We’re not rated as the best in the country</a:t>
            </a:r>
          </a:p>
          <a:p>
            <a:r>
              <a:rPr lang="en-US" dirty="0"/>
              <a:t>We need better data</a:t>
            </a:r>
          </a:p>
          <a:p>
            <a:r>
              <a:rPr lang="en-US" dirty="0" smtClean="0"/>
              <a:t>Our service delivery systems are complicated</a:t>
            </a:r>
          </a:p>
          <a:p>
            <a:r>
              <a:rPr lang="en-US" dirty="0" smtClean="0"/>
              <a:t>We need to communicate better with you</a:t>
            </a:r>
          </a:p>
          <a:p>
            <a:r>
              <a:rPr lang="en-US" dirty="0"/>
              <a:t>We need to communicate better with each other in the District, with more uniform standards across agencies</a:t>
            </a:r>
          </a:p>
          <a:p>
            <a:r>
              <a:rPr lang="en-US" dirty="0" smtClean="0"/>
              <a:t>We need to listen to you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048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31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Comments and Suggestions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Formal comment period ends noon December 28, 2015</a:t>
            </a:r>
          </a:p>
          <a:p>
            <a:r>
              <a:rPr lang="en-US" sz="2400" dirty="0" smtClean="0">
                <a:latin typeface="+mj-lt"/>
              </a:rPr>
              <a:t>Email: </a:t>
            </a:r>
            <a:r>
              <a:rPr lang="en-US" sz="2400" dirty="0" smtClean="0">
                <a:latin typeface="+mj-lt"/>
                <a:hlinkClick r:id="rId2"/>
              </a:rPr>
              <a:t>olmstead@dc.gov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Contact:</a:t>
            </a:r>
          </a:p>
          <a:p>
            <a:pPr lvl="1"/>
            <a:r>
              <a:rPr lang="en-US" sz="2000" dirty="0" smtClean="0">
                <a:latin typeface="+mj-lt"/>
              </a:rPr>
              <a:t>Tanya Reid, 202-727-9660, 500 K Street, NE, Washington, DC 20002</a:t>
            </a:r>
          </a:p>
          <a:p>
            <a:r>
              <a:rPr lang="en-US" sz="2400" dirty="0" smtClean="0">
                <a:latin typeface="+mj-lt"/>
              </a:rPr>
              <a:t>Continued Town Halls and community engagement meetings in 2016</a:t>
            </a:r>
          </a:p>
          <a:p>
            <a:r>
              <a:rPr lang="en-US" sz="2400" dirty="0" smtClean="0">
                <a:latin typeface="+mj-lt"/>
              </a:rPr>
              <a:t>Olmstead email will remain live after comment period ends</a:t>
            </a:r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14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1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an Olmstead Plan?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j-lt"/>
              </a:rPr>
              <a:t>Integration mandate: Americans with Disabilities Act (ADA) requires state and local governments to provide services and activities in integrated settings, appropriate to needs of people with disabilities</a:t>
            </a:r>
          </a:p>
          <a:p>
            <a:r>
              <a:rPr lang="en-US" dirty="0" smtClean="0">
                <a:latin typeface="+mj-lt"/>
              </a:rPr>
              <a:t>“Olmstead Plan” refers to a Supreme Court decision in </a:t>
            </a:r>
            <a:r>
              <a:rPr lang="en-US" i="1" dirty="0" smtClean="0">
                <a:latin typeface="+mj-lt"/>
              </a:rPr>
              <a:t>Olmstead v. L.C.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People with disabilities have the right to live and receive care in the community under certain circumstances</a:t>
            </a:r>
          </a:p>
          <a:p>
            <a:pPr lvl="1"/>
            <a:r>
              <a:rPr lang="en-US" dirty="0" smtClean="0">
                <a:latin typeface="+mj-lt"/>
              </a:rPr>
              <a:t>States can prove compliance with the integration mandate with a “comprehensive, effectively working plan”</a:t>
            </a: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2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23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What’s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States must provide services to people with disabilities in an integrated setting within these limits:</a:t>
            </a:r>
          </a:p>
          <a:p>
            <a:pPr lvl="1"/>
            <a:r>
              <a:rPr lang="en-US" dirty="0" smtClean="0">
                <a:latin typeface="+mj-lt"/>
              </a:rPr>
              <a:t>Person must want community-based services;</a:t>
            </a:r>
          </a:p>
          <a:p>
            <a:pPr lvl="1"/>
            <a:r>
              <a:rPr lang="en-US" dirty="0" smtClean="0">
                <a:latin typeface="+mj-lt"/>
              </a:rPr>
              <a:t>Person’s treatment team must consider community-based services appropriate; and</a:t>
            </a:r>
          </a:p>
          <a:p>
            <a:pPr lvl="1"/>
            <a:r>
              <a:rPr lang="en-US" dirty="0" smtClean="0">
                <a:latin typeface="+mj-lt"/>
              </a:rPr>
              <a:t>It must be reasonable to accommodate the community-based services, taking into account state resources and the needs of others with disabilities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9144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23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Who’s Included?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Specifically people with disabilities who are, or at risk of being, institutionalized</a:t>
            </a:r>
          </a:p>
          <a:p>
            <a:r>
              <a:rPr lang="en-US" dirty="0" smtClean="0"/>
              <a:t>In FY 2015:</a:t>
            </a:r>
          </a:p>
          <a:p>
            <a:pPr lvl="1"/>
            <a:r>
              <a:rPr lang="en-US" dirty="0" smtClean="0"/>
              <a:t>About 4,000 people received support in an institutional setting (pp. 3-4; 7-9);</a:t>
            </a:r>
          </a:p>
          <a:p>
            <a:pPr lvl="1"/>
            <a:r>
              <a:rPr lang="en-US" dirty="0" smtClean="0"/>
              <a:t>About 17,000 lived in community-based settings with Medicaid-funded services (pp. </a:t>
            </a:r>
            <a:r>
              <a:rPr lang="en-US" smtClean="0"/>
              <a:t>3-4; 9-14)</a:t>
            </a:r>
            <a:endParaRPr lang="en-US" dirty="0" smtClean="0"/>
          </a:p>
          <a:p>
            <a:pPr lvl="2"/>
            <a:r>
              <a:rPr lang="en-US" dirty="0" smtClean="0"/>
              <a:t>3,650 people with disabilities have a level of need that qualifies them for institutional care, but receive services in a home and community-based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9144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45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Olmstead Plans in DC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2006: Office of Disability Rights (ODR) was created</a:t>
            </a:r>
          </a:p>
          <a:p>
            <a:r>
              <a:rPr lang="en-US" dirty="0" smtClean="0"/>
              <a:t>2011: ODR published the District’s first Olmstead Plan based on extensive research and stakeholder input</a:t>
            </a:r>
          </a:p>
          <a:p>
            <a:r>
              <a:rPr lang="en-US" dirty="0" smtClean="0"/>
              <a:t>2015: DC created an Olmstead Working Group to revise the Olmstead Plan for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5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31787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05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What’s Different for 2016?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Current Olmstead Plan focuses on each agency – currently Department on Disability Rights (DDS), Department of Health Care Finance (DHCF), Department of Behavioral Health (DBH), and D.C. Office on Aging (DCOA)</a:t>
            </a:r>
          </a:p>
          <a:p>
            <a:pPr lvl="1"/>
            <a:r>
              <a:rPr lang="en-US" dirty="0" smtClean="0"/>
              <a:t>Each agency sets its own qualitative and quantitative goals</a:t>
            </a:r>
          </a:p>
          <a:p>
            <a:r>
              <a:rPr lang="en-US" dirty="0" smtClean="0"/>
              <a:t>Proposed 2016 plan goals:</a:t>
            </a:r>
          </a:p>
          <a:p>
            <a:pPr lvl="1"/>
            <a:r>
              <a:rPr lang="en-US" dirty="0" smtClean="0"/>
              <a:t>Increased transparency of District service structure and how agencies work together;</a:t>
            </a:r>
          </a:p>
          <a:p>
            <a:pPr lvl="1"/>
            <a:r>
              <a:rPr lang="en-US" dirty="0" smtClean="0"/>
              <a:t>Organization by priority areas, not agencies; and</a:t>
            </a:r>
          </a:p>
          <a:p>
            <a:pPr lvl="1"/>
            <a:r>
              <a:rPr lang="en-US" dirty="0" smtClean="0"/>
              <a:t>Focus on data to drive greater accountability and evaluation of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6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Agencies are Involved?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Agencies in the current plan: DBH, DHCF, DDS, DCOA, and ODR</a:t>
            </a:r>
          </a:p>
          <a:p>
            <a:r>
              <a:rPr lang="en-US" dirty="0" smtClean="0"/>
              <a:t>Additional agencies: Department of Health (DOH), Department of Human Services (DHS), Office of the State Superintendent for Education (OSSE)</a:t>
            </a:r>
          </a:p>
          <a:p>
            <a:r>
              <a:rPr lang="en-US" dirty="0" smtClean="0"/>
              <a:t>See agency descriptions in proposed Olmstead Plan pp. 4-7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Institutional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Inpatient facilities (pp. 7-8):</a:t>
            </a:r>
          </a:p>
          <a:p>
            <a:pPr lvl="1"/>
            <a:r>
              <a:rPr lang="en-US" dirty="0" smtClean="0"/>
              <a:t>Psychiatric: </a:t>
            </a:r>
          </a:p>
          <a:p>
            <a:pPr lvl="2"/>
            <a:r>
              <a:rPr lang="en-US" dirty="0" smtClean="0"/>
              <a:t>Saint </a:t>
            </a:r>
            <a:r>
              <a:rPr lang="en-US" dirty="0" err="1" smtClean="0"/>
              <a:t>Elizabeths</a:t>
            </a:r>
            <a:r>
              <a:rPr lang="en-US" dirty="0" smtClean="0"/>
              <a:t> (District operated)</a:t>
            </a:r>
          </a:p>
          <a:p>
            <a:pPr lvl="2"/>
            <a:r>
              <a:rPr lang="en-US" dirty="0" smtClean="0"/>
              <a:t>Psychiatric Residential Treatment Facilities (PRTFs) for youth (funded by Medicaid)</a:t>
            </a:r>
          </a:p>
          <a:p>
            <a:pPr lvl="1"/>
            <a:r>
              <a:rPr lang="en-US" dirty="0" smtClean="0"/>
              <a:t>Long-term chronic, acute, or rehabilitative services for children: Hospital for Sick Children</a:t>
            </a:r>
            <a:endParaRPr lang="en-US" dirty="0"/>
          </a:p>
          <a:p>
            <a:r>
              <a:rPr lang="en-US" dirty="0" smtClean="0"/>
              <a:t>Intermediate Care Facilities (pp. 8-9): for people with intellectual and developmental disabilities</a:t>
            </a:r>
          </a:p>
          <a:p>
            <a:r>
              <a:rPr lang="en-US" dirty="0" smtClean="0"/>
              <a:t>Nursing Facilities (p. 9): provide short- and long-term care for people who need rehabilitation and assistance with healthcare and activities of daily living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8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67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Home and Community-Based Services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Medicaid Waivers &amp; Demonstration Projects (p. 10)</a:t>
            </a:r>
          </a:p>
          <a:p>
            <a:pPr lvl="1"/>
            <a:r>
              <a:rPr lang="en-US" dirty="0" smtClean="0"/>
              <a:t>Intellectual Disabilities/Developmental Disabilities (ID/DD) Waiver</a:t>
            </a:r>
          </a:p>
          <a:p>
            <a:pPr lvl="1"/>
            <a:r>
              <a:rPr lang="en-US" dirty="0" smtClean="0"/>
              <a:t>Elderly and Persons with Physical Disabilities (EPD) Waiver</a:t>
            </a:r>
          </a:p>
          <a:p>
            <a:pPr lvl="1"/>
            <a:r>
              <a:rPr lang="en-US" dirty="0" smtClean="0"/>
              <a:t>Money Follows the Person (MFP) Program</a:t>
            </a:r>
          </a:p>
          <a:p>
            <a:r>
              <a:rPr lang="en-US" dirty="0" smtClean="0"/>
              <a:t>State Plan (Community Medicaid) (p. 11)</a:t>
            </a:r>
          </a:p>
          <a:p>
            <a:r>
              <a:rPr lang="en-US" dirty="0" smtClean="0"/>
              <a:t>Assisted Living (p. 11)</a:t>
            </a:r>
          </a:p>
          <a:p>
            <a:r>
              <a:rPr lang="en-US" dirty="0" smtClean="0"/>
              <a:t>Employment and Wrap Around Services (p. 12)</a:t>
            </a:r>
          </a:p>
          <a:p>
            <a:r>
              <a:rPr lang="en-US" dirty="0" smtClean="0"/>
              <a:t>Housing Support (pp. 12-13)</a:t>
            </a:r>
          </a:p>
          <a:p>
            <a:r>
              <a:rPr lang="en-US" dirty="0" smtClean="0"/>
              <a:t>Mental health and substance abuse services (p. 13)</a:t>
            </a:r>
          </a:p>
          <a:p>
            <a:r>
              <a:rPr lang="en-US" dirty="0" smtClean="0"/>
              <a:t>Wellness, Fitness and Nutrition (p. 13)</a:t>
            </a:r>
          </a:p>
          <a:p>
            <a:r>
              <a:rPr lang="en-US" dirty="0" smtClean="0"/>
              <a:t>Day Services (p. 14)</a:t>
            </a:r>
          </a:p>
          <a:p>
            <a:r>
              <a:rPr lang="en-US" dirty="0" smtClean="0"/>
              <a:t>Transportation (p. 14)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D432-AB8D-4698-BAF9-21080A2D2419}" type="slidenum">
              <a:rPr lang="en-US" smtClean="0"/>
              <a:t>9</a:t>
            </a:fld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91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9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1F497D"/>
      </a:accent1>
      <a:accent2>
        <a:srgbClr val="FF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10742</TotalTime>
  <Words>1049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Proposed 2016 Olmstead Plan Overview</vt:lpstr>
      <vt:lpstr>What is an Olmstead Plan?</vt:lpstr>
      <vt:lpstr>What’s Required?</vt:lpstr>
      <vt:lpstr>Who’s Included?</vt:lpstr>
      <vt:lpstr>Olmstead Plans in DC</vt:lpstr>
      <vt:lpstr>What’s Different for 2016?</vt:lpstr>
      <vt:lpstr>What Agencies are Involved?</vt:lpstr>
      <vt:lpstr>Types of Institutional Care</vt:lpstr>
      <vt:lpstr>Home and Community-Based Services</vt:lpstr>
      <vt:lpstr>2016 Olmstead Plan Details</vt:lpstr>
      <vt:lpstr>9 Proposed Priority Areas</vt:lpstr>
      <vt:lpstr>What We’re Proud Of</vt:lpstr>
      <vt:lpstr>Where We Need to Improve</vt:lpstr>
      <vt:lpstr>Comments and Suggestions</vt:lpstr>
    </vt:vector>
  </TitlesOfParts>
  <Company>DC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ServUS</dc:creator>
  <cp:lastModifiedBy>Alison Whyte</cp:lastModifiedBy>
  <cp:revision>227</cp:revision>
  <cp:lastPrinted>2015-10-16T19:56:25Z</cp:lastPrinted>
  <dcterms:created xsi:type="dcterms:W3CDTF">2015-05-27T12:41:06Z</dcterms:created>
  <dcterms:modified xsi:type="dcterms:W3CDTF">2015-12-17T23:52:58Z</dcterms:modified>
</cp:coreProperties>
</file>