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68" r:id="rId2"/>
    <p:sldId id="259" r:id="rId3"/>
    <p:sldId id="260" r:id="rId4"/>
    <p:sldId id="270" r:id="rId5"/>
    <p:sldId id="257" r:id="rId6"/>
    <p:sldId id="258" r:id="rId7"/>
    <p:sldId id="269" r:id="rId8"/>
    <p:sldId id="272" r:id="rId9"/>
    <p:sldId id="271" r:id="rId10"/>
    <p:sldId id="263" r:id="rId11"/>
    <p:sldId id="261"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1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AC3EE8-7492-495B-960F-111D10F00978}" type="datetimeFigureOut">
              <a:rPr lang="en-US" smtClean="0"/>
              <a:t>12/11/2015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3A67A6-B1B0-4D46-844D-84A9B02B8232}" type="slidenum">
              <a:rPr lang="en-US" smtClean="0"/>
              <a:t>‹#›</a:t>
            </a:fld>
            <a:endParaRPr lang="en-US"/>
          </a:p>
        </p:txBody>
      </p:sp>
    </p:spTree>
    <p:extLst>
      <p:ext uri="{BB962C8B-B14F-4D97-AF65-F5344CB8AC3E}">
        <p14:creationId xmlns:p14="http://schemas.microsoft.com/office/powerpoint/2010/main" val="3265234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99E5A1-5454-4F43-8468-166CF841061B}" type="slidenum">
              <a:rPr lang="en-US" smtClean="0"/>
              <a:t>1</a:t>
            </a:fld>
            <a:endParaRPr lang="en-US"/>
          </a:p>
        </p:txBody>
      </p:sp>
    </p:spTree>
    <p:extLst>
      <p:ext uri="{BB962C8B-B14F-4D97-AF65-F5344CB8AC3E}">
        <p14:creationId xmlns:p14="http://schemas.microsoft.com/office/powerpoint/2010/main" val="567416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Definition from AARP</a:t>
            </a:r>
          </a:p>
        </p:txBody>
      </p:sp>
      <p:sp>
        <p:nvSpPr>
          <p:cNvPr id="4" name="Slide Number Placeholder 3"/>
          <p:cNvSpPr>
            <a:spLocks noGrp="1"/>
          </p:cNvSpPr>
          <p:nvPr>
            <p:ph type="sldNum" sz="quarter" idx="5"/>
          </p:nvPr>
        </p:nvSpPr>
        <p:spPr/>
        <p:txBody>
          <a:bodyPr/>
          <a:lstStyle/>
          <a:p>
            <a:pPr>
              <a:defRPr/>
            </a:pPr>
            <a:fld id="{9F037E1A-A5D7-4572-8210-5D5C3234FEBF}"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t>Why is No Wrong Door important to sponsors?</a:t>
            </a:r>
          </a:p>
          <a:p>
            <a:pPr marL="179489" indent="-179489" eaLnBrk="1" fontAlgn="auto" hangingPunct="1">
              <a:spcBef>
                <a:spcPts val="0"/>
              </a:spcBef>
              <a:spcAft>
                <a:spcPts val="0"/>
              </a:spcAft>
              <a:buFont typeface="Arial" pitchFamily="34" charset="0"/>
              <a:buChar char="•"/>
              <a:defRPr/>
            </a:pPr>
            <a:r>
              <a:rPr lang="en-US" dirty="0" smtClean="0"/>
              <a:t>Front door to services</a:t>
            </a:r>
          </a:p>
          <a:p>
            <a:pPr marL="179489" indent="-179489" eaLnBrk="1" fontAlgn="auto" hangingPunct="1">
              <a:spcBef>
                <a:spcPts val="0"/>
              </a:spcBef>
              <a:spcAft>
                <a:spcPts val="0"/>
              </a:spcAft>
              <a:buFont typeface="Arial" pitchFamily="34" charset="0"/>
              <a:buChar char="•"/>
              <a:defRPr/>
            </a:pPr>
            <a:r>
              <a:rPr lang="en-US" dirty="0" smtClean="0"/>
              <a:t>Maximize use of all resources</a:t>
            </a:r>
          </a:p>
          <a:p>
            <a:pPr marL="179489" indent="-179489" eaLnBrk="1" fontAlgn="auto" hangingPunct="1">
              <a:spcBef>
                <a:spcPts val="0"/>
              </a:spcBef>
              <a:spcAft>
                <a:spcPts val="0"/>
              </a:spcAft>
              <a:buFont typeface="Arial" pitchFamily="34" charset="0"/>
              <a:buChar char="•"/>
              <a:defRPr/>
            </a:pPr>
            <a:r>
              <a:rPr lang="en-US" dirty="0" smtClean="0"/>
              <a:t>Key to diversion</a:t>
            </a:r>
          </a:p>
          <a:p>
            <a:pPr marL="179489" indent="-179489" eaLnBrk="1" fontAlgn="auto" hangingPunct="1">
              <a:spcBef>
                <a:spcPts val="0"/>
              </a:spcBef>
              <a:spcAft>
                <a:spcPts val="0"/>
              </a:spcAft>
              <a:buFont typeface="Arial" pitchFamily="34" charset="0"/>
              <a:buChar char="•"/>
              <a:defRPr/>
            </a:pPr>
            <a:endParaRPr lang="en-US" dirty="0" smtClean="0"/>
          </a:p>
          <a:p>
            <a:pPr eaLnBrk="1" hangingPunct="1">
              <a:spcBef>
                <a:spcPct val="0"/>
              </a:spcBef>
              <a:defRPr/>
            </a:pPr>
            <a:r>
              <a:rPr lang="en-US" altLang="en-US" dirty="0" smtClean="0"/>
              <a:t>The vision is that each state would have 1 NWD system.  Not separate NWD access systems for different populations.  No organization/network, has the capacity, expertise or authority to carry this out on their own. Multiple agencies and organizations at the state and local level will need to be formally involved in the operations of a state's NWD System</a:t>
            </a:r>
          </a:p>
          <a:p>
            <a:pPr eaLnBrk="1" fontAlgn="auto" hangingPunct="1">
              <a:spcBef>
                <a:spcPts val="0"/>
              </a:spcBef>
              <a:spcAft>
                <a:spcPts val="0"/>
              </a:spcAft>
              <a:buFont typeface="Arial" pitchFamily="34" charset="0"/>
              <a:buNone/>
              <a:defRPr/>
            </a:pPr>
            <a:endParaRPr lang="en-US" dirty="0" smtClean="0"/>
          </a:p>
        </p:txBody>
      </p:sp>
      <p:sp>
        <p:nvSpPr>
          <p:cNvPr id="1443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F84F67B-6EC7-4341-A62E-6669A9133D6D}" type="slidenum">
              <a:rPr lang="en-US" altLang="en-US" smtClean="0">
                <a:solidFill>
                  <a:srgbClr val="000000"/>
                </a:solidFill>
              </a:rPr>
              <a:pPr fontAlgn="base">
                <a:spcBef>
                  <a:spcPct val="0"/>
                </a:spcBef>
                <a:spcAft>
                  <a:spcPct val="0"/>
                </a:spcAft>
                <a:defRPr/>
              </a:pPr>
              <a:t>7</a:t>
            </a:fld>
            <a:endParaRPr lang="en-US" altLang="en-US"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3A67A6-B1B0-4D46-844D-84A9B02B8232}" type="slidenum">
              <a:rPr lang="en-US" smtClean="0"/>
              <a:t>8</a:t>
            </a:fld>
            <a:endParaRPr lang="en-US"/>
          </a:p>
        </p:txBody>
      </p:sp>
    </p:spTree>
    <p:extLst>
      <p:ext uri="{BB962C8B-B14F-4D97-AF65-F5344CB8AC3E}">
        <p14:creationId xmlns:p14="http://schemas.microsoft.com/office/powerpoint/2010/main" val="1696711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slide lists the major LTSS components or policy issues within a state. </a:t>
            </a:r>
          </a:p>
          <a:p>
            <a:endParaRPr lang="en-US" altLang="en-US" smtClean="0"/>
          </a:p>
          <a:p>
            <a:r>
              <a:rPr lang="en-US" altLang="en-US" smtClean="0"/>
              <a:t>NWD is one component of a state’s LTSS system. </a:t>
            </a:r>
          </a:p>
        </p:txBody>
      </p:sp>
      <p:sp>
        <p:nvSpPr>
          <p:cNvPr id="4" name="Slide Number Placeholder 3"/>
          <p:cNvSpPr>
            <a:spLocks noGrp="1"/>
          </p:cNvSpPr>
          <p:nvPr>
            <p:ph type="sldNum" sz="quarter" idx="5"/>
          </p:nvPr>
        </p:nvSpPr>
        <p:spPr/>
        <p:txBody>
          <a:bodyPr/>
          <a:lstStyle/>
          <a:p>
            <a:pPr>
              <a:defRPr/>
            </a:pPr>
            <a:fld id="{1F6670BB-4119-4EDF-8030-59354A21BF34}"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98495-DF0D-451B-B25C-93B8C01A0832}" type="slidenum">
              <a:rPr lang="en-US" smtClean="0"/>
              <a:t>‹#›</a:t>
            </a:fld>
            <a:endParaRPr lang="en-US"/>
          </a:p>
        </p:txBody>
      </p:sp>
    </p:spTree>
    <p:extLst>
      <p:ext uri="{BB962C8B-B14F-4D97-AF65-F5344CB8AC3E}">
        <p14:creationId xmlns:p14="http://schemas.microsoft.com/office/powerpoint/2010/main" val="339246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98495-DF0D-451B-B25C-93B8C01A0832}" type="slidenum">
              <a:rPr lang="en-US" smtClean="0"/>
              <a:t>‹#›</a:t>
            </a:fld>
            <a:endParaRPr lang="en-US"/>
          </a:p>
        </p:txBody>
      </p:sp>
    </p:spTree>
    <p:extLst>
      <p:ext uri="{BB962C8B-B14F-4D97-AF65-F5344CB8AC3E}">
        <p14:creationId xmlns:p14="http://schemas.microsoft.com/office/powerpoint/2010/main" val="3398838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98495-DF0D-451B-B25C-93B8C01A0832}" type="slidenum">
              <a:rPr lang="en-US" smtClean="0"/>
              <a:t>‹#›</a:t>
            </a:fld>
            <a:endParaRPr lang="en-US"/>
          </a:p>
        </p:txBody>
      </p:sp>
    </p:spTree>
    <p:extLst>
      <p:ext uri="{BB962C8B-B14F-4D97-AF65-F5344CB8AC3E}">
        <p14:creationId xmlns:p14="http://schemas.microsoft.com/office/powerpoint/2010/main" val="1487325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914400" y="762000"/>
            <a:ext cx="7315200" cy="1143000"/>
          </a:xfrm>
          <a:prstGeom prst="rect">
            <a:avLst/>
          </a:prstGeom>
        </p:spPr>
        <p:txBody>
          <a:bodyPr lIns="0" tIns="0" rIns="0" bIns="0" anchor="t"/>
          <a:lstStyle>
            <a:lvl1pPr algn="l">
              <a:lnSpc>
                <a:spcPts val="4900"/>
              </a:lnSpc>
              <a:defRPr sz="4800" b="0" i="0">
                <a:solidFill>
                  <a:srgbClr val="C4004F"/>
                </a:solidFill>
                <a:latin typeface="Gill Sans Std Light"/>
                <a:cs typeface="Gill Sans Std Light"/>
              </a:defRPr>
            </a:lvl1pPr>
          </a:lstStyle>
          <a:p>
            <a:r>
              <a:rPr lang="en-US" dirty="0" smtClean="0"/>
              <a:t>Slide Headline 1</a:t>
            </a:r>
            <a:br>
              <a:rPr lang="en-US" dirty="0" smtClean="0"/>
            </a:br>
            <a:r>
              <a:rPr lang="en-US" dirty="0" smtClean="0"/>
              <a:t>Slide Headline 2</a:t>
            </a:r>
            <a:endParaRPr lang="en-US" dirty="0"/>
          </a:p>
        </p:txBody>
      </p:sp>
      <p:sp>
        <p:nvSpPr>
          <p:cNvPr id="14" name="Subtitle 2"/>
          <p:cNvSpPr>
            <a:spLocks noGrp="1"/>
          </p:cNvSpPr>
          <p:nvPr>
            <p:ph type="subTitle" idx="1" hasCustomPrompt="1"/>
          </p:nvPr>
        </p:nvSpPr>
        <p:spPr>
          <a:xfrm>
            <a:off x="914400" y="2362200"/>
            <a:ext cx="7315200" cy="457200"/>
          </a:xfrm>
          <a:prstGeom prst="rect">
            <a:avLst/>
          </a:prstGeom>
        </p:spPr>
        <p:txBody>
          <a:bodyPr lIns="0" tIns="0" rIns="0" bIns="0" anchor="t"/>
          <a:lstStyle>
            <a:lvl1pPr marL="0" indent="0" algn="l">
              <a:buNone/>
              <a:defRPr b="0" i="0">
                <a:solidFill>
                  <a:srgbClr val="011F4F"/>
                </a:solidFill>
                <a:latin typeface="Gill Sans Std Bold"/>
                <a:cs typeface="Gill Sans St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Slide Subhead</a:t>
            </a:r>
            <a:endParaRPr lang="en-US" dirty="0"/>
          </a:p>
        </p:txBody>
      </p:sp>
      <p:sp>
        <p:nvSpPr>
          <p:cNvPr id="5" name="Text Placeholder 3"/>
          <p:cNvSpPr>
            <a:spLocks noGrp="1"/>
          </p:cNvSpPr>
          <p:nvPr>
            <p:ph type="body" sz="half" idx="2"/>
          </p:nvPr>
        </p:nvSpPr>
        <p:spPr>
          <a:xfrm>
            <a:off x="914400" y="3124200"/>
            <a:ext cx="7315200" cy="2895600"/>
          </a:xfrm>
          <a:prstGeom prst="rect">
            <a:avLst/>
          </a:prstGeom>
        </p:spPr>
        <p:txBody>
          <a:bodyPr lIns="0" tIns="0" rIns="0" bIns="0"/>
          <a:lstStyle>
            <a:lvl1pPr marL="0" indent="0">
              <a:lnSpc>
                <a:spcPts val="2400"/>
              </a:lnSpc>
              <a:buNone/>
              <a:defRPr sz="1600" b="0" i="0">
                <a:latin typeface="Goudy Old Style"/>
                <a:cs typeface="Goudy Old Style"/>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028220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4" name="Picture 1" descr="AoA-129 ACL General PPT(sw)1.1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7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5"/>
          <p:cNvSpPr>
            <a:spLocks noGrp="1"/>
          </p:cNvSpPr>
          <p:nvPr>
            <p:ph sz="quarter" idx="12"/>
          </p:nvPr>
        </p:nvSpPr>
        <p:spPr>
          <a:xfrm>
            <a:off x="533400" y="2057400"/>
            <a:ext cx="8153400" cy="3886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3"/>
          </p:nvPr>
        </p:nvSpPr>
        <p:spPr>
          <a:xfrm>
            <a:off x="533400" y="990600"/>
            <a:ext cx="8153400" cy="914400"/>
          </a:xfrm>
          <a:prstGeom prst="rect">
            <a:avLst/>
          </a:prstGeom>
        </p:spPr>
        <p:txBody>
          <a:bodyPr/>
          <a:lstStyle>
            <a:lvl1pPr marL="0" indent="0">
              <a:buNone/>
              <a:defRPr sz="3600" b="1">
                <a:solidFill>
                  <a:schemeClr val="tx2"/>
                </a:solidFill>
              </a:defRPr>
            </a:lvl1pPr>
          </a:lstStyle>
          <a:p>
            <a:pPr lvl="0"/>
            <a:r>
              <a:rPr lang="en-US" dirty="0" smtClean="0"/>
              <a:t>Click to edit Master text styles</a:t>
            </a:r>
          </a:p>
        </p:txBody>
      </p:sp>
      <p:sp>
        <p:nvSpPr>
          <p:cNvPr id="5" name="Footer Placeholder 4"/>
          <p:cNvSpPr>
            <a:spLocks noGrp="1"/>
          </p:cNvSpPr>
          <p:nvPr>
            <p:ph type="ftr" sz="quarter" idx="14"/>
          </p:nvPr>
        </p:nvSpPr>
        <p:spPr/>
        <p:txBody>
          <a:bodyPr/>
          <a:lstStyle>
            <a:lvl1pPr fontAlgn="auto">
              <a:spcBef>
                <a:spcPts val="0"/>
              </a:spcBef>
              <a:spcAft>
                <a:spcPts val="0"/>
              </a:spcAft>
              <a:defRPr>
                <a:latin typeface="+mn-lt"/>
              </a:defRPr>
            </a:lvl1pPr>
          </a:lstStyle>
          <a:p>
            <a:pPr>
              <a:defRPr/>
            </a:pPr>
            <a:endParaRPr lang="en-US"/>
          </a:p>
        </p:txBody>
      </p:sp>
      <p:sp>
        <p:nvSpPr>
          <p:cNvPr id="7" name="Slide Number Placeholder 5"/>
          <p:cNvSpPr>
            <a:spLocks noGrp="1"/>
          </p:cNvSpPr>
          <p:nvPr>
            <p:ph type="sldNum" sz="quarter" idx="15"/>
          </p:nvPr>
        </p:nvSpPr>
        <p:spPr/>
        <p:txBody>
          <a:bodyPr/>
          <a:lstStyle>
            <a:lvl1pPr fontAlgn="auto">
              <a:spcBef>
                <a:spcPts val="0"/>
              </a:spcBef>
              <a:spcAft>
                <a:spcPts val="0"/>
              </a:spcAft>
              <a:defRPr>
                <a:latin typeface="+mn-lt"/>
              </a:defRPr>
            </a:lvl1pPr>
          </a:lstStyle>
          <a:p>
            <a:pPr>
              <a:defRPr/>
            </a:pPr>
            <a:fld id="{6A5A5E39-7F20-4F67-B999-E30D11CDC2A7}" type="slidenum">
              <a:rPr lang="en-US"/>
              <a:pPr>
                <a:defRPr/>
              </a:pPr>
              <a:t>‹#›</a:t>
            </a:fld>
            <a:endParaRPr lang="en-US" dirty="0"/>
          </a:p>
        </p:txBody>
      </p:sp>
    </p:spTree>
    <p:extLst>
      <p:ext uri="{BB962C8B-B14F-4D97-AF65-F5344CB8AC3E}">
        <p14:creationId xmlns:p14="http://schemas.microsoft.com/office/powerpoint/2010/main" val="1406665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98495-DF0D-451B-B25C-93B8C01A0832}" type="slidenum">
              <a:rPr lang="en-US" smtClean="0"/>
              <a:t>‹#›</a:t>
            </a:fld>
            <a:endParaRPr lang="en-US"/>
          </a:p>
        </p:txBody>
      </p:sp>
    </p:spTree>
    <p:extLst>
      <p:ext uri="{BB962C8B-B14F-4D97-AF65-F5344CB8AC3E}">
        <p14:creationId xmlns:p14="http://schemas.microsoft.com/office/powerpoint/2010/main" val="746632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98495-DF0D-451B-B25C-93B8C01A0832}" type="slidenum">
              <a:rPr lang="en-US" smtClean="0"/>
              <a:t>‹#›</a:t>
            </a:fld>
            <a:endParaRPr lang="en-US"/>
          </a:p>
        </p:txBody>
      </p:sp>
    </p:spTree>
    <p:extLst>
      <p:ext uri="{BB962C8B-B14F-4D97-AF65-F5344CB8AC3E}">
        <p14:creationId xmlns:p14="http://schemas.microsoft.com/office/powerpoint/2010/main" val="158018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98495-DF0D-451B-B25C-93B8C01A0832}" type="slidenum">
              <a:rPr lang="en-US" smtClean="0"/>
              <a:t>‹#›</a:t>
            </a:fld>
            <a:endParaRPr lang="en-US"/>
          </a:p>
        </p:txBody>
      </p:sp>
    </p:spTree>
    <p:extLst>
      <p:ext uri="{BB962C8B-B14F-4D97-AF65-F5344CB8AC3E}">
        <p14:creationId xmlns:p14="http://schemas.microsoft.com/office/powerpoint/2010/main" val="1061787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A98495-DF0D-451B-B25C-93B8C01A0832}" type="slidenum">
              <a:rPr lang="en-US" smtClean="0"/>
              <a:t>‹#›</a:t>
            </a:fld>
            <a:endParaRPr lang="en-US"/>
          </a:p>
        </p:txBody>
      </p:sp>
    </p:spTree>
    <p:extLst>
      <p:ext uri="{BB962C8B-B14F-4D97-AF65-F5344CB8AC3E}">
        <p14:creationId xmlns:p14="http://schemas.microsoft.com/office/powerpoint/2010/main" val="156978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A98495-DF0D-451B-B25C-93B8C01A0832}" type="slidenum">
              <a:rPr lang="en-US" smtClean="0"/>
              <a:t>‹#›</a:t>
            </a:fld>
            <a:endParaRPr lang="en-US"/>
          </a:p>
        </p:txBody>
      </p:sp>
    </p:spTree>
    <p:extLst>
      <p:ext uri="{BB962C8B-B14F-4D97-AF65-F5344CB8AC3E}">
        <p14:creationId xmlns:p14="http://schemas.microsoft.com/office/powerpoint/2010/main" val="1899927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A98495-DF0D-451B-B25C-93B8C01A0832}" type="slidenum">
              <a:rPr lang="en-US" smtClean="0"/>
              <a:t>‹#›</a:t>
            </a:fld>
            <a:endParaRPr lang="en-US"/>
          </a:p>
        </p:txBody>
      </p:sp>
    </p:spTree>
    <p:extLst>
      <p:ext uri="{BB962C8B-B14F-4D97-AF65-F5344CB8AC3E}">
        <p14:creationId xmlns:p14="http://schemas.microsoft.com/office/powerpoint/2010/main" val="2313295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98495-DF0D-451B-B25C-93B8C01A0832}" type="slidenum">
              <a:rPr lang="en-US" smtClean="0"/>
              <a:t>‹#›</a:t>
            </a:fld>
            <a:endParaRPr lang="en-US"/>
          </a:p>
        </p:txBody>
      </p:sp>
    </p:spTree>
    <p:extLst>
      <p:ext uri="{BB962C8B-B14F-4D97-AF65-F5344CB8AC3E}">
        <p14:creationId xmlns:p14="http://schemas.microsoft.com/office/powerpoint/2010/main" val="277067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98495-DF0D-451B-B25C-93B8C01A0832}" type="slidenum">
              <a:rPr lang="en-US" smtClean="0"/>
              <a:t>‹#›</a:t>
            </a:fld>
            <a:endParaRPr lang="en-US"/>
          </a:p>
        </p:txBody>
      </p:sp>
    </p:spTree>
    <p:extLst>
      <p:ext uri="{BB962C8B-B14F-4D97-AF65-F5344CB8AC3E}">
        <p14:creationId xmlns:p14="http://schemas.microsoft.com/office/powerpoint/2010/main" val="3652722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98495-DF0D-451B-B25C-93B8C01A0832}" type="slidenum">
              <a:rPr lang="en-US" smtClean="0"/>
              <a:t>‹#›</a:t>
            </a:fld>
            <a:endParaRPr lang="en-US"/>
          </a:p>
        </p:txBody>
      </p:sp>
    </p:spTree>
    <p:extLst>
      <p:ext uri="{BB962C8B-B14F-4D97-AF65-F5344CB8AC3E}">
        <p14:creationId xmlns:p14="http://schemas.microsoft.com/office/powerpoint/2010/main" val="1810220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28600"/>
            <a:ext cx="8686800" cy="6400800"/>
          </a:xfrm>
          <a:ln w="63500" cmpd="sng">
            <a:solidFill>
              <a:schemeClr val="tx2"/>
            </a:solidFill>
          </a:ln>
          <a:effectLst>
            <a:outerShdw blurRad="50800" dist="38100" dir="2700000" algn="tl" rotWithShape="0">
              <a:prstClr val="black">
                <a:alpha val="40000"/>
              </a:prstClr>
            </a:outerShdw>
          </a:effectLst>
        </p:spPr>
        <p:txBody>
          <a:bodyPr tIns="365760" anchor="t" anchorCtr="0">
            <a:normAutofit/>
          </a:bodyPr>
          <a:lstStyle/>
          <a:p>
            <a:r>
              <a:rPr lang="en-US" sz="4800" b="1" dirty="0" smtClean="0">
                <a:ln w="900" cmpd="sng">
                  <a:solidFill>
                    <a:schemeClr val="accent1">
                      <a:satMod val="190000"/>
                      <a:alpha val="55000"/>
                    </a:schemeClr>
                  </a:solidFill>
                  <a:prstDash val="solid"/>
                </a:ln>
                <a:solidFill>
                  <a:schemeClr val="tx2"/>
                </a:solidFill>
                <a:effectLst>
                  <a:innerShdw blurRad="101600" dist="76200" dir="5400000">
                    <a:schemeClr val="tx1">
                      <a:alpha val="74000"/>
                    </a:schemeClr>
                  </a:innerShdw>
                </a:effectLst>
              </a:rPr>
              <a:t>DISTRICT OF COLUMBIA </a:t>
            </a:r>
            <a:br>
              <a:rPr lang="en-US" sz="4800" b="1" dirty="0" smtClean="0">
                <a:ln w="900" cmpd="sng">
                  <a:solidFill>
                    <a:schemeClr val="accent1">
                      <a:satMod val="190000"/>
                      <a:alpha val="55000"/>
                    </a:schemeClr>
                  </a:solidFill>
                  <a:prstDash val="solid"/>
                </a:ln>
                <a:solidFill>
                  <a:schemeClr val="tx2"/>
                </a:solidFill>
                <a:effectLst>
                  <a:innerShdw blurRad="101600" dist="76200" dir="5400000">
                    <a:schemeClr val="tx1">
                      <a:alpha val="74000"/>
                    </a:schemeClr>
                  </a:innerShdw>
                </a:effectLst>
              </a:rPr>
            </a:br>
            <a:r>
              <a:rPr lang="en-US" sz="4800" b="1" dirty="0" smtClean="0">
                <a:ln w="900" cmpd="sng">
                  <a:solidFill>
                    <a:schemeClr val="accent1">
                      <a:satMod val="190000"/>
                      <a:alpha val="55000"/>
                    </a:schemeClr>
                  </a:solidFill>
                  <a:prstDash val="solid"/>
                </a:ln>
                <a:solidFill>
                  <a:schemeClr val="tx2"/>
                </a:solidFill>
                <a:effectLst>
                  <a:innerShdw blurRad="101600" dist="76200" dir="5400000">
                    <a:schemeClr val="tx1">
                      <a:alpha val="74000"/>
                    </a:schemeClr>
                  </a:innerShdw>
                </a:effectLst>
              </a:rPr>
              <a:t>NO WRONG DOOR</a:t>
            </a:r>
            <a:endParaRPr lang="en-US" sz="4800" b="1" dirty="0">
              <a:ln w="900" cmpd="sng">
                <a:solidFill>
                  <a:schemeClr val="accent1">
                    <a:satMod val="190000"/>
                    <a:alpha val="55000"/>
                  </a:schemeClr>
                </a:solidFill>
                <a:prstDash val="solid"/>
              </a:ln>
              <a:solidFill>
                <a:schemeClr val="tx2"/>
              </a:solidFill>
              <a:effectLst>
                <a:innerShdw blurRad="101600" dist="76200" dir="5400000">
                  <a:schemeClr val="tx1">
                    <a:alpha val="74000"/>
                  </a:schemeClr>
                </a:innerShdw>
              </a:effectLst>
            </a:endParaRPr>
          </a:p>
        </p:txBody>
      </p:sp>
      <p:sp>
        <p:nvSpPr>
          <p:cNvPr id="6" name="Content Placeholder 5"/>
          <p:cNvSpPr>
            <a:spLocks noGrp="1"/>
          </p:cNvSpPr>
          <p:nvPr>
            <p:ph sz="half" idx="2"/>
          </p:nvPr>
        </p:nvSpPr>
        <p:spPr>
          <a:xfrm>
            <a:off x="5410200" y="1981197"/>
            <a:ext cx="3352800" cy="4191001"/>
          </a:xfrm>
        </p:spPr>
        <p:txBody>
          <a:bodyPr/>
          <a:lstStyle/>
          <a:p>
            <a:pPr marL="0" indent="0">
              <a:buNone/>
            </a:pPr>
            <a:endParaRPr lang="en-US" dirty="0" smtClean="0"/>
          </a:p>
          <a:p>
            <a:pPr marL="0" indent="0">
              <a:buNone/>
            </a:pPr>
            <a:endParaRPr lang="en-US" dirty="0"/>
          </a:p>
        </p:txBody>
      </p:sp>
      <p:pic>
        <p:nvPicPr>
          <p:cNvPr id="7" name="Picture 2" descr="C:\Users\christina.thompson\AppData\Local\Microsoft\Windows\Temporary Internet Files\Content.IE5\GHQI71RK\3_open_doors[1].jpg"/>
          <p:cNvPicPr>
            <a:picLocks noGrp="1" noChangeAspect="1" noChangeArrowheads="1"/>
          </p:cNvPicPr>
          <p:nvPr>
            <p:ph sz="half" idx="1"/>
          </p:nvPr>
        </p:nvPicPr>
        <p:blipFill rotWithShape="1">
          <a:blip r:embed="rId3">
            <a:extLst>
              <a:ext uri="{28A0092B-C50C-407E-A947-70E740481C1C}">
                <a14:useLocalDpi xmlns:a14="http://schemas.microsoft.com/office/drawing/2010/main" val="0"/>
              </a:ext>
            </a:extLst>
          </a:blip>
          <a:srcRect t="17887" b="18033"/>
          <a:stretch/>
        </p:blipFill>
        <p:spPr bwMode="auto">
          <a:xfrm>
            <a:off x="457200" y="2133600"/>
            <a:ext cx="5105400" cy="274999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christina.thompson\AppData\Local\Microsoft\Windows\Temporary Internet Files\Content.IE5\4RKXL6YX\12065697902136786863pitr_red_arrows_set_1.svg.med[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800" y="4782137"/>
            <a:ext cx="685800" cy="102752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christina.thompson\AppData\Local\Microsoft\Windows\Temporary Internet Files\Content.IE5\4RKXL6YX\12065697902136786863pitr_red_arrows_set_1.svg.med[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4782137"/>
            <a:ext cx="685800" cy="102752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christina.thompson\AppData\Local\Microsoft\Windows\Temporary Internet Files\Content.IE5\4RKXL6YX\12065697902136786863pitr_red_arrows_set_1.svg.med[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67200" y="4782137"/>
            <a:ext cx="685800" cy="102752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DDS Common\DDS Brand-Style Elements\DistrictLogoBowserAdm\We Are Washintgon DC Logo-3000px.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00800" y="4343400"/>
            <a:ext cx="1520536" cy="160019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943600" y="2057400"/>
            <a:ext cx="2667000" cy="2123658"/>
          </a:xfrm>
          <a:prstGeom prst="rect">
            <a:avLst/>
          </a:prstGeom>
          <a:noFill/>
        </p:spPr>
        <p:txBody>
          <a:bodyPr wrap="square" rtlCol="0">
            <a:spAutoFit/>
          </a:bodyPr>
          <a:lstStyle/>
          <a:p>
            <a:pPr algn="ctr"/>
            <a:r>
              <a:rPr lang="en-US" sz="2400" b="1" dirty="0" smtClean="0"/>
              <a:t>Supporting Families Community of Practice </a:t>
            </a:r>
            <a:r>
              <a:rPr lang="en-US" sz="2400" b="1" dirty="0" smtClean="0"/>
              <a:t>Meeting</a:t>
            </a:r>
            <a:endParaRPr lang="en-US" sz="2400" b="1" dirty="0" smtClean="0"/>
          </a:p>
          <a:p>
            <a:pPr algn="ctr"/>
            <a:endParaRPr lang="en-US" b="1" dirty="0" smtClean="0"/>
          </a:p>
          <a:p>
            <a:pPr algn="ctr"/>
            <a:r>
              <a:rPr lang="en-US" b="1" dirty="0" smtClean="0"/>
              <a:t>December 14, </a:t>
            </a:r>
            <a:r>
              <a:rPr lang="en-US" b="1" dirty="0" smtClean="0"/>
              <a:t>2015</a:t>
            </a:r>
            <a:endParaRPr lang="en-US" b="1" dirty="0"/>
          </a:p>
        </p:txBody>
      </p:sp>
      <p:sp>
        <p:nvSpPr>
          <p:cNvPr id="5" name="Slide Number Placeholder 4"/>
          <p:cNvSpPr>
            <a:spLocks noGrp="1"/>
          </p:cNvSpPr>
          <p:nvPr>
            <p:ph type="sldNum" sz="quarter" idx="12"/>
          </p:nvPr>
        </p:nvSpPr>
        <p:spPr/>
        <p:txBody>
          <a:bodyPr/>
          <a:lstStyle/>
          <a:p>
            <a:fld id="{ACA98495-DF0D-451B-B25C-93B8C01A0832}" type="slidenum">
              <a:rPr lang="en-US" smtClean="0"/>
              <a:t>1</a:t>
            </a:fld>
            <a:endParaRPr lang="en-US"/>
          </a:p>
        </p:txBody>
      </p:sp>
      <p:sp>
        <p:nvSpPr>
          <p:cNvPr id="11" name="Footer Placeholder 10"/>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03329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848600" cy="1143000"/>
          </a:xfrm>
        </p:spPr>
        <p:txBody>
          <a:bodyPr>
            <a:normAutofit fontScale="90000"/>
          </a:bodyPr>
          <a:lstStyle/>
          <a:p>
            <a:pPr lvl="1" algn="l" rtl="0">
              <a:lnSpc>
                <a:spcPct val="110000"/>
              </a:lnSpc>
              <a:spcBef>
                <a:spcPct val="0"/>
              </a:spcBef>
            </a:pPr>
            <a:r>
              <a:rPr lang="en-US" sz="3600" b="1" dirty="0">
                <a:solidFill>
                  <a:schemeClr val="accent2"/>
                </a:solidFill>
                <a:latin typeface="+mn-lt"/>
              </a:rPr>
              <a:t>ACL’s </a:t>
            </a:r>
            <a:r>
              <a:rPr lang="en-US" sz="3600" b="1" dirty="0" smtClean="0">
                <a:solidFill>
                  <a:schemeClr val="accent2"/>
                </a:solidFill>
                <a:latin typeface="+mn-lt"/>
              </a:rPr>
              <a:t>Evolving Vision of the Structure </a:t>
            </a:r>
            <a:r>
              <a:rPr lang="en-US" sz="3600" b="1" dirty="0">
                <a:solidFill>
                  <a:schemeClr val="accent2"/>
                </a:solidFill>
                <a:latin typeface="+mn-lt"/>
              </a:rPr>
              <a:t>and </a:t>
            </a:r>
            <a:r>
              <a:rPr lang="en-US" sz="3600" b="1" dirty="0" smtClean="0">
                <a:solidFill>
                  <a:schemeClr val="accent2"/>
                </a:solidFill>
                <a:latin typeface="+mn-lt"/>
              </a:rPr>
              <a:t>Role </a:t>
            </a:r>
            <a:r>
              <a:rPr lang="en-US" sz="3600" b="1" dirty="0">
                <a:solidFill>
                  <a:schemeClr val="accent2"/>
                </a:solidFill>
                <a:latin typeface="+mn-lt"/>
              </a:rPr>
              <a:t>of </a:t>
            </a:r>
            <a:r>
              <a:rPr lang="en-US" sz="3600" b="1" dirty="0" smtClean="0">
                <a:solidFill>
                  <a:schemeClr val="accent2"/>
                </a:solidFill>
                <a:latin typeface="+mn-lt"/>
              </a:rPr>
              <a:t>Community Services </a:t>
            </a:r>
            <a:r>
              <a:rPr lang="en-US" sz="3600" b="1" dirty="0">
                <a:solidFill>
                  <a:schemeClr val="accent2"/>
                </a:solidFill>
                <a:latin typeface="+mn-lt"/>
              </a:rPr>
              <a:t>in </a:t>
            </a:r>
            <a:r>
              <a:rPr lang="en-US" sz="3600" b="1" dirty="0" smtClean="0">
                <a:solidFill>
                  <a:schemeClr val="accent2"/>
                </a:solidFill>
                <a:latin typeface="+mn-lt"/>
              </a:rPr>
              <a:t>Providing </a:t>
            </a:r>
            <a:r>
              <a:rPr lang="en-US" sz="3600" b="1" dirty="0">
                <a:solidFill>
                  <a:schemeClr val="accent2"/>
                </a:solidFill>
                <a:latin typeface="+mn-lt"/>
              </a:rPr>
              <a:t>LTSS</a:t>
            </a:r>
            <a:r>
              <a:rPr lang="en-US" dirty="0"/>
              <a:t/>
            </a:r>
            <a:br>
              <a:rPr lang="en-US" dirty="0"/>
            </a:br>
            <a:endParaRPr lang="en-US" dirty="0"/>
          </a:p>
        </p:txBody>
      </p:sp>
      <p:sp>
        <p:nvSpPr>
          <p:cNvPr id="5" name="TextBox 4"/>
          <p:cNvSpPr txBox="1"/>
          <p:nvPr/>
        </p:nvSpPr>
        <p:spPr>
          <a:xfrm>
            <a:off x="914400" y="1981200"/>
            <a:ext cx="7543800" cy="4031873"/>
          </a:xfrm>
          <a:prstGeom prst="rect">
            <a:avLst/>
          </a:prstGeom>
          <a:noFill/>
        </p:spPr>
        <p:txBody>
          <a:bodyPr wrap="square" rtlCol="0">
            <a:spAutoFit/>
          </a:bodyPr>
          <a:lstStyle/>
          <a:p>
            <a:pPr marL="285750" indent="-285750">
              <a:buFont typeface="Wingdings" panose="05000000000000000000" pitchFamily="2" charset="2"/>
              <a:buChar char="q"/>
            </a:pPr>
            <a:r>
              <a:rPr lang="en-US" sz="3200" dirty="0" smtClean="0"/>
              <a:t>Charting the Life Course </a:t>
            </a:r>
          </a:p>
          <a:p>
            <a:pPr marL="285750" indent="-285750">
              <a:buFont typeface="Wingdings" panose="05000000000000000000" pitchFamily="2" charset="2"/>
              <a:buChar char="q"/>
            </a:pPr>
            <a:r>
              <a:rPr lang="en-US" sz="3200" dirty="0" smtClean="0"/>
              <a:t>The Role of the Community, Community Services and Natural Supports</a:t>
            </a:r>
          </a:p>
          <a:p>
            <a:pPr marL="285750" indent="-285750">
              <a:buFont typeface="Wingdings" panose="05000000000000000000" pitchFamily="2" charset="2"/>
              <a:buChar char="q"/>
            </a:pPr>
            <a:r>
              <a:rPr lang="en-US" sz="3200" dirty="0" smtClean="0"/>
              <a:t>Need to Build the Capacity of Community System to Support </a:t>
            </a:r>
            <a:r>
              <a:rPr lang="en-US" sz="3200" dirty="0" smtClean="0"/>
              <a:t>NWD &amp; Person-Centered Practices</a:t>
            </a:r>
            <a:endParaRPr lang="en-US" sz="3200" dirty="0" smtClean="0"/>
          </a:p>
          <a:p>
            <a:pPr marL="285750" indent="-285750">
              <a:buFont typeface="Wingdings" panose="05000000000000000000" pitchFamily="2" charset="2"/>
              <a:buChar char="q"/>
            </a:pPr>
            <a:r>
              <a:rPr lang="en-US" sz="3200" dirty="0" smtClean="0"/>
              <a:t>The Importance of Supporting Families</a:t>
            </a:r>
          </a:p>
          <a:p>
            <a:pPr marL="285750" indent="-285750">
              <a:buFont typeface="Wingdings" panose="05000000000000000000" pitchFamily="2" charset="2"/>
              <a:buChar char="q"/>
            </a:pPr>
            <a:r>
              <a:rPr lang="en-US" sz="3200" dirty="0" smtClean="0"/>
              <a:t>Integrated Supports Across the Lifespan</a:t>
            </a:r>
            <a:endParaRPr lang="en-US" sz="3200" dirty="0"/>
          </a:p>
        </p:txBody>
      </p:sp>
    </p:spTree>
    <p:extLst>
      <p:ext uri="{BB962C8B-B14F-4D97-AF65-F5344CB8AC3E}">
        <p14:creationId xmlns:p14="http://schemas.microsoft.com/office/powerpoint/2010/main" val="1846755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5943600" cy="762000"/>
          </a:xfrm>
        </p:spPr>
        <p:txBody>
          <a:bodyPr/>
          <a:lstStyle/>
          <a:p>
            <a:r>
              <a:rPr lang="en-US" sz="4000" dirty="0" smtClean="0"/>
              <a:t>Stakeholder Input</a:t>
            </a:r>
            <a:endParaRPr lang="en-US" sz="4000" dirty="0"/>
          </a:p>
        </p:txBody>
      </p:sp>
      <p:sp>
        <p:nvSpPr>
          <p:cNvPr id="4" name="Text Placeholder 3"/>
          <p:cNvSpPr>
            <a:spLocks noGrp="1"/>
          </p:cNvSpPr>
          <p:nvPr>
            <p:ph type="body" sz="half" idx="2"/>
          </p:nvPr>
        </p:nvSpPr>
        <p:spPr>
          <a:xfrm>
            <a:off x="566351" y="1524000"/>
            <a:ext cx="7315200" cy="4572000"/>
          </a:xfrm>
        </p:spPr>
        <p:txBody>
          <a:bodyPr/>
          <a:lstStyle/>
          <a:p>
            <a:pPr marL="285750" indent="-285750">
              <a:buFont typeface="Wingdings" charset="2"/>
              <a:buChar char="²"/>
            </a:pPr>
            <a:r>
              <a:rPr lang="en-US" sz="2000" dirty="0" smtClean="0"/>
              <a:t> People with disabilities and seniors have told us they want:</a:t>
            </a:r>
          </a:p>
          <a:p>
            <a:pPr marL="201168" lvl="1" indent="-91440">
              <a:buFont typeface="Wingdings" charset="2"/>
              <a:buChar char="²"/>
            </a:pPr>
            <a:r>
              <a:rPr lang="en-US" sz="1800" dirty="0" smtClean="0">
                <a:latin typeface="Goudy Old Style" panose="02020502050305020303" pitchFamily="18" charset="0"/>
              </a:rPr>
              <a:t>Help navigating the system</a:t>
            </a:r>
          </a:p>
          <a:p>
            <a:pPr marL="201168" lvl="1" indent="-91440">
              <a:buFont typeface="Wingdings" charset="2"/>
              <a:buChar char="²"/>
            </a:pPr>
            <a:r>
              <a:rPr lang="en-US" sz="1800" dirty="0" smtClean="0">
                <a:latin typeface="Goudy Old Style" panose="02020502050305020303" pitchFamily="18" charset="0"/>
              </a:rPr>
              <a:t>Single </a:t>
            </a:r>
            <a:r>
              <a:rPr lang="en-US" sz="1800" dirty="0">
                <a:latin typeface="Goudy Old Style" panose="02020502050305020303" pitchFamily="18" charset="0"/>
              </a:rPr>
              <a:t>case </a:t>
            </a:r>
            <a:r>
              <a:rPr lang="en-US" sz="1800" dirty="0" smtClean="0">
                <a:latin typeface="Goudy Old Style" panose="02020502050305020303" pitchFamily="18" charset="0"/>
              </a:rPr>
              <a:t>management/service coordination </a:t>
            </a:r>
            <a:r>
              <a:rPr lang="en-US" sz="1800" dirty="0">
                <a:latin typeface="Goudy Old Style" panose="02020502050305020303" pitchFamily="18" charset="0"/>
              </a:rPr>
              <a:t>system for all </a:t>
            </a:r>
            <a:r>
              <a:rPr lang="en-US" sz="1800" dirty="0" smtClean="0">
                <a:latin typeface="Goudy Old Style" panose="02020502050305020303" pitchFamily="18" charset="0"/>
              </a:rPr>
              <a:t>services</a:t>
            </a:r>
          </a:p>
          <a:p>
            <a:pPr marL="201168" lvl="1" indent="-91440">
              <a:buFont typeface="Wingdings" charset="2"/>
              <a:buChar char="²"/>
            </a:pPr>
            <a:r>
              <a:rPr lang="en-US" sz="1800" dirty="0" smtClean="0">
                <a:latin typeface="Goudy Old Style" panose="02020502050305020303" pitchFamily="18" charset="0"/>
              </a:rPr>
              <a:t>Continuity of support throughout the lifespan</a:t>
            </a:r>
            <a:endParaRPr lang="en-US" sz="1800" dirty="0">
              <a:latin typeface="Goudy Old Style" panose="02020502050305020303" pitchFamily="18" charset="0"/>
            </a:endParaRPr>
          </a:p>
          <a:p>
            <a:pPr marL="201168" lvl="1" indent="-91440">
              <a:buFont typeface="Wingdings" charset="2"/>
              <a:buChar char="²"/>
            </a:pPr>
            <a:r>
              <a:rPr lang="en-US" sz="1800" dirty="0" smtClean="0">
                <a:latin typeface="Goudy Old Style" panose="02020502050305020303" pitchFamily="18" charset="0"/>
              </a:rPr>
              <a:t>Better </a:t>
            </a:r>
            <a:r>
              <a:rPr lang="en-US" sz="1800" dirty="0">
                <a:latin typeface="Goudy Old Style" panose="02020502050305020303" pitchFamily="18" charset="0"/>
              </a:rPr>
              <a:t>coordination between government </a:t>
            </a:r>
            <a:r>
              <a:rPr lang="en-US" sz="1800" dirty="0" smtClean="0">
                <a:latin typeface="Goudy Old Style" panose="02020502050305020303" pitchFamily="18" charset="0"/>
              </a:rPr>
              <a:t>agencies</a:t>
            </a:r>
          </a:p>
          <a:p>
            <a:pPr marL="201168" lvl="1" indent="-91440">
              <a:buFont typeface="Wingdings" charset="2"/>
              <a:buChar char="²"/>
            </a:pPr>
            <a:r>
              <a:rPr lang="en-US" sz="1800" dirty="0" smtClean="0">
                <a:latin typeface="Goudy Old Style" panose="02020502050305020303" pitchFamily="18" charset="0"/>
              </a:rPr>
              <a:t>Great customer service</a:t>
            </a:r>
          </a:p>
          <a:p>
            <a:pPr marL="201168" lvl="1" indent="-91440">
              <a:buFont typeface="Wingdings" charset="2"/>
              <a:buChar char="²"/>
            </a:pPr>
            <a:r>
              <a:rPr lang="en-US" sz="1800" dirty="0" smtClean="0">
                <a:latin typeface="Goudy Old Style" panose="02020502050305020303" pitchFamily="18" charset="0"/>
              </a:rPr>
              <a:t>Focus on what people </a:t>
            </a:r>
            <a:r>
              <a:rPr lang="en-US" sz="1800" u="sng" dirty="0" smtClean="0">
                <a:latin typeface="Goudy Old Style" panose="02020502050305020303" pitchFamily="18" charset="0"/>
              </a:rPr>
              <a:t>can</a:t>
            </a:r>
            <a:r>
              <a:rPr lang="en-US" sz="1800" dirty="0" smtClean="0">
                <a:latin typeface="Goudy Old Style" panose="02020502050305020303" pitchFamily="18" charset="0"/>
              </a:rPr>
              <a:t> do </a:t>
            </a:r>
          </a:p>
          <a:p>
            <a:pPr marL="201168" lvl="1" indent="-91440">
              <a:buFont typeface="Wingdings" charset="2"/>
              <a:buChar char="²"/>
            </a:pPr>
            <a:r>
              <a:rPr lang="en-US" sz="1800" dirty="0">
                <a:latin typeface="Goudy Old Style" panose="02020502050305020303" pitchFamily="18" charset="0"/>
              </a:rPr>
              <a:t>S</a:t>
            </a:r>
            <a:r>
              <a:rPr lang="en-US" sz="1800" dirty="0" smtClean="0">
                <a:latin typeface="Goudy Old Style" panose="02020502050305020303" pitchFamily="18" charset="0"/>
              </a:rPr>
              <a:t>upport to live in the community as independently as possible</a:t>
            </a:r>
          </a:p>
          <a:p>
            <a:pPr marL="201168" lvl="1" indent="-91440">
              <a:buFont typeface="Wingdings" charset="2"/>
              <a:buChar char="²"/>
            </a:pPr>
            <a:r>
              <a:rPr lang="en-US" sz="1800" dirty="0" smtClean="0">
                <a:latin typeface="Goudy Old Style" panose="02020502050305020303" pitchFamily="18" charset="0"/>
              </a:rPr>
              <a:t>Person </a:t>
            </a:r>
            <a:r>
              <a:rPr lang="en-US" sz="1800" dirty="0">
                <a:latin typeface="Goudy Old Style" panose="02020502050305020303" pitchFamily="18" charset="0"/>
              </a:rPr>
              <a:t>centered </a:t>
            </a:r>
            <a:r>
              <a:rPr lang="en-US" sz="1800" dirty="0" smtClean="0">
                <a:latin typeface="Goudy Old Style" panose="02020502050305020303" pitchFamily="18" charset="0"/>
              </a:rPr>
              <a:t>counseling, planning and service delivery</a:t>
            </a:r>
          </a:p>
          <a:p>
            <a:pPr marL="201168" lvl="1" indent="-91440">
              <a:buFont typeface="Wingdings" charset="2"/>
              <a:buChar char="²"/>
            </a:pPr>
            <a:r>
              <a:rPr lang="en-US" sz="1800" dirty="0" smtClean="0">
                <a:latin typeface="Goudy Old Style" panose="02020502050305020303" pitchFamily="18" charset="0"/>
              </a:rPr>
              <a:t>Support </a:t>
            </a:r>
            <a:r>
              <a:rPr lang="en-US" sz="1800" dirty="0">
                <a:latin typeface="Goudy Old Style" panose="02020502050305020303" pitchFamily="18" charset="0"/>
              </a:rPr>
              <a:t>for </a:t>
            </a:r>
            <a:r>
              <a:rPr lang="en-US" sz="1800" dirty="0" smtClean="0">
                <a:latin typeface="Goudy Old Style" panose="02020502050305020303" pitchFamily="18" charset="0"/>
              </a:rPr>
              <a:t>family caregivers</a:t>
            </a:r>
          </a:p>
          <a:p>
            <a:pPr marL="201168" lvl="1" indent="-91440">
              <a:buFont typeface="Wingdings" charset="2"/>
              <a:buChar char="²"/>
            </a:pPr>
            <a:r>
              <a:rPr lang="en-US" sz="1800" dirty="0" smtClean="0">
                <a:latin typeface="Goudy Old Style" panose="02020502050305020303" pitchFamily="18" charset="0"/>
              </a:rPr>
              <a:t>Holistic </a:t>
            </a:r>
            <a:r>
              <a:rPr lang="en-US" sz="1800" dirty="0" smtClean="0">
                <a:latin typeface="Goudy Old Style" panose="02020502050305020303" pitchFamily="18" charset="0"/>
              </a:rPr>
              <a:t>approach to support </a:t>
            </a:r>
            <a:r>
              <a:rPr lang="en-US" sz="1800" dirty="0" smtClean="0">
                <a:latin typeface="Goudy Old Style" panose="02020502050305020303" pitchFamily="18" charset="0"/>
              </a:rPr>
              <a:t>that goes beyond just paid LTSS </a:t>
            </a:r>
          </a:p>
          <a:p>
            <a:pPr marL="201168" lvl="1" indent="-91440">
              <a:buFont typeface="Wingdings" charset="2"/>
              <a:buChar char="²"/>
            </a:pPr>
            <a:r>
              <a:rPr lang="en-US" sz="1800" dirty="0" smtClean="0">
                <a:latin typeface="Goudy Old Style" panose="02020502050305020303" pitchFamily="18" charset="0"/>
              </a:rPr>
              <a:t>Community-based (access and services)</a:t>
            </a:r>
          </a:p>
          <a:p>
            <a:pPr marL="201168" lvl="1" indent="-91440">
              <a:buFont typeface="Wingdings" charset="2"/>
              <a:buChar char="²"/>
            </a:pPr>
            <a:r>
              <a:rPr lang="en-US" sz="1800" dirty="0" smtClean="0">
                <a:latin typeface="Goudy Old Style" panose="02020502050305020303" pitchFamily="18" charset="0"/>
              </a:rPr>
              <a:t>On-line </a:t>
            </a:r>
            <a:r>
              <a:rPr lang="en-US" sz="1800" dirty="0" smtClean="0">
                <a:latin typeface="Goudy Old Style" panose="02020502050305020303" pitchFamily="18" charset="0"/>
              </a:rPr>
              <a:t>access with </a:t>
            </a:r>
            <a:r>
              <a:rPr lang="en-US" sz="1800" dirty="0" smtClean="0">
                <a:latin typeface="Goudy Old Style" panose="02020502050305020303" pitchFamily="18" charset="0"/>
              </a:rPr>
              <a:t>one </a:t>
            </a:r>
            <a:r>
              <a:rPr lang="en-US" sz="1800" dirty="0">
                <a:latin typeface="Goudy Old Style" panose="02020502050305020303" pitchFamily="18" charset="0"/>
              </a:rPr>
              <a:t>website for </a:t>
            </a:r>
            <a:r>
              <a:rPr lang="en-US" sz="1800" dirty="0" smtClean="0">
                <a:latin typeface="Goudy Old Style" panose="02020502050305020303" pitchFamily="18" charset="0"/>
              </a:rPr>
              <a:t>everything</a:t>
            </a:r>
            <a:endParaRPr lang="en-US" sz="1800" dirty="0">
              <a:latin typeface="Goudy Old Style" panose="02020502050305020303" pitchFamily="18" charset="0"/>
            </a:endParaRPr>
          </a:p>
          <a:p>
            <a:endParaRPr lang="en-US" sz="2000"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6269767" y="3941033"/>
            <a:ext cx="2877064" cy="2157798"/>
          </a:xfrm>
          <a:prstGeom prst="rect">
            <a:avLst/>
          </a:prstGeom>
        </p:spPr>
      </p:pic>
    </p:spTree>
    <p:extLst>
      <p:ext uri="{BB962C8B-B14F-4D97-AF65-F5344CB8AC3E}">
        <p14:creationId xmlns:p14="http://schemas.microsoft.com/office/powerpoint/2010/main" val="3727490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ADDITIONAL INPUT</a:t>
            </a:r>
            <a:endParaRPr lang="en-US" dirty="0"/>
          </a:p>
        </p:txBody>
      </p:sp>
      <p:sp>
        <p:nvSpPr>
          <p:cNvPr id="6" name="Content Placeholder 5"/>
          <p:cNvSpPr>
            <a:spLocks noGrp="1"/>
          </p:cNvSpPr>
          <p:nvPr>
            <p:ph idx="1"/>
          </p:nvPr>
        </p:nvSpPr>
        <p:spPr/>
        <p:txBody>
          <a:bodyPr/>
          <a:lstStyle/>
          <a:p>
            <a:pPr>
              <a:buFont typeface="Wingdings" panose="05000000000000000000" pitchFamily="2" charset="2"/>
              <a:buChar char="q"/>
            </a:pPr>
            <a:r>
              <a:rPr lang="en-US" dirty="0" smtClean="0"/>
              <a:t>Your ideas for engaging stakeholders so that they are involved in all aspects of planning, implementation and evaluation of the District’s No Wrong Door system?</a:t>
            </a:r>
          </a:p>
          <a:p>
            <a:pPr marL="0" indent="0">
              <a:buNone/>
            </a:pPr>
            <a:endParaRPr lang="en-US" dirty="0" smtClean="0"/>
          </a:p>
          <a:p>
            <a:pPr>
              <a:buFont typeface="Wingdings" panose="05000000000000000000" pitchFamily="2" charset="2"/>
              <a:buChar char="q"/>
            </a:pPr>
            <a:r>
              <a:rPr lang="en-US" dirty="0" smtClean="0"/>
              <a:t>Other input regarding what you’d like to see in the District’s No Wrong Door system?</a:t>
            </a:r>
            <a:endParaRPr lang="en-US" dirty="0"/>
          </a:p>
        </p:txBody>
      </p:sp>
    </p:spTree>
    <p:extLst>
      <p:ext uri="{BB962C8B-B14F-4D97-AF65-F5344CB8AC3E}">
        <p14:creationId xmlns:p14="http://schemas.microsoft.com/office/powerpoint/2010/main" val="422747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FF0000"/>
                </a:solidFill>
              </a:rPr>
              <a:t>NWD </a:t>
            </a:r>
            <a:r>
              <a:rPr lang="en-US" dirty="0" smtClean="0">
                <a:solidFill>
                  <a:srgbClr val="FF0000"/>
                </a:solidFill>
              </a:rPr>
              <a:t>Grants</a:t>
            </a:r>
            <a:endParaRPr lang="en-US" dirty="0">
              <a:solidFill>
                <a:srgbClr val="FF0000"/>
              </a:solidFill>
            </a:endParaRPr>
          </a:p>
        </p:txBody>
      </p:sp>
      <p:sp>
        <p:nvSpPr>
          <p:cNvPr id="3" name="Content Placeholder 2"/>
          <p:cNvSpPr>
            <a:spLocks noGrp="1"/>
          </p:cNvSpPr>
          <p:nvPr>
            <p:ph idx="1"/>
          </p:nvPr>
        </p:nvSpPr>
        <p:spPr>
          <a:xfrm>
            <a:off x="533400" y="1371600"/>
            <a:ext cx="8229600" cy="4648200"/>
          </a:xfrm>
        </p:spPr>
        <p:txBody>
          <a:bodyPr>
            <a:normAutofit fontScale="77500" lnSpcReduction="20000"/>
          </a:bodyPr>
          <a:lstStyle/>
          <a:p>
            <a:pPr marL="285750" indent="-285750">
              <a:lnSpc>
                <a:spcPct val="100000"/>
              </a:lnSpc>
              <a:buFont typeface="Wingdings" charset="2"/>
              <a:buChar char="²"/>
            </a:pPr>
            <a:r>
              <a:rPr lang="en-US" sz="3400" dirty="0" smtClean="0"/>
              <a:t>One-year </a:t>
            </a:r>
            <a:r>
              <a:rPr lang="en-US" sz="3400" dirty="0" smtClean="0"/>
              <a:t>planning grant, started October 1, </a:t>
            </a:r>
            <a:r>
              <a:rPr lang="en-US" sz="3400" dirty="0" smtClean="0"/>
              <a:t>2014 and 3-year implementation grant started on October 1, 2015</a:t>
            </a:r>
          </a:p>
          <a:p>
            <a:pPr marL="0" indent="0">
              <a:lnSpc>
                <a:spcPct val="100000"/>
              </a:lnSpc>
              <a:buNone/>
            </a:pPr>
            <a:endParaRPr lang="en-US" sz="3400" dirty="0" smtClean="0"/>
          </a:p>
          <a:p>
            <a:pPr marL="285750" indent="-285750">
              <a:lnSpc>
                <a:spcPct val="100000"/>
              </a:lnSpc>
              <a:buFont typeface="Wingdings" charset="2"/>
              <a:buChar char="²"/>
            </a:pPr>
            <a:r>
              <a:rPr lang="en-US" sz="3400" dirty="0" smtClean="0"/>
              <a:t>Funded by the Administration on Community Living (ACL), in partnership with the Centers for Medicare and Medicaid Services (CMS) and the </a:t>
            </a:r>
            <a:r>
              <a:rPr lang="en-US" sz="3400" dirty="0" smtClean="0"/>
              <a:t>Veterans </a:t>
            </a:r>
            <a:r>
              <a:rPr lang="en-US" sz="3400" dirty="0" smtClean="0"/>
              <a:t>Health Administration (VHA) </a:t>
            </a:r>
          </a:p>
          <a:p>
            <a:pPr>
              <a:lnSpc>
                <a:spcPct val="100000"/>
              </a:lnSpc>
            </a:pPr>
            <a:endParaRPr lang="en-US" sz="3400" dirty="0" smtClean="0"/>
          </a:p>
          <a:p>
            <a:pPr marL="285750" indent="-285750">
              <a:lnSpc>
                <a:spcPct val="100000"/>
              </a:lnSpc>
              <a:buFont typeface="Wingdings" charset="2"/>
              <a:buChar char="²"/>
            </a:pPr>
            <a:r>
              <a:rPr lang="en-US" sz="3400" dirty="0" smtClean="0"/>
              <a:t>Requires that District government </a:t>
            </a:r>
            <a:r>
              <a:rPr lang="en-US" sz="3400" dirty="0" smtClean="0"/>
              <a:t>work with stakeholders to </a:t>
            </a:r>
            <a:r>
              <a:rPr lang="en-US" sz="3400" dirty="0" smtClean="0"/>
              <a:t>finalize and implement </a:t>
            </a:r>
            <a:r>
              <a:rPr lang="en-US" sz="3400" dirty="0" smtClean="0"/>
              <a:t>a three-year plan to transform current Long-Term Supports and Services (LTSS) programs and processes in the District into a No Wrong Door system for all populations and all payers.</a:t>
            </a:r>
          </a:p>
          <a:p>
            <a:endParaRPr lang="en-US" dirty="0"/>
          </a:p>
        </p:txBody>
      </p:sp>
      <p:sp>
        <p:nvSpPr>
          <p:cNvPr id="5" name="Slide Number Placeholder 4"/>
          <p:cNvSpPr>
            <a:spLocks noGrp="1"/>
          </p:cNvSpPr>
          <p:nvPr>
            <p:ph type="sldNum" sz="quarter" idx="12"/>
          </p:nvPr>
        </p:nvSpPr>
        <p:spPr/>
        <p:txBody>
          <a:bodyPr/>
          <a:lstStyle/>
          <a:p>
            <a:fld id="{ACA98495-DF0D-451B-B25C-93B8C01A0832}" type="slidenum">
              <a:rPr lang="en-US" smtClean="0"/>
              <a:t>2</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3499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Vision</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pPr marL="285750" indent="-285750">
              <a:buFont typeface="Wingdings" charset="2"/>
              <a:buChar char="²"/>
            </a:pPr>
            <a:r>
              <a:rPr lang="en-US" sz="2400" b="1" dirty="0" smtClean="0"/>
              <a:t>Four key functions:</a:t>
            </a:r>
          </a:p>
          <a:p>
            <a:pPr lvl="1">
              <a:buFont typeface="Wingdings" charset="2"/>
              <a:buChar char="²"/>
            </a:pPr>
            <a:r>
              <a:rPr lang="en-US" sz="2400" dirty="0" smtClean="0"/>
              <a:t>Public Outreach and Coordination with Key Referral Sources – </a:t>
            </a:r>
            <a:r>
              <a:rPr lang="en-US" sz="1800" dirty="0" smtClean="0"/>
              <a:t>How will the NWD System have formal linkages with Information and Referral Entities, Nursing Homes and other Institutions, Acute Care Systems, and VA Medical Centers?</a:t>
            </a:r>
          </a:p>
          <a:p>
            <a:pPr lvl="1">
              <a:buFont typeface="Wingdings" charset="2"/>
              <a:buChar char="²"/>
            </a:pPr>
            <a:r>
              <a:rPr lang="en-US" sz="2400" dirty="0" smtClean="0"/>
              <a:t>Person Centered Counseling- </a:t>
            </a:r>
            <a:r>
              <a:rPr lang="en-US" sz="1800" dirty="0" smtClean="0"/>
              <a:t>And planning by private community partners and public.  Competencies, training and credentialing, performance.</a:t>
            </a:r>
          </a:p>
          <a:p>
            <a:pPr lvl="1">
              <a:buFont typeface="Wingdings" charset="2"/>
              <a:buChar char="²"/>
            </a:pPr>
            <a:r>
              <a:rPr lang="en-US" sz="2400" dirty="0" smtClean="0"/>
              <a:t>Streamlined Access to Public LTSS Programs – </a:t>
            </a:r>
            <a:r>
              <a:rPr lang="en-US" sz="1800" dirty="0" smtClean="0"/>
              <a:t>All processes and requirements to determine eligibility that are required by any of the state administered programs that provide LTSS to any NWD System population, and how PCC interfaces with streamlined access?  Preliminary and final, financial and program.</a:t>
            </a:r>
          </a:p>
          <a:p>
            <a:pPr lvl="1">
              <a:buFont typeface="Wingdings" charset="2"/>
              <a:buChar char="²"/>
            </a:pPr>
            <a:r>
              <a:rPr lang="en-US" sz="2400" dirty="0" smtClean="0"/>
              <a:t>State Governance and Administration of the NWD System.</a:t>
            </a:r>
          </a:p>
          <a:p>
            <a:endParaRPr lang="en-US" dirty="0"/>
          </a:p>
        </p:txBody>
      </p:sp>
      <p:sp>
        <p:nvSpPr>
          <p:cNvPr id="5" name="Slide Number Placeholder 4"/>
          <p:cNvSpPr>
            <a:spLocks noGrp="1"/>
          </p:cNvSpPr>
          <p:nvPr>
            <p:ph type="sldNum" sz="quarter" idx="12"/>
          </p:nvPr>
        </p:nvSpPr>
        <p:spPr/>
        <p:txBody>
          <a:bodyPr/>
          <a:lstStyle/>
          <a:p>
            <a:fld id="{ACA98495-DF0D-451B-B25C-93B8C01A0832}" type="slidenum">
              <a:rPr lang="en-US" smtClean="0"/>
              <a:t>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47402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Content Placeholder 4"/>
          <p:cNvSpPr>
            <a:spLocks noGrp="1"/>
          </p:cNvSpPr>
          <p:nvPr>
            <p:ph sz="quarter" idx="12"/>
          </p:nvPr>
        </p:nvSpPr>
        <p:spPr/>
        <p:txBody>
          <a:bodyPr/>
          <a:lstStyle/>
          <a:p>
            <a:pPr marL="0" indent="0" algn="ctr">
              <a:buNone/>
            </a:pPr>
            <a:r>
              <a:rPr lang="en-US" altLang="en-US" dirty="0" smtClean="0"/>
              <a:t>Assistance with activities of daily living (ADLs) and instrumental activities of daily living (IADLs) provided to individuals who cannot perform these activities on their own due to a physical, cognitive, or chronic health condition that is expected to continue for an extended period of time, typically 90 days or more</a:t>
            </a:r>
          </a:p>
          <a:p>
            <a:endParaRPr lang="en-US" altLang="en-US" dirty="0" smtClean="0"/>
          </a:p>
        </p:txBody>
      </p:sp>
      <p:sp>
        <p:nvSpPr>
          <p:cNvPr id="6147" name="Content Placeholder 5"/>
          <p:cNvSpPr>
            <a:spLocks noGrp="1"/>
          </p:cNvSpPr>
          <p:nvPr>
            <p:ph sz="quarter" idx="13"/>
          </p:nvPr>
        </p:nvSpPr>
        <p:spPr/>
        <p:txBody>
          <a:bodyPr/>
          <a:lstStyle/>
          <a:p>
            <a:r>
              <a:rPr lang="en-US" altLang="en-US" smtClean="0"/>
              <a:t>Definition of LTSS</a:t>
            </a:r>
          </a:p>
        </p:txBody>
      </p:sp>
      <p:sp>
        <p:nvSpPr>
          <p:cNvPr id="11" name="Slide Number Placeholder 10"/>
          <p:cNvSpPr>
            <a:spLocks noGrp="1"/>
          </p:cNvSpPr>
          <p:nvPr>
            <p:ph type="sldNum" sz="quarter" idx="15"/>
          </p:nvPr>
        </p:nvSpPr>
        <p:spPr/>
        <p:txBody>
          <a:bodyPr/>
          <a:lstStyle/>
          <a:p>
            <a:pPr>
              <a:defRPr/>
            </a:pPr>
            <a:fld id="{86A933BB-8CB1-4568-88C4-0FA96397F66A}" type="slidenum">
              <a:rPr lang="en-US" smtClean="0"/>
              <a:pPr>
                <a:defRPr/>
              </a:pPr>
              <a:t>4</a:t>
            </a:fld>
            <a:endParaRPr lang="en-US" dirty="0"/>
          </a:p>
        </p:txBody>
      </p:sp>
      <p:sp>
        <p:nvSpPr>
          <p:cNvPr id="6149" name="TextBox 4"/>
          <p:cNvSpPr txBox="1">
            <a:spLocks noChangeArrowheads="1"/>
          </p:cNvSpPr>
          <p:nvPr/>
        </p:nvSpPr>
        <p:spPr bwMode="auto">
          <a:xfrm>
            <a:off x="5105400" y="6096000"/>
            <a:ext cx="3657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800" i="1" dirty="0" smtClean="0"/>
              <a:t>Definition from AARP</a:t>
            </a:r>
            <a:endParaRPr lang="en-US" altLang="en-US" sz="1800" i="1" dirty="0"/>
          </a:p>
        </p:txBody>
      </p:sp>
      <p:sp>
        <p:nvSpPr>
          <p:cNvPr id="3" name="Footer Placeholder 2"/>
          <p:cNvSpPr>
            <a:spLocks noGrp="1"/>
          </p:cNvSpPr>
          <p:nvPr>
            <p:ph type="ftr" sz="quarter" idx="14"/>
          </p:nvPr>
        </p:nvSpPr>
        <p:spPr/>
        <p:txBody>
          <a:bodyPr/>
          <a:lstStyle/>
          <a:p>
            <a:pPr>
              <a:defRPr/>
            </a:pPr>
            <a:endParaRPr lang="en-US"/>
          </a:p>
        </p:txBody>
      </p:sp>
    </p:spTree>
    <p:extLst>
      <p:ext uri="{BB962C8B-B14F-4D97-AF65-F5344CB8AC3E}">
        <p14:creationId xmlns:p14="http://schemas.microsoft.com/office/powerpoint/2010/main" val="973565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228600"/>
            <a:ext cx="5715000" cy="6019800"/>
          </a:xfrm>
          <a:prstGeom prst="rect">
            <a:avLst/>
          </a:prstGeom>
          <a:noFill/>
          <a:ln>
            <a:noFill/>
          </a:ln>
        </p:spPr>
      </p:pic>
      <p:sp>
        <p:nvSpPr>
          <p:cNvPr id="6" name="Slide Number Placeholder 5"/>
          <p:cNvSpPr>
            <a:spLocks noGrp="1"/>
          </p:cNvSpPr>
          <p:nvPr>
            <p:ph type="sldNum" sz="quarter" idx="12"/>
          </p:nvPr>
        </p:nvSpPr>
        <p:spPr/>
        <p:txBody>
          <a:bodyPr/>
          <a:lstStyle/>
          <a:p>
            <a:fld id="{ACA98495-DF0D-451B-B25C-93B8C01A0832}" type="slidenum">
              <a:rPr lang="en-US" smtClean="0"/>
              <a:t>5</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46308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No Wrong Door Person Centered Counseling Functions </a:t>
            </a:r>
            <a:br>
              <a:rPr lang="en-US" dirty="0" smtClean="0"/>
            </a:br>
            <a:endParaRPr lang="en-US" dirty="0"/>
          </a:p>
        </p:txBody>
      </p:sp>
      <p:pic>
        <p:nvPicPr>
          <p:cNvPr id="1026" name="Picture 2"/>
          <p:cNvPicPr>
            <a:picLocks noGrp="1" noChangeAspect="1" noChangeArrowheads="1"/>
          </p:cNvPicPr>
          <p:nvPr>
            <p:ph idx="1"/>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90600" y="1524000"/>
            <a:ext cx="44196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791200" y="2438400"/>
            <a:ext cx="1905000" cy="553998"/>
          </a:xfrm>
          <a:prstGeom prst="rect">
            <a:avLst/>
          </a:prstGeom>
          <a:solidFill>
            <a:schemeClr val="accent4">
              <a:lumMod val="60000"/>
              <a:lumOff val="40000"/>
            </a:schemeClr>
          </a:solidFill>
        </p:spPr>
        <p:txBody>
          <a:bodyPr wrap="square" rtlCol="0">
            <a:spAutoFit/>
          </a:bodyPr>
          <a:lstStyle/>
          <a:p>
            <a:r>
              <a:rPr lang="en-US" sz="1000" b="1" dirty="0" smtClean="0"/>
              <a:t>Shaded=&gt; Core competencies required for all staff performing Person-Centered Counseling</a:t>
            </a:r>
            <a:endParaRPr lang="en-US" sz="1000" b="1" dirty="0"/>
          </a:p>
        </p:txBody>
      </p:sp>
      <p:sp>
        <p:nvSpPr>
          <p:cNvPr id="8" name="TextBox 7"/>
          <p:cNvSpPr txBox="1"/>
          <p:nvPr/>
        </p:nvSpPr>
        <p:spPr>
          <a:xfrm>
            <a:off x="5834743" y="3186145"/>
            <a:ext cx="1905000" cy="246221"/>
          </a:xfrm>
          <a:prstGeom prst="rect">
            <a:avLst/>
          </a:prstGeom>
          <a:noFill/>
          <a:ln w="3175">
            <a:solidFill>
              <a:schemeClr val="tx1"/>
            </a:solidFill>
          </a:ln>
        </p:spPr>
        <p:txBody>
          <a:bodyPr wrap="square" rtlCol="0">
            <a:spAutoFit/>
          </a:bodyPr>
          <a:lstStyle/>
          <a:p>
            <a:r>
              <a:rPr lang="en-US" sz="1000" b="1" dirty="0" smtClean="0"/>
              <a:t>Unshaded =&gt; Specialties</a:t>
            </a:r>
            <a:endParaRPr lang="en-US" sz="1000" b="1" dirty="0"/>
          </a:p>
        </p:txBody>
      </p:sp>
      <p:sp>
        <p:nvSpPr>
          <p:cNvPr id="9" name="TextBox 8"/>
          <p:cNvSpPr txBox="1"/>
          <p:nvPr/>
        </p:nvSpPr>
        <p:spPr>
          <a:xfrm>
            <a:off x="5834743" y="3627604"/>
            <a:ext cx="1905000" cy="400110"/>
          </a:xfrm>
          <a:prstGeom prst="rect">
            <a:avLst/>
          </a:prstGeom>
          <a:noFill/>
          <a:ln w="3175">
            <a:solidFill>
              <a:schemeClr val="tx1"/>
            </a:solidFill>
            <a:prstDash val="dashDot"/>
          </a:ln>
        </p:spPr>
        <p:txBody>
          <a:bodyPr wrap="square" rtlCol="0">
            <a:spAutoFit/>
          </a:bodyPr>
          <a:lstStyle/>
          <a:p>
            <a:r>
              <a:rPr lang="en-US" sz="1000" b="1" dirty="0" smtClean="0"/>
              <a:t>Broken lines =&gt; Streamlined access</a:t>
            </a:r>
            <a:endParaRPr lang="en-US" sz="1000" b="1" dirty="0"/>
          </a:p>
        </p:txBody>
      </p:sp>
      <p:sp>
        <p:nvSpPr>
          <p:cNvPr id="11" name="Slide Number Placeholder 10"/>
          <p:cNvSpPr>
            <a:spLocks noGrp="1"/>
          </p:cNvSpPr>
          <p:nvPr>
            <p:ph type="sldNum" sz="quarter" idx="12"/>
          </p:nvPr>
        </p:nvSpPr>
        <p:spPr/>
        <p:txBody>
          <a:bodyPr/>
          <a:lstStyle/>
          <a:p>
            <a:fld id="{ACA98495-DF0D-451B-B25C-93B8C01A0832}" type="slidenum">
              <a:rPr lang="en-US" smtClean="0"/>
              <a:t>6</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65174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Content Placeholder 2"/>
          <p:cNvSpPr>
            <a:spLocks noGrp="1"/>
          </p:cNvSpPr>
          <p:nvPr>
            <p:ph sz="quarter" idx="12"/>
          </p:nvPr>
        </p:nvSpPr>
        <p:spPr>
          <a:xfrm>
            <a:off x="533400" y="1524000"/>
            <a:ext cx="8153400" cy="4648200"/>
          </a:xfrm>
        </p:spPr>
        <p:txBody>
          <a:bodyPr>
            <a:normAutofit fontScale="92500" lnSpcReduction="10000"/>
          </a:bodyPr>
          <a:lstStyle/>
          <a:p>
            <a:pPr>
              <a:buFont typeface="Wingdings" panose="05000000000000000000" pitchFamily="2" charset="2"/>
              <a:buChar char="q"/>
            </a:pPr>
            <a:r>
              <a:rPr lang="en-US" altLang="en-US" sz="2800" dirty="0" smtClean="0"/>
              <a:t>One-Stop Coordinated System w/ Consistency</a:t>
            </a:r>
          </a:p>
          <a:p>
            <a:pPr lvl="1">
              <a:buFont typeface="Wingdings" panose="05000000000000000000" pitchFamily="2" charset="2"/>
              <a:buChar char="v"/>
            </a:pPr>
            <a:r>
              <a:rPr lang="en-US" altLang="en-US" sz="2200" dirty="0" smtClean="0"/>
              <a:t>Visible and trusted</a:t>
            </a:r>
          </a:p>
          <a:p>
            <a:pPr lvl="1">
              <a:buFont typeface="Wingdings" panose="05000000000000000000" pitchFamily="2" charset="2"/>
              <a:buChar char="v"/>
            </a:pPr>
            <a:r>
              <a:rPr lang="en-US" altLang="en-US" sz="2200" dirty="0" smtClean="0"/>
              <a:t>Not just one entity or network</a:t>
            </a:r>
          </a:p>
          <a:p>
            <a:pPr lvl="1">
              <a:buFont typeface="Wingdings" panose="05000000000000000000" pitchFamily="2" charset="2"/>
              <a:buChar char="v"/>
            </a:pPr>
            <a:r>
              <a:rPr lang="en-US" altLang="en-US" sz="2200" dirty="0" smtClean="0"/>
              <a:t>Built upon existing access functions and places known to individuals and eligibility determination</a:t>
            </a:r>
          </a:p>
          <a:p>
            <a:pPr lvl="1">
              <a:buFont typeface="Wingdings" panose="05000000000000000000" pitchFamily="2" charset="2"/>
              <a:buChar char="v"/>
            </a:pPr>
            <a:r>
              <a:rPr lang="en-US" altLang="en-US" sz="2200" dirty="0" smtClean="0"/>
              <a:t>Single standard process</a:t>
            </a:r>
          </a:p>
          <a:p>
            <a:pPr lvl="2">
              <a:buFont typeface="Courier New" panose="02070309020205020404" pitchFamily="49" charset="0"/>
              <a:buChar char="o"/>
            </a:pPr>
            <a:r>
              <a:rPr lang="en-US" altLang="en-US" sz="2200" dirty="0" smtClean="0"/>
              <a:t>Common protocols &amp; information exchange</a:t>
            </a:r>
          </a:p>
          <a:p>
            <a:pPr>
              <a:buFont typeface="Wingdings" panose="05000000000000000000" pitchFamily="2" charset="2"/>
              <a:buChar char="q"/>
            </a:pPr>
            <a:r>
              <a:rPr lang="en-US" altLang="en-US" sz="2800" dirty="0" smtClean="0"/>
              <a:t>Objective/Neutral/Person-Centered</a:t>
            </a:r>
            <a:endParaRPr lang="en-US" altLang="en-US" sz="2400" dirty="0" smtClean="0"/>
          </a:p>
          <a:p>
            <a:pPr>
              <a:buFont typeface="Wingdings" panose="05000000000000000000" pitchFamily="2" charset="2"/>
              <a:buChar char="q"/>
            </a:pPr>
            <a:r>
              <a:rPr lang="en-US" altLang="en-US" sz="2800" dirty="0" smtClean="0"/>
              <a:t>Seamless &amp; Person Friendly</a:t>
            </a:r>
          </a:p>
          <a:p>
            <a:pPr lvl="1">
              <a:buFont typeface="Wingdings" panose="05000000000000000000" pitchFamily="2" charset="2"/>
              <a:buChar char="v"/>
            </a:pPr>
            <a:r>
              <a:rPr lang="en-US" altLang="en-US" sz="2200" dirty="0" smtClean="0"/>
              <a:t>Tell your story only once</a:t>
            </a:r>
          </a:p>
          <a:p>
            <a:pPr lvl="1">
              <a:buFont typeface="Wingdings" panose="05000000000000000000" pitchFamily="2" charset="2"/>
              <a:buChar char="v"/>
            </a:pPr>
            <a:r>
              <a:rPr lang="en-US" altLang="en-US" sz="2200" dirty="0" smtClean="0"/>
              <a:t>Streamlined access to LTSS</a:t>
            </a:r>
          </a:p>
          <a:p>
            <a:pPr lvl="2">
              <a:buFont typeface="Courier New" panose="02070309020205020404" pitchFamily="49" charset="0"/>
              <a:buChar char="o"/>
            </a:pPr>
            <a:r>
              <a:rPr lang="en-US" altLang="en-US" sz="2200" dirty="0" smtClean="0"/>
              <a:t>Both use of private resources and public programs</a:t>
            </a:r>
          </a:p>
        </p:txBody>
      </p:sp>
      <p:sp>
        <p:nvSpPr>
          <p:cNvPr id="16387" name="Content Placeholder 1"/>
          <p:cNvSpPr>
            <a:spLocks noGrp="1"/>
          </p:cNvSpPr>
          <p:nvPr>
            <p:ph sz="quarter" idx="13"/>
          </p:nvPr>
        </p:nvSpPr>
        <p:spPr>
          <a:xfrm>
            <a:off x="533400" y="457200"/>
            <a:ext cx="8153400" cy="685800"/>
          </a:xfrm>
        </p:spPr>
        <p:txBody>
          <a:bodyPr/>
          <a:lstStyle/>
          <a:p>
            <a:r>
              <a:rPr lang="en-US" altLang="en-US" dirty="0" smtClean="0"/>
              <a:t>No Wrong Door System Characteristics</a:t>
            </a:r>
          </a:p>
        </p:txBody>
      </p:sp>
      <p:sp>
        <p:nvSpPr>
          <p:cNvPr id="8" name="Slide Number Placeholder 7"/>
          <p:cNvSpPr>
            <a:spLocks noGrp="1"/>
          </p:cNvSpPr>
          <p:nvPr>
            <p:ph type="sldNum" sz="quarter" idx="15"/>
          </p:nvPr>
        </p:nvSpPr>
        <p:spPr/>
        <p:txBody>
          <a:bodyPr/>
          <a:lstStyle/>
          <a:p>
            <a:pPr>
              <a:defRPr/>
            </a:pPr>
            <a:fld id="{3AB323BF-E58D-41ED-A1E6-BE03F23D426B}" type="slidenum">
              <a:rPr lang="en-US" smtClean="0"/>
              <a:pPr>
                <a:defRPr/>
              </a:pPr>
              <a:t>7</a:t>
            </a:fld>
            <a:endParaRPr lang="en-US" dirty="0"/>
          </a:p>
        </p:txBody>
      </p:sp>
      <p:sp>
        <p:nvSpPr>
          <p:cNvPr id="3" name="Footer Placeholder 2"/>
          <p:cNvSpPr>
            <a:spLocks noGrp="1"/>
          </p:cNvSpPr>
          <p:nvPr>
            <p:ph type="ftr" sz="quarter" idx="14"/>
          </p:nvPr>
        </p:nvSpPr>
        <p:spPr/>
        <p:txBody>
          <a:bodyPr/>
          <a:lstStyle/>
          <a:p>
            <a:pPr>
              <a:defRPr/>
            </a:pPr>
            <a:endParaRPr lang="en-US"/>
          </a:p>
        </p:txBody>
      </p:sp>
    </p:spTree>
    <p:extLst>
      <p:ext uri="{BB962C8B-B14F-4D97-AF65-F5344CB8AC3E}">
        <p14:creationId xmlns:p14="http://schemas.microsoft.com/office/powerpoint/2010/main" val="4146828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lstStyle/>
          <a:p>
            <a:pPr marL="0" indent="0">
              <a:buNone/>
            </a:pPr>
            <a:r>
              <a:rPr lang="en-US" altLang="en-US" dirty="0"/>
              <a:t>No one agency or network has the capacity, expertise or authority to effectively carry out all the NWD System functions for all the different populations that will be served by the NWD </a:t>
            </a:r>
            <a:r>
              <a:rPr lang="en-US" altLang="en-US" dirty="0" smtClean="0"/>
              <a:t>System so there is a NWD Leadership Council to engage agencies that serve youth, adults and elders with disabilities.</a:t>
            </a:r>
            <a:endParaRPr lang="en-US" dirty="0"/>
          </a:p>
        </p:txBody>
      </p:sp>
      <p:sp>
        <p:nvSpPr>
          <p:cNvPr id="3" name="Content Placeholder 2"/>
          <p:cNvSpPr>
            <a:spLocks noGrp="1"/>
          </p:cNvSpPr>
          <p:nvPr>
            <p:ph sz="quarter" idx="13"/>
          </p:nvPr>
        </p:nvSpPr>
        <p:spPr/>
        <p:txBody>
          <a:bodyPr/>
          <a:lstStyle/>
          <a:p>
            <a:r>
              <a:rPr lang="en-US" dirty="0" smtClean="0"/>
              <a:t>Why Do We Need a Coordinated Effort?</a:t>
            </a:r>
            <a:endParaRPr lang="en-US" dirty="0"/>
          </a:p>
        </p:txBody>
      </p:sp>
      <p:sp>
        <p:nvSpPr>
          <p:cNvPr id="5" name="Slide Number Placeholder 4"/>
          <p:cNvSpPr>
            <a:spLocks noGrp="1"/>
          </p:cNvSpPr>
          <p:nvPr>
            <p:ph type="sldNum" sz="quarter" idx="15"/>
          </p:nvPr>
        </p:nvSpPr>
        <p:spPr/>
        <p:txBody>
          <a:bodyPr/>
          <a:lstStyle/>
          <a:p>
            <a:pPr>
              <a:defRPr/>
            </a:pPr>
            <a:fld id="{6A5A5E39-7F20-4F67-B999-E30D11CDC2A7}" type="slidenum">
              <a:rPr lang="en-US" smtClean="0"/>
              <a:pPr>
                <a:defRPr/>
              </a:pPr>
              <a:t>8</a:t>
            </a:fld>
            <a:endParaRPr lang="en-US" dirty="0"/>
          </a:p>
        </p:txBody>
      </p:sp>
      <p:sp>
        <p:nvSpPr>
          <p:cNvPr id="8" name="Footer Placeholder 7"/>
          <p:cNvSpPr>
            <a:spLocks noGrp="1"/>
          </p:cNvSpPr>
          <p:nvPr>
            <p:ph type="ftr" sz="quarter" idx="14"/>
          </p:nvPr>
        </p:nvSpPr>
        <p:spPr/>
        <p:txBody>
          <a:bodyPr/>
          <a:lstStyle/>
          <a:p>
            <a:pPr>
              <a:defRPr/>
            </a:pPr>
            <a:endParaRPr lang="en-US"/>
          </a:p>
        </p:txBody>
      </p:sp>
    </p:spTree>
    <p:extLst>
      <p:ext uri="{BB962C8B-B14F-4D97-AF65-F5344CB8AC3E}">
        <p14:creationId xmlns:p14="http://schemas.microsoft.com/office/powerpoint/2010/main" val="2852433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Content Placeholder 2"/>
          <p:cNvSpPr>
            <a:spLocks noGrp="1"/>
          </p:cNvSpPr>
          <p:nvPr>
            <p:ph sz="quarter" idx="12"/>
          </p:nvPr>
        </p:nvSpPr>
        <p:spPr>
          <a:xfrm>
            <a:off x="533400" y="1524000"/>
            <a:ext cx="8153400" cy="4648200"/>
          </a:xfrm>
        </p:spPr>
        <p:txBody>
          <a:bodyPr>
            <a:normAutofit fontScale="70000" lnSpcReduction="20000"/>
          </a:bodyPr>
          <a:lstStyle/>
          <a:p>
            <a:r>
              <a:rPr lang="en-US" altLang="en-US" sz="3500" dirty="0" smtClean="0"/>
              <a:t>Access to </a:t>
            </a:r>
            <a:r>
              <a:rPr lang="en-US" altLang="en-US" sz="3500" dirty="0" smtClean="0"/>
              <a:t>public </a:t>
            </a:r>
            <a:r>
              <a:rPr lang="en-US" altLang="en-US" sz="3500" dirty="0" smtClean="0"/>
              <a:t>and private LTSS services, paid and unpaid</a:t>
            </a:r>
            <a:endParaRPr lang="en-US" altLang="en-US" sz="3500" dirty="0" smtClean="0"/>
          </a:p>
          <a:p>
            <a:r>
              <a:rPr lang="en-US" altLang="en-US" sz="3500" dirty="0" smtClean="0"/>
              <a:t>Consumer-directed services</a:t>
            </a:r>
          </a:p>
          <a:p>
            <a:r>
              <a:rPr lang="en-US" altLang="en-US" sz="3500" dirty="0" smtClean="0"/>
              <a:t>Focus on workforce </a:t>
            </a:r>
            <a:r>
              <a:rPr lang="en-US" altLang="en-US" sz="3500" dirty="0" smtClean="0"/>
              <a:t>development</a:t>
            </a:r>
          </a:p>
          <a:p>
            <a:r>
              <a:rPr lang="en-US" altLang="en-US" sz="3500" dirty="0" smtClean="0"/>
              <a:t>Support for family caregivers</a:t>
            </a:r>
          </a:p>
          <a:p>
            <a:r>
              <a:rPr lang="en-US" altLang="en-US" sz="3500" dirty="0" smtClean="0"/>
              <a:t>Options for transition </a:t>
            </a:r>
            <a:r>
              <a:rPr lang="en-US" altLang="en-US" sz="3500" dirty="0" smtClean="0"/>
              <a:t>&amp; </a:t>
            </a:r>
            <a:r>
              <a:rPr lang="en-US" altLang="en-US" sz="3500" dirty="0" smtClean="0"/>
              <a:t>diversion from institutional settings</a:t>
            </a:r>
            <a:endParaRPr lang="en-US" altLang="en-US" sz="3500" dirty="0" smtClean="0"/>
          </a:p>
          <a:p>
            <a:r>
              <a:rPr lang="en-US" altLang="en-US" sz="3500" dirty="0" smtClean="0"/>
              <a:t>Intersection of </a:t>
            </a:r>
            <a:r>
              <a:rPr lang="en-US" altLang="en-US" sz="3500" dirty="0" smtClean="0"/>
              <a:t>health/medical and community living support</a:t>
            </a:r>
            <a:endParaRPr lang="en-US" altLang="en-US" sz="3500" dirty="0" smtClean="0"/>
          </a:p>
          <a:p>
            <a:r>
              <a:rPr lang="en-US" altLang="en-US" sz="3500" dirty="0" smtClean="0"/>
              <a:t>All payers, all ages and all populations with braided resources</a:t>
            </a:r>
            <a:endParaRPr lang="en-US" altLang="en-US" sz="3500" dirty="0" smtClean="0"/>
          </a:p>
          <a:p>
            <a:r>
              <a:rPr lang="en-US" altLang="en-US" sz="3500" dirty="0" smtClean="0"/>
              <a:t>Quality &amp; outcome </a:t>
            </a:r>
            <a:r>
              <a:rPr lang="en-US" altLang="en-US" sz="3500" dirty="0" smtClean="0"/>
              <a:t>measurement with stakeholder input</a:t>
            </a:r>
            <a:endParaRPr lang="en-US" altLang="en-US" sz="3500" dirty="0" smtClean="0"/>
          </a:p>
          <a:p>
            <a:r>
              <a:rPr lang="en-US" altLang="en-US" sz="3500" dirty="0" smtClean="0"/>
              <a:t>Inclusion of Youth </a:t>
            </a:r>
            <a:r>
              <a:rPr lang="en-US" altLang="en-US" sz="3500" dirty="0" smtClean="0"/>
              <a:t>Transitions</a:t>
            </a:r>
          </a:p>
          <a:p>
            <a:pPr lvl="1"/>
            <a:endParaRPr lang="en-US" altLang="en-US" dirty="0" smtClean="0"/>
          </a:p>
          <a:p>
            <a:endParaRPr lang="en-US" altLang="en-US" dirty="0" smtClean="0"/>
          </a:p>
        </p:txBody>
      </p:sp>
      <p:sp>
        <p:nvSpPr>
          <p:cNvPr id="14339" name="Content Placeholder 4"/>
          <p:cNvSpPr>
            <a:spLocks noGrp="1"/>
          </p:cNvSpPr>
          <p:nvPr>
            <p:ph sz="quarter" idx="13"/>
          </p:nvPr>
        </p:nvSpPr>
        <p:spPr>
          <a:xfrm>
            <a:off x="609600" y="609600"/>
            <a:ext cx="8153400" cy="838200"/>
          </a:xfrm>
        </p:spPr>
        <p:txBody>
          <a:bodyPr>
            <a:normAutofit fontScale="85000" lnSpcReduction="20000"/>
          </a:bodyPr>
          <a:lstStyle/>
          <a:p>
            <a:r>
              <a:rPr lang="en-US" altLang="en-US" sz="3200" dirty="0" smtClean="0"/>
              <a:t>Major State LTSS Components/Policy </a:t>
            </a:r>
            <a:r>
              <a:rPr lang="en-US" altLang="en-US" sz="3200" dirty="0" smtClean="0"/>
              <a:t>Issues </a:t>
            </a:r>
          </a:p>
          <a:p>
            <a:r>
              <a:rPr lang="en-US" altLang="en-US" sz="3200" dirty="0" smtClean="0"/>
              <a:t>of a No Wrong Door System</a:t>
            </a:r>
            <a:endParaRPr lang="en-US" altLang="en-US" sz="3200" dirty="0" smtClean="0"/>
          </a:p>
        </p:txBody>
      </p:sp>
      <p:sp>
        <p:nvSpPr>
          <p:cNvPr id="8" name="Slide Number Placeholder 7"/>
          <p:cNvSpPr>
            <a:spLocks noGrp="1"/>
          </p:cNvSpPr>
          <p:nvPr>
            <p:ph type="sldNum" sz="quarter" idx="15"/>
          </p:nvPr>
        </p:nvSpPr>
        <p:spPr/>
        <p:txBody>
          <a:bodyPr/>
          <a:lstStyle/>
          <a:p>
            <a:pPr>
              <a:defRPr/>
            </a:pPr>
            <a:fld id="{6633F9C7-9C82-435E-8A9D-D4C64E0C7354}" type="slidenum">
              <a:rPr lang="en-US" smtClean="0"/>
              <a:pPr>
                <a:defRPr/>
              </a:pPr>
              <a:t>9</a:t>
            </a:fld>
            <a:endParaRPr lang="en-US" dirty="0"/>
          </a:p>
        </p:txBody>
      </p:sp>
      <p:sp>
        <p:nvSpPr>
          <p:cNvPr id="3" name="Footer Placeholder 2"/>
          <p:cNvSpPr>
            <a:spLocks noGrp="1"/>
          </p:cNvSpPr>
          <p:nvPr>
            <p:ph type="ftr" sz="quarter" idx="14"/>
          </p:nvPr>
        </p:nvSpPr>
        <p:spPr/>
        <p:txBody>
          <a:bodyPr/>
          <a:lstStyle/>
          <a:p>
            <a:pPr>
              <a:defRPr/>
            </a:pPr>
            <a:endParaRPr lang="en-US"/>
          </a:p>
        </p:txBody>
      </p:sp>
    </p:spTree>
    <p:extLst>
      <p:ext uri="{BB962C8B-B14F-4D97-AF65-F5344CB8AC3E}">
        <p14:creationId xmlns:p14="http://schemas.microsoft.com/office/powerpoint/2010/main" val="3789328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TotalTime>
  <Words>820</Words>
  <Application>Microsoft Office PowerPoint</Application>
  <PresentationFormat>On-screen Show (4:3)</PresentationFormat>
  <Paragraphs>96</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DISTRICT OF COLUMBIA  NO WRONG DOOR</vt:lpstr>
      <vt:lpstr>NWD Grants</vt:lpstr>
      <vt:lpstr>Federal Vision</vt:lpstr>
      <vt:lpstr>PowerPoint Presentation</vt:lpstr>
      <vt:lpstr>PowerPoint Presentation</vt:lpstr>
      <vt:lpstr> No Wrong Door Person Centered Counseling Functions  </vt:lpstr>
      <vt:lpstr>PowerPoint Presentation</vt:lpstr>
      <vt:lpstr>PowerPoint Presentation</vt:lpstr>
      <vt:lpstr>PowerPoint Presentation</vt:lpstr>
      <vt:lpstr>ACL’s Evolving Vision of the Structure and Role of Community Services in Providing LTSS </vt:lpstr>
      <vt:lpstr>Stakeholder Input</vt:lpstr>
      <vt:lpstr>ADDITIONAL INPUT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of Columbia No Wrong Door Visioning Meeting</dc:title>
  <dc:creator>Rebecca Salon</dc:creator>
  <cp:lastModifiedBy>ServUS</cp:lastModifiedBy>
  <cp:revision>21</cp:revision>
  <dcterms:created xsi:type="dcterms:W3CDTF">2015-05-28T13:16:41Z</dcterms:created>
  <dcterms:modified xsi:type="dcterms:W3CDTF">2015-12-11T13:53:14Z</dcterms:modified>
</cp:coreProperties>
</file>