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63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9B2742-D509-4DCA-9227-1D227C4B3FAF}">
          <p14:sldIdLst>
            <p14:sldId id="257"/>
            <p14:sldId id="262"/>
          </p14:sldIdLst>
        </p14:section>
        <p14:section name="Untitled Section" id="{C6EE55FA-1B01-49A5-A7F5-D39DD9C2BAC4}">
          <p14:sldIdLst>
            <p14:sldId id="263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4F"/>
    <a:srgbClr val="011F4F"/>
    <a:srgbClr val="012895"/>
    <a:srgbClr val="D11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Objects="1">
      <p:cViewPr varScale="1">
        <p:scale>
          <a:sx n="104" d="100"/>
          <a:sy n="104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2" d="100"/>
          <a:sy n="102" d="100"/>
        </p:scale>
        <p:origin x="-351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B51BA-8685-014C-95B1-9D5C724AEDA3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AD05-18A8-044A-80C2-B0A2ABEDF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AD05-18A8-044A-80C2-B0A2ABEDF7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df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2.pdf"/><Relationship Id="rId4" Type="http://schemas.openxmlformats.org/officeDocument/2006/relationships/image" Target="../media/image5.pdf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876300"/>
            <a:ext cx="9144000" cy="598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086600" y="228600"/>
            <a:ext cx="2057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0" y="0"/>
            <a:ext cx="7214616" cy="292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200900" y="0"/>
            <a:ext cx="1956816" cy="2941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 smtClean="0"/>
              <a:t>Slide Headline 1</a:t>
            </a:r>
            <a:br>
              <a:rPr lang="en-US" dirty="0" smtClean="0"/>
            </a:br>
            <a:r>
              <a:rPr lang="en-US" dirty="0" smtClean="0"/>
              <a:t>Slide Headline 2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Subhead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124200"/>
            <a:ext cx="73152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1600" b="0" i="0">
                <a:latin typeface="Goudy Old Style"/>
                <a:cs typeface="Goudy Old Styl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EA782A67-A45C-460F-80FE-777796A84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d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.pdf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image" Target="../media/image3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0"/>
            <a:ext cx="7214616" cy="292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200900" y="0"/>
            <a:ext cx="1956816" cy="294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001000" y="292656"/>
            <a:ext cx="1143000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76200" y="4038600"/>
            <a:ext cx="9144000" cy="1234572"/>
          </a:xfrm>
          <a:prstGeom prst="rect">
            <a:avLst/>
          </a:prstGeom>
        </p:spPr>
        <p:txBody>
          <a:bodyPr/>
          <a:lstStyle>
            <a:lvl1pPr>
              <a:lnSpc>
                <a:spcPts val="4900"/>
              </a:lnSpc>
              <a:defRPr sz="4800">
                <a:solidFill>
                  <a:srgbClr val="FFFFFF"/>
                </a:solidFill>
              </a:defRPr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Gill Sans Std Light"/>
                <a:ea typeface="+mj-ea"/>
                <a:cs typeface="Gill Sans Std Light"/>
              </a:rPr>
              <a:t> </a:t>
            </a:r>
            <a:r>
              <a:rPr lang="en-US" dirty="0"/>
              <a:t>DC Supporting Families of People with I/DD Throughout the Lifespan Community of Practice</a:t>
            </a:r>
            <a:endParaRPr kumimoji="0" lang="en-US" sz="4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Std Light"/>
              <a:ea typeface="+mj-ea"/>
              <a:cs typeface="Gill Sans Std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01563"/>
            <a:ext cx="9144000" cy="43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4900"/>
              </a:lnSpc>
              <a:defRPr sz="48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Std Italic"/>
              <a:ea typeface="+mj-ea"/>
              <a:cs typeface="Gill Sans Std Ital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0521" y="6071194"/>
            <a:ext cx="165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March 13,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128" y="20574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FSC is established </a:t>
            </a:r>
            <a:r>
              <a:rPr lang="en-US" sz="2800" dirty="0"/>
              <a:t>to </a:t>
            </a:r>
            <a:r>
              <a:rPr lang="en-US" sz="2800" dirty="0" smtClean="0"/>
              <a:t>provide recommendations</a:t>
            </a:r>
            <a:r>
              <a:rPr lang="en-US" sz="2800" dirty="0"/>
              <a:t>, assist and advise </a:t>
            </a:r>
            <a:r>
              <a:rPr lang="en-US" sz="2800" dirty="0" smtClean="0"/>
              <a:t>DDS and </a:t>
            </a:r>
            <a:r>
              <a:rPr lang="en-US" sz="2800" dirty="0"/>
              <a:t>sister agencies on developing person and family-centered systems of support for families throughout the life course of their family members with intellectual and developmental disabilities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Support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6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744" y="2505505"/>
            <a:ext cx="7286512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Review DC laws and advise on changes </a:t>
            </a:r>
            <a:r>
              <a:rPr lang="en-US" dirty="0"/>
              <a:t>needed </a:t>
            </a:r>
            <a:r>
              <a:rPr lang="en-US" dirty="0" smtClean="0"/>
              <a:t>to keep decision-making in the hands of people with disabilities and their families.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Decision-Making</a:t>
            </a:r>
            <a:br>
              <a:rPr lang="en-US" dirty="0" smtClean="0"/>
            </a:br>
            <a:r>
              <a:rPr lang="en-US" dirty="0" smtClean="0"/>
              <a:t>Work Group</a:t>
            </a:r>
            <a:endParaRPr lang="en-US" dirty="0"/>
          </a:p>
        </p:txBody>
      </p:sp>
      <p:pic>
        <p:nvPicPr>
          <p:cNvPr id="2052" name="Picture 4" descr="Image result for sign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4" y="5116021"/>
            <a:ext cx="34004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7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r>
              <a:rPr lang="en-US" sz="2800" dirty="0"/>
              <a:t>Is your family member with an intellectual disability going to turn </a:t>
            </a:r>
            <a:r>
              <a:rPr lang="en-US" sz="2800" dirty="0" smtClean="0"/>
              <a:t>18?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you want to make sure that you and your family member will have a say in his or her life as an adult? </a:t>
            </a:r>
            <a:endParaRPr lang="en-US" sz="2800" dirty="0" smtClean="0"/>
          </a:p>
          <a:p>
            <a:r>
              <a:rPr lang="en-US" sz="2800" dirty="0" smtClean="0"/>
              <a:t>Do </a:t>
            </a:r>
            <a:r>
              <a:rPr lang="en-US" sz="2800" dirty="0"/>
              <a:t>you want to help restore the civil rights of other people with intellectual disabilities in DC?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so, your voice is needed!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Commitment in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2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Core Team Members</a:t>
            </a:r>
            <a:endParaRPr lang="en-US" sz="4000" dirty="0"/>
          </a:p>
        </p:txBody>
      </p:sp>
      <p:pic>
        <p:nvPicPr>
          <p:cNvPr id="5" name="Picture 11" descr="http://hosting.dataprise.net/exchange/eleveton@dcqualitytrust.org/Inbox/RE:%20Project%20Action%20Contacts%20for%20Advocacy%20around%20the%20BSA%20Amendments.EML/1_multipart/image001.jpg?Security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1" y="1962855"/>
            <a:ext cx="1631098" cy="15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9" y="4281544"/>
            <a:ext cx="1924367" cy="1450528"/>
          </a:xfrm>
          <a:prstGeom prst="rect">
            <a:avLst/>
          </a:prstGeom>
        </p:spPr>
      </p:pic>
      <p:pic>
        <p:nvPicPr>
          <p:cNvPr id="7" name="Picture 5" descr="08 es HSCSN clr 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74" y="4446371"/>
            <a:ext cx="1766461" cy="199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QTlogo 2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7" y="4543832"/>
            <a:ext cx="1893867" cy="1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90" y="1962855"/>
            <a:ext cx="1735120" cy="15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duotone>
              <a:srgbClr val="CF6DA4">
                <a:shade val="45000"/>
                <a:satMod val="135000"/>
              </a:srgbClr>
              <a:prstClr val="white"/>
            </a:duotone>
          </a:blip>
          <a:srcRect r="79470" b="77339"/>
          <a:stretch/>
        </p:blipFill>
        <p:spPr bwMode="auto">
          <a:xfrm>
            <a:off x="3910307" y="1867700"/>
            <a:ext cx="1139657" cy="1275008"/>
          </a:xfrm>
          <a:prstGeom prst="rect">
            <a:avLst/>
          </a:prstGeom>
          <a:noFill/>
          <a:ln>
            <a:noFill/>
          </a:ln>
          <a:effectLst>
            <a:outerShdw blurRad="50800" sx="1000" sy="1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erin.leveton\AppData\Local\Microsoft\Windows\Temporary Internet Files\Content.Outlook\AX1YC1DQ\GUCCHD Logo (2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37" y="3447508"/>
            <a:ext cx="2260263" cy="6286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Person Centered Thinking </a:t>
            </a:r>
            <a:br>
              <a:rPr lang="en-US" sz="4000" dirty="0" smtClean="0"/>
            </a:br>
            <a:r>
              <a:rPr lang="en-US" sz="4000" dirty="0" smtClean="0"/>
              <a:t>Drives Systems Change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 bwMode="auto">
          <a:xfrm>
            <a:off x="1676400" y="2286000"/>
            <a:ext cx="5257800" cy="3748709"/>
            <a:chOff x="-185" y="-332"/>
            <a:chExt cx="8523" cy="6092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-185" y="-332"/>
              <a:ext cx="8157" cy="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i="1" spc="75">
                  <a:solidFill>
                    <a:srgbClr val="002D62"/>
                  </a:solidFill>
                  <a:effectLst/>
                  <a:latin typeface="Gill Sans Std Bold"/>
                  <a:ea typeface="Times New Roman" panose="02020603050405020304" pitchFamily="18" charset="0"/>
                  <a:cs typeface="Times New Roman" panose="02020603050405020304" pitchFamily="18" charset="0"/>
                </a:rPr>
                <a:t>One Page Profile Template and Sample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[INSERT NAME]’s One-Page Profile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392" y="1010"/>
              <a:ext cx="2946" cy="2757"/>
            </a:xfrm>
            <a:prstGeom prst="ellipse">
              <a:avLst/>
            </a:prstGeom>
            <a:solidFill>
              <a:srgbClr val="003DA6"/>
            </a:solidFill>
            <a:ln w="127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24155" algn="l"/>
                </a:tabLst>
              </a:pPr>
              <a:r>
                <a:rPr lang="en-US" sz="1200" kern="1200">
                  <a:solidFill>
                    <a:srgbClr val="FFFFFF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What is Important to me: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0" y="949"/>
              <a:ext cx="2650" cy="2558"/>
            </a:xfrm>
            <a:prstGeom prst="rect">
              <a:avLst/>
            </a:prstGeom>
            <a:solidFill>
              <a:srgbClr val="D11242"/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24155" algn="l"/>
                </a:tabLst>
              </a:pPr>
              <a:r>
                <a:rPr lang="en-US" sz="1200" kern="1200">
                  <a:solidFill>
                    <a:srgbClr val="FFFFFF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What People Like and Admire about me: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1" y="3671"/>
              <a:ext cx="4533" cy="2089"/>
            </a:xfrm>
            <a:prstGeom prst="rect">
              <a:avLst/>
            </a:prstGeom>
            <a:solidFill>
              <a:srgbClr val="002D62"/>
            </a:solidFill>
            <a:ln w="127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24155" algn="l"/>
                </a:tabLst>
              </a:pPr>
              <a:r>
                <a:rPr lang="en-US" sz="1200" kern="1200">
                  <a:solidFill>
                    <a:srgbClr val="FFFFFF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Supports I Need To Stay Happy, Healthy &amp; Safe: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26" y="3901"/>
              <a:ext cx="3512" cy="1859"/>
            </a:xfrm>
            <a:prstGeom prst="rect">
              <a:avLst/>
            </a:prstGeom>
            <a:solidFill>
              <a:srgbClr val="455560"/>
            </a:solidFill>
            <a:ln w="127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24155" algn="l"/>
                </a:tabLst>
              </a:pPr>
              <a:r>
                <a:rPr lang="en-US" sz="1250" kern="1200">
                  <a:solidFill>
                    <a:srgbClr val="FFFFFF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For a good match: characteristics needed to be present or absent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988" y="1016"/>
              <a:ext cx="2216" cy="2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Insert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Photo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Here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2051" y="609600"/>
            <a:ext cx="4879900" cy="76390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Levels of Change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74" y="1623542"/>
            <a:ext cx="4048654" cy="49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Change</a:t>
            </a:r>
            <a:endParaRPr lang="en-US" dirty="0"/>
          </a:p>
        </p:txBody>
      </p:sp>
      <p:pic>
        <p:nvPicPr>
          <p:cNvPr id="4" name="Picture 21" descr="Final circle puzzleRev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r="1" b="13699"/>
          <a:stretch/>
        </p:blipFill>
        <p:spPr bwMode="auto">
          <a:xfrm>
            <a:off x="2438400" y="1599642"/>
            <a:ext cx="4654283" cy="453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 Changes </a:t>
            </a:r>
            <a:br>
              <a:rPr lang="en-US" dirty="0" smtClean="0"/>
            </a:br>
            <a:r>
              <a:rPr lang="en-US" dirty="0" smtClean="0"/>
              <a:t>Needed in DC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362200"/>
            <a:ext cx="7408333" cy="3450696"/>
          </a:xfrm>
        </p:spPr>
        <p:txBody>
          <a:bodyPr/>
          <a:lstStyle/>
          <a:p>
            <a:r>
              <a:rPr lang="en-US" dirty="0" smtClean="0"/>
              <a:t>Peer support throughout the lifespan</a:t>
            </a:r>
          </a:p>
          <a:p>
            <a:r>
              <a:rPr lang="en-US" dirty="0" smtClean="0"/>
              <a:t>Coordinated services and supports</a:t>
            </a:r>
          </a:p>
          <a:p>
            <a:r>
              <a:rPr lang="en-US" dirty="0" smtClean="0"/>
              <a:t>Supports for self-determination </a:t>
            </a:r>
          </a:p>
          <a:p>
            <a:r>
              <a:rPr lang="en-US" dirty="0" smtClean="0"/>
              <a:t>Person and family centered supports</a:t>
            </a:r>
          </a:p>
          <a:p>
            <a:r>
              <a:rPr lang="en-US" dirty="0" smtClean="0"/>
              <a:t>Comprehensive supports for people with DD throughout the lifespan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00100" y="2057400"/>
            <a:ext cx="7543800" cy="3450696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Our vision for Long Term Services &amp; Supports:</a:t>
            </a:r>
          </a:p>
          <a:p>
            <a:pPr lvl="0"/>
            <a:r>
              <a:rPr lang="en-US" sz="2800" dirty="0" smtClean="0"/>
              <a:t>Person </a:t>
            </a:r>
            <a:r>
              <a:rPr lang="en-US" sz="2800" dirty="0"/>
              <a:t>and </a:t>
            </a:r>
            <a:r>
              <a:rPr lang="en-US" sz="2800" dirty="0" smtClean="0"/>
              <a:t>family-centered</a:t>
            </a:r>
            <a:endParaRPr lang="en-US" sz="2800" dirty="0"/>
          </a:p>
          <a:p>
            <a:pPr lvl="0"/>
            <a:r>
              <a:rPr lang="en-US" sz="2800" dirty="0"/>
              <a:t>Culturally and linguistically </a:t>
            </a:r>
            <a:r>
              <a:rPr lang="en-US" sz="2800" dirty="0" smtClean="0"/>
              <a:t>competent</a:t>
            </a:r>
            <a:r>
              <a:rPr lang="en-US" sz="2800" dirty="0"/>
              <a:t> </a:t>
            </a:r>
          </a:p>
          <a:p>
            <a:pPr lvl="0"/>
            <a:r>
              <a:rPr lang="en-US" sz="2800" dirty="0" smtClean="0"/>
              <a:t>Excellent </a:t>
            </a:r>
            <a:r>
              <a:rPr lang="en-US" sz="2800" dirty="0"/>
              <a:t>customer </a:t>
            </a:r>
            <a:r>
              <a:rPr lang="en-US" sz="2800" dirty="0" smtClean="0"/>
              <a:t>service</a:t>
            </a:r>
            <a:endParaRPr lang="en-US" sz="2800" dirty="0"/>
          </a:p>
          <a:p>
            <a:pPr lvl="0"/>
            <a:r>
              <a:rPr lang="en-US" sz="2800" dirty="0" smtClean="0"/>
              <a:t>Inclusive </a:t>
            </a:r>
            <a:r>
              <a:rPr lang="en-US" sz="2800" dirty="0"/>
              <a:t>and </a:t>
            </a:r>
            <a:r>
              <a:rPr lang="en-US" sz="2800" dirty="0" smtClean="0"/>
              <a:t>integrated</a:t>
            </a:r>
          </a:p>
          <a:p>
            <a:pPr lvl="0"/>
            <a:r>
              <a:rPr lang="en-US" sz="2800" dirty="0" smtClean="0"/>
              <a:t>Community-based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A782A67-A45C-460F-80FE-777796A849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Wrong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6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2A67-A45C-460F-80FE-777796A849B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Decision-Making</a:t>
            </a:r>
            <a:endParaRPr lang="en-US" dirty="0"/>
          </a:p>
        </p:txBody>
      </p:sp>
      <p:pic>
        <p:nvPicPr>
          <p:cNvPr id="1026" name="Picture 2" descr="http://image.slidesharecdn.com/supporteddecision-makingpowerpoint4-140723141710-phpapp02/95/nacdd-navigating-healthcare-using-supported-decision-making-david-lord-diana-zottman-3-638.jpg?cb=14061431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1618"/>
            <a:ext cx="5825329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8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7033" y="2514600"/>
            <a:ext cx="7509933" cy="3374496"/>
          </a:xfrm>
        </p:spPr>
        <p:txBody>
          <a:bodyPr/>
          <a:lstStyle/>
          <a:p>
            <a:r>
              <a:rPr lang="en-US" sz="2800" dirty="0" smtClean="0"/>
              <a:t>DC Advocacy Across the Lifespan Guide</a:t>
            </a:r>
          </a:p>
          <a:p>
            <a:r>
              <a:rPr lang="en-US" sz="2800" dirty="0" smtClean="0"/>
              <a:t>DC Parent-to-Parent Chapter</a:t>
            </a:r>
          </a:p>
          <a:p>
            <a:r>
              <a:rPr lang="en-US" sz="2800" dirty="0" smtClean="0"/>
              <a:t>No Wrong Door to LTSS</a:t>
            </a:r>
          </a:p>
          <a:p>
            <a:r>
              <a:rPr lang="en-US" sz="2800" dirty="0" smtClean="0"/>
              <a:t>Outreach to Families</a:t>
            </a:r>
          </a:p>
          <a:p>
            <a:r>
              <a:rPr lang="en-US" sz="2800" dirty="0" smtClean="0"/>
              <a:t>Lifespan Respite Coalition</a:t>
            </a:r>
          </a:p>
          <a:p>
            <a:r>
              <a:rPr lang="en-US" sz="2800" dirty="0" smtClean="0"/>
              <a:t>And more!!!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 on</a:t>
            </a:r>
            <a:br>
              <a:rPr lang="en-US" dirty="0" smtClean="0"/>
            </a:br>
            <a:r>
              <a:rPr lang="en-US" dirty="0" smtClean="0"/>
              <a:t>Level 3 Changes in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8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300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Our Core Team Members</vt:lpstr>
      <vt:lpstr>Person Centered Thinking  Drives Systems Change</vt:lpstr>
      <vt:lpstr>Levels of Change</vt:lpstr>
      <vt:lpstr>Levels of Change</vt:lpstr>
      <vt:lpstr>Level 3 Changes  Needed in DC</vt:lpstr>
      <vt:lpstr>No Wrong Door</vt:lpstr>
      <vt:lpstr>Supported Decision-Making</vt:lpstr>
      <vt:lpstr>Work in Progress on Level 3 Changes in DC</vt:lpstr>
      <vt:lpstr>Family Support Council</vt:lpstr>
      <vt:lpstr>Support for Decision-Making Work Group</vt:lpstr>
      <vt:lpstr>Ending Commitment in DC</vt:lpstr>
    </vt:vector>
  </TitlesOfParts>
  <Company>Production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 Lebovitz</dc:creator>
  <cp:lastModifiedBy>Department on Disability Services</cp:lastModifiedBy>
  <cp:revision>59</cp:revision>
  <dcterms:created xsi:type="dcterms:W3CDTF">2014-12-16T01:46:13Z</dcterms:created>
  <dcterms:modified xsi:type="dcterms:W3CDTF">2015-04-03T16:57:27Z</dcterms:modified>
</cp:coreProperties>
</file>