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43"/>
  </p:notesMasterIdLst>
  <p:sldIdLst>
    <p:sldId id="529" r:id="rId2"/>
    <p:sldId id="532" r:id="rId3"/>
    <p:sldId id="531" r:id="rId4"/>
    <p:sldId id="533" r:id="rId5"/>
    <p:sldId id="534" r:id="rId6"/>
    <p:sldId id="535" r:id="rId7"/>
    <p:sldId id="536" r:id="rId8"/>
    <p:sldId id="530" r:id="rId9"/>
    <p:sldId id="537" r:id="rId10"/>
    <p:sldId id="527" r:id="rId11"/>
    <p:sldId id="538" r:id="rId12"/>
    <p:sldId id="539" r:id="rId13"/>
    <p:sldId id="540" r:id="rId14"/>
    <p:sldId id="542" r:id="rId15"/>
    <p:sldId id="543" r:id="rId16"/>
    <p:sldId id="544" r:id="rId17"/>
    <p:sldId id="545" r:id="rId18"/>
    <p:sldId id="546" r:id="rId19"/>
    <p:sldId id="547" r:id="rId20"/>
    <p:sldId id="550" r:id="rId21"/>
    <p:sldId id="557" r:id="rId22"/>
    <p:sldId id="526" r:id="rId23"/>
    <p:sldId id="549" r:id="rId24"/>
    <p:sldId id="505" r:id="rId25"/>
    <p:sldId id="506" r:id="rId26"/>
    <p:sldId id="507" r:id="rId27"/>
    <p:sldId id="509" r:id="rId28"/>
    <p:sldId id="510" r:id="rId29"/>
    <p:sldId id="486" r:id="rId30"/>
    <p:sldId id="513" r:id="rId31"/>
    <p:sldId id="515" r:id="rId32"/>
    <p:sldId id="514" r:id="rId33"/>
    <p:sldId id="518" r:id="rId34"/>
    <p:sldId id="519" r:id="rId35"/>
    <p:sldId id="520" r:id="rId36"/>
    <p:sldId id="521" r:id="rId37"/>
    <p:sldId id="490" r:id="rId38"/>
    <p:sldId id="523" r:id="rId39"/>
    <p:sldId id="524" r:id="rId40"/>
    <p:sldId id="525" r:id="rId41"/>
    <p:sldId id="49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579" autoAdjust="0"/>
    <p:restoredTop sz="94660"/>
  </p:normalViewPr>
  <p:slideViewPr>
    <p:cSldViewPr>
      <p:cViewPr>
        <p:scale>
          <a:sx n="100" d="100"/>
          <a:sy n="100" d="100"/>
        </p:scale>
        <p:origin x="552" y="3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0B3DE-A36D-49A5-A25B-E8D1641145B9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758B7-0F65-4FFA-8797-A1A17D618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are We Learning from the Community of Practice with Six States on Supporting Families 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Across the Life Course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John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Agosta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Human Services Research Institute; Yoshi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Kardell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Human Services Research Institute; Mary Lee Fay, National Association of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 Directors of Developmental Disabilities Services;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Reynolds, University of Missouri-Kansas City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articipants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learn about the National Community of Practice on Supporting Families, which is focused on building capacity to create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policies, practices, and systems to better assist and support families that include a member with intellectual disability across the life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course. This session will provide an overview of the national framework and lessons learned from the six states that are participating in the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Community of Practice.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758B7-0F65-4FFA-8797-A1A17D6188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05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52C8011-AF26-4BBC-BCBC-CE06F8A53692}" type="slidenum">
              <a:rPr lang="en-US" altLang="en-US" smtClean="0">
                <a:cs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/>
            <a:r>
              <a:rPr lang="en-US" dirty="0"/>
              <a:t>Defined by professionals or service system</a:t>
            </a:r>
          </a:p>
          <a:p>
            <a:pPr lvl="1" eaLnBrk="1" hangingPunct="1"/>
            <a:r>
              <a:rPr lang="en-US" dirty="0"/>
              <a:t>As a program or specific services </a:t>
            </a:r>
          </a:p>
          <a:p>
            <a:pPr lvl="1" eaLnBrk="1" hangingPunct="1"/>
            <a:r>
              <a:rPr lang="en-US" dirty="0"/>
              <a:t>Tension between self-determination/self-advocacy and family support</a:t>
            </a:r>
          </a:p>
          <a:p>
            <a:pPr lvl="1" eaLnBrk="1" hangingPunct="1"/>
            <a:r>
              <a:rPr lang="en-US" dirty="0"/>
              <a:t>Goal of supporting caregiver in order to decrease demand on long-term services</a:t>
            </a:r>
          </a:p>
          <a:p>
            <a:pPr eaLnBrk="1" hangingPunct="1"/>
            <a:endParaRPr lang="en-US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32F209CB-27DB-7D4F-BE0C-673D14FFEB77}" type="slidenum">
              <a:rPr lang="en-US" sz="1200">
                <a:latin typeface="Arial" charset="0"/>
              </a:rPr>
              <a:pPr eaLnBrk="1" hangingPunct="1"/>
              <a:t>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5E0D24CE-AB56-E140-91F1-640A6214BF9A}" type="slidenum">
              <a:rPr lang="en-US" sz="1200">
                <a:latin typeface="Arial" charset="0"/>
              </a:rPr>
              <a:pPr eaLnBrk="1" hangingPunct="1"/>
              <a:t>10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It’s as simple as that.  No more and no less. 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if you believe that, as I do, then you might be the type of person who believes that in this future individuals with disabilities and their families: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Ought to be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charge of the supports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they receive to the extent they can be.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Ought to Have opportunities across their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 course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facets of their life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resources flexibly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 ways that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enhance their lives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help them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participate in their communities.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Offer support to each other and others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their community to enhance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well-being of all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a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shared responsibility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policy makers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wise use of public dollars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assure that the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diverse needs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families and individuals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be met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and in the future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BFF0-BC4A-4F83-AF42-DF149487A1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53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758B7-0F65-4FFA-8797-A1A17D6188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49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BFF0-BC4A-4F83-AF42-DF149487A1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90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AF8027A-B85F-45E5-95E9-9CBE4CD537DC}" type="slidenum">
              <a:rPr lang="en-US" sz="1200">
                <a:latin typeface="Arial" panose="020B0604020202020204" pitchFamily="34" charset="0"/>
              </a:rPr>
              <a:pPr eaLnBrk="1" hangingPunct="1"/>
              <a:t>19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76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758B7-0F65-4FFA-8797-A1A17D6188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45C4-20AE-0F4D-BCF8-82591671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3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9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0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6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7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5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4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6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45C4-20AE-0F4D-BCF8-825916713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3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897-B908-4BA1-AE4F-CF9F2298B0F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2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9F897-B908-4BA1-AE4F-CF9F2298B0F6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FEE40-99EA-429B-A2CD-7317D8228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9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emf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743200"/>
            <a:ext cx="7391400" cy="3657600"/>
          </a:xfrm>
        </p:spPr>
        <p:txBody>
          <a:bodyPr>
            <a:normAutofit/>
          </a:bodyPr>
          <a:lstStyle/>
          <a:p>
            <a:r>
              <a:rPr lang="en-US" sz="2700" b="1" dirty="0" smtClean="0">
                <a:solidFill>
                  <a:schemeClr val="tx1"/>
                </a:solidFill>
              </a:rPr>
              <a:t>Washington DC Community of Practice</a:t>
            </a:r>
          </a:p>
          <a:p>
            <a:endParaRPr lang="en-US" sz="2700" dirty="0"/>
          </a:p>
          <a:p>
            <a:r>
              <a:rPr lang="en-US" sz="2700" dirty="0" smtClean="0"/>
              <a:t>Mary Lee Fay, National </a:t>
            </a:r>
            <a:r>
              <a:rPr lang="en-US" sz="2700" dirty="0" err="1" smtClean="0"/>
              <a:t>CoP</a:t>
            </a:r>
            <a:r>
              <a:rPr lang="en-US" sz="2700" dirty="0" smtClean="0"/>
              <a:t>, NASDDDS</a:t>
            </a:r>
            <a:endParaRPr lang="en-US" sz="2700" dirty="0"/>
          </a:p>
          <a:p>
            <a:pPr>
              <a:spcBef>
                <a:spcPts val="0"/>
              </a:spcBef>
            </a:pPr>
            <a:r>
              <a:rPr lang="en-US" sz="2700" dirty="0" smtClean="0"/>
              <a:t>December 17, 2014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15" y="1143000"/>
            <a:ext cx="86717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200" b="1" dirty="0" smtClean="0">
                <a:latin typeface="Garamond" charset="0"/>
              </a:rPr>
              <a:t>Defining Supports to  Families</a:t>
            </a:r>
            <a:endParaRPr lang="en-US" sz="4200" b="1" dirty="0">
              <a:latin typeface="Garamond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990302"/>
              </p:ext>
            </p:extLst>
          </p:nvPr>
        </p:nvGraphicFramePr>
        <p:xfrm>
          <a:off x="533400" y="3733800"/>
          <a:ext cx="8153399" cy="1858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385"/>
                <a:gridCol w="2668385"/>
                <a:gridCol w="2816629"/>
              </a:tblGrid>
              <a:tr h="1858963"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DISCOVERY AND NAVIGATION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Knowledge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&amp; Skills</a:t>
                      </a:r>
                    </a:p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solidFill>
                      <a:srgbClr val="2459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CONNECTING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&amp; NETWEORKING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Mental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Health &amp; Self-Efficacy</a:t>
                      </a:r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solidFill>
                      <a:srgbClr val="E2DF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GOODS &amp; </a:t>
                      </a:r>
                    </a:p>
                    <a:p>
                      <a:pPr algn="ctr"/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SERVICES</a:t>
                      </a:r>
                    </a:p>
                    <a:p>
                      <a:pPr algn="ctr"/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</a:rPr>
                        <a:t>Day-to-Day &amp; </a:t>
                      </a:r>
                    </a:p>
                    <a:p>
                      <a:pPr algn="ctr"/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</a:rPr>
                        <a:t>Caregiving/Supports </a:t>
                      </a:r>
                      <a:endParaRPr lang="en-US" sz="18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8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solidFill>
                      <a:srgbClr val="E19C3B"/>
                    </a:solidFill>
                  </a:tcPr>
                </a:tc>
              </a:tr>
            </a:tbl>
          </a:graphicData>
        </a:graphic>
      </p:graphicFrame>
      <p:pic>
        <p:nvPicPr>
          <p:cNvPr id="6" name="Content Placeholder 3" descr="wingspread-screensho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0" r="-3586"/>
          <a:stretch/>
        </p:blipFill>
        <p:spPr>
          <a:xfrm>
            <a:off x="457200" y="304800"/>
            <a:ext cx="959355" cy="1173163"/>
          </a:xfrm>
          <a:prstGeom prst="rect">
            <a:avLst/>
          </a:prstGeom>
        </p:spPr>
      </p:pic>
      <p:pic>
        <p:nvPicPr>
          <p:cNvPr id="5" name="Picture 4" descr="goal-of-supporting-families-l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7467600" cy="173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5E708784-822C-8F40-B682-234C75BE1245}" type="slidenum">
              <a:rPr lang="en-US" sz="1200">
                <a:latin typeface="Trebuchet MS" charset="0"/>
                <a:cs typeface="Arial" charset="0"/>
              </a:rPr>
              <a:pPr algn="ctr" eaLnBrk="1" hangingPunct="1"/>
              <a:t>11</a:t>
            </a:fld>
            <a:endParaRPr lang="en-US" sz="1200">
              <a:latin typeface="Trebuchet MS" charset="0"/>
              <a:cs typeface="Arial" charset="0"/>
            </a:endParaRP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934">
            <a:off x="-3535363" y="874713"/>
            <a:ext cx="2781300" cy="1846262"/>
          </a:xfrm>
          <a:prstGeom prst="rect">
            <a:avLst/>
          </a:prstGeom>
          <a:noFill/>
          <a:ln w="76200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1600200"/>
            <a:ext cx="1905000" cy="28194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284931"/>
            <a:ext cx="2667000" cy="1573070"/>
          </a:xfrm>
          <a:prstGeom prst="rect">
            <a:avLst/>
          </a:prstGeom>
          <a:noFill/>
          <a:ln w="57150">
            <a:solidFill>
              <a:srgbClr val="5A515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1002"/>
            <a:ext cx="1812925" cy="2717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-1"/>
            <a:ext cx="2286000" cy="1547521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7" name="Picture 8" descr="manWomanWithFrui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2850" cy="152400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10" descr="adult%20residential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13" y="5270330"/>
            <a:ext cx="2690251" cy="1587669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16" descr="untitle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0"/>
            <a:ext cx="2057400" cy="150372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198"/>
            <a:ext cx="1828800" cy="257175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32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2482850" cy="1524000"/>
          </a:xfrm>
          <a:prstGeom prst="rect">
            <a:avLst/>
          </a:prstGeom>
          <a:noFill/>
          <a:ln w="28575">
            <a:solidFill>
              <a:srgbClr val="6B7D7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2" name="Picture 14" descr="Picture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365" y="4446588"/>
            <a:ext cx="2034636" cy="2551956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0" y="1676400"/>
            <a:ext cx="504479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accent1"/>
                </a:solidFill>
              </a:rPr>
              <a:t>People </a:t>
            </a:r>
            <a:r>
              <a:rPr lang="en-US" sz="3300" b="1" dirty="0">
                <a:solidFill>
                  <a:schemeClr val="accent1"/>
                </a:solidFill>
              </a:rPr>
              <a:t>with disabilities </a:t>
            </a:r>
            <a:r>
              <a:rPr lang="en-US" sz="3300" b="1" dirty="0" smtClean="0">
                <a:solidFill>
                  <a:schemeClr val="accent1"/>
                </a:solidFill>
              </a:rPr>
              <a:t>and their families have the right to </a:t>
            </a:r>
            <a:r>
              <a:rPr lang="en-US" sz="3300" b="1" dirty="0">
                <a:solidFill>
                  <a:schemeClr val="accent1"/>
                </a:solidFill>
              </a:rPr>
              <a:t>live, love, work, play </a:t>
            </a:r>
            <a:endParaRPr lang="en-US" sz="33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3300" b="1" dirty="0" smtClean="0">
                <a:solidFill>
                  <a:schemeClr val="accent1"/>
                </a:solidFill>
              </a:rPr>
              <a:t>and </a:t>
            </a:r>
            <a:r>
              <a:rPr lang="en-US" sz="3300" b="1" dirty="0">
                <a:solidFill>
                  <a:schemeClr val="accent1"/>
                </a:solidFill>
              </a:rPr>
              <a:t>pursue their life aspirations just  as </a:t>
            </a:r>
            <a:r>
              <a:rPr lang="en-US" sz="3300" b="1" dirty="0" smtClean="0">
                <a:solidFill>
                  <a:schemeClr val="accent1"/>
                </a:solidFill>
              </a:rPr>
              <a:t>others do in their </a:t>
            </a:r>
            <a:r>
              <a:rPr lang="en-US" sz="3300" b="1" dirty="0">
                <a:solidFill>
                  <a:schemeClr val="accent1"/>
                </a:solidFill>
              </a:rPr>
              <a:t>community. </a:t>
            </a:r>
            <a:endParaRPr lang="en-US" sz="33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714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Focus on “ALL”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000" i="1" dirty="0" smtClean="0"/>
              <a:t>ALL </a:t>
            </a:r>
            <a:r>
              <a:rPr lang="en-US" sz="5000" i="1" dirty="0"/>
              <a:t>individuals </a:t>
            </a:r>
            <a:r>
              <a:rPr lang="en-US" sz="5000" i="1" dirty="0" smtClean="0"/>
              <a:t>with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000" i="1" dirty="0" smtClean="0"/>
              <a:t>disabilities and families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000" i="1" dirty="0" smtClean="0"/>
              <a:t> are considered in our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000" i="1" dirty="0" smtClean="0"/>
              <a:t>values and vision.</a:t>
            </a:r>
            <a:r>
              <a:rPr lang="en-US" sz="5000" dirty="0"/>
              <a:t/>
            </a:r>
            <a:br>
              <a:rPr lang="en-US" sz="5000" dirty="0"/>
            </a:br>
            <a:endParaRPr lang="en-US" sz="5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i="1" dirty="0" smtClean="0"/>
              <a:t>(Family is defined by Individual)</a:t>
            </a:r>
          </a:p>
        </p:txBody>
      </p:sp>
      <p:sp>
        <p:nvSpPr>
          <p:cNvPr id="5" name="Right Triangle 4"/>
          <p:cNvSpPr/>
          <p:nvPr/>
        </p:nvSpPr>
        <p:spPr>
          <a:xfrm flipV="1">
            <a:off x="685800" y="457200"/>
            <a:ext cx="2057400" cy="1101114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609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100%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15" y="5849813"/>
            <a:ext cx="931987" cy="9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Focusing on ALL </a:t>
            </a:r>
            <a:endParaRPr lang="en-US" dirty="0"/>
          </a:p>
        </p:txBody>
      </p:sp>
      <p:sp>
        <p:nvSpPr>
          <p:cNvPr id="4" name="Right Triangle 3"/>
          <p:cNvSpPr/>
          <p:nvPr/>
        </p:nvSpPr>
        <p:spPr>
          <a:xfrm rot="10800000" flipH="1">
            <a:off x="580738" y="1782746"/>
            <a:ext cx="8220675" cy="4006466"/>
          </a:xfrm>
          <a:prstGeom prst="rtTriangl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099900" y="1649041"/>
            <a:ext cx="22282" cy="24735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05400" y="2057400"/>
            <a:ext cx="2005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2</a:t>
            </a:r>
            <a:r>
              <a:rPr lang="en-US" sz="4800" dirty="0" smtClean="0">
                <a:solidFill>
                  <a:schemeClr val="bg1"/>
                </a:solidFill>
              </a:rPr>
              <a:t>5%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667" y="2585407"/>
            <a:ext cx="3810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7</a:t>
            </a:r>
            <a:r>
              <a:rPr lang="en-US" sz="4800" dirty="0" smtClean="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3" name="Right Arrow 2"/>
          <p:cNvSpPr/>
          <p:nvPr/>
        </p:nvSpPr>
        <p:spPr>
          <a:xfrm rot="16200000">
            <a:off x="5448301" y="3314699"/>
            <a:ext cx="914400" cy="12954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43400" y="4572000"/>
            <a:ext cx="3330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National % Receiving State DD Services</a:t>
            </a:r>
            <a:endParaRPr lang="en-US" sz="2700" dirty="0"/>
          </a:p>
        </p:txBody>
      </p:sp>
      <p:sp>
        <p:nvSpPr>
          <p:cNvPr id="12" name="Rectangle 11"/>
          <p:cNvSpPr/>
          <p:nvPr/>
        </p:nvSpPr>
        <p:spPr>
          <a:xfrm>
            <a:off x="1219200" y="1295400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All 4.9 Million people with developmental disabilities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62484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Based on national definition of developmental disability with a prevalence rate of 1.49%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73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176" y="410398"/>
            <a:ext cx="8079581" cy="1149506"/>
          </a:xfrm>
        </p:spPr>
        <p:txBody>
          <a:bodyPr/>
          <a:lstStyle/>
          <a:p>
            <a:pPr algn="ctr"/>
            <a:r>
              <a:rPr lang="en-US" dirty="0" smtClean="0"/>
              <a:t>Oklahomans with I/DD</a:t>
            </a:r>
            <a:endParaRPr lang="en-US" dirty="0"/>
          </a:p>
        </p:txBody>
      </p:sp>
      <p:sp>
        <p:nvSpPr>
          <p:cNvPr id="4" name="Right Triangle 3"/>
          <p:cNvSpPr/>
          <p:nvPr/>
        </p:nvSpPr>
        <p:spPr>
          <a:xfrm rot="10800000" flipH="1">
            <a:off x="580738" y="2139295"/>
            <a:ext cx="8220675" cy="4006466"/>
          </a:xfrm>
          <a:prstGeom prst="rtTriangl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679232" y="2094726"/>
            <a:ext cx="89129" cy="178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4" idx="5"/>
          </p:cNvCxnSpPr>
          <p:nvPr/>
        </p:nvCxnSpPr>
        <p:spPr>
          <a:xfrm>
            <a:off x="4679233" y="2027874"/>
            <a:ext cx="11843" cy="21146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83542" y="2228433"/>
            <a:ext cx="2005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</a:t>
            </a:r>
            <a:r>
              <a:rPr lang="en-US" sz="3600" dirty="0" smtClean="0">
                <a:solidFill>
                  <a:schemeClr val="bg1"/>
                </a:solidFill>
              </a:rPr>
              <a:t>5%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180" y="2581391"/>
            <a:ext cx="3810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73%</a:t>
            </a:r>
          </a:p>
          <a:p>
            <a:pPr algn="ctr"/>
            <a:r>
              <a:rPr lang="en-US" sz="4200" dirty="0" smtClean="0">
                <a:solidFill>
                  <a:schemeClr val="bg1"/>
                </a:solidFill>
              </a:rPr>
              <a:t>(44,002)</a:t>
            </a:r>
          </a:p>
        </p:txBody>
      </p:sp>
      <p:sp>
        <p:nvSpPr>
          <p:cNvPr id="3" name="Right Arrow 2"/>
          <p:cNvSpPr/>
          <p:nvPr/>
        </p:nvSpPr>
        <p:spPr>
          <a:xfrm rot="16200000">
            <a:off x="6946285" y="3243336"/>
            <a:ext cx="755727" cy="690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35384" y="3944324"/>
            <a:ext cx="2829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Enrolled State DD Services</a:t>
            </a:r>
            <a:endParaRPr lang="en-US" sz="3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34864" y="2157989"/>
            <a:ext cx="61136" cy="1347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 rot="16200000">
            <a:off x="4946658" y="4188626"/>
            <a:ext cx="1004447" cy="690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48707" y="5077234"/>
            <a:ext cx="3003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Waiting for State DD Services</a:t>
            </a:r>
            <a:endParaRPr 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4787070" y="2559108"/>
            <a:ext cx="2005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</a:t>
            </a:r>
            <a:r>
              <a:rPr lang="en-US" sz="3600" dirty="0">
                <a:solidFill>
                  <a:schemeClr val="bg1"/>
                </a:solidFill>
              </a:rPr>
              <a:t>2</a:t>
            </a:r>
            <a:r>
              <a:rPr lang="en-US" sz="3600" dirty="0" smtClean="0">
                <a:solidFill>
                  <a:schemeClr val="bg1"/>
                </a:solidFill>
              </a:rPr>
              <a:t>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975" y="6328748"/>
            <a:ext cx="637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1.58% prevalence of 3.815 million citizens, US Census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980411" y="1635068"/>
            <a:ext cx="11341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60,277 estimated Oklahomans with Developmental Disabilities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9227" y="499532"/>
            <a:ext cx="8375341" cy="88209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Lifelong Impact of Family on Individual</a:t>
            </a:r>
            <a:endParaRPr lang="en-US" sz="4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2919" y="1775143"/>
            <a:ext cx="8094389" cy="3497180"/>
            <a:chOff x="492919" y="1684421"/>
            <a:chExt cx="8094389" cy="3497180"/>
          </a:xfrm>
        </p:grpSpPr>
        <p:sp>
          <p:nvSpPr>
            <p:cNvPr id="4" name="Rectangle 3"/>
            <p:cNvSpPr/>
            <p:nvPr/>
          </p:nvSpPr>
          <p:spPr>
            <a:xfrm>
              <a:off x="492919" y="1684421"/>
              <a:ext cx="3982828" cy="167239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ctr"/>
            <a:lstStyle/>
            <a:p>
              <a:endParaRPr lang="en-US" sz="2400" b="1" spc="-50" dirty="0" smtClean="0"/>
            </a:p>
            <a:p>
              <a:r>
                <a:rPr lang="en-US" sz="2400" b="1" spc="-50" dirty="0" smtClean="0"/>
                <a:t>Biologically:  Likes, dislikes, skills, abilities</a:t>
              </a:r>
            </a:p>
            <a:p>
              <a:endParaRPr lang="en-US" sz="2400" b="1" spc="-50" dirty="0"/>
            </a:p>
            <a:p>
              <a:endParaRPr lang="en-US" sz="2400" b="1" spc="-50" dirty="0" smtClean="0"/>
            </a:p>
            <a:p>
              <a:endParaRPr lang="en-US" sz="2400" b="1" spc="-5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04480" y="3509211"/>
              <a:ext cx="3982828" cy="16723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ctr"/>
            <a:lstStyle/>
            <a:p>
              <a:pPr algn="r"/>
              <a:r>
                <a:rPr lang="en-US" sz="2400" b="1" dirty="0" smtClean="0"/>
                <a:t>Policy:  </a:t>
              </a:r>
            </a:p>
            <a:p>
              <a:pPr algn="r"/>
              <a:r>
                <a:rPr lang="en-US" sz="2400" b="1" dirty="0" smtClean="0"/>
                <a:t>Dreams, Aspirations,</a:t>
              </a:r>
            </a:p>
            <a:p>
              <a:pPr algn="r"/>
              <a:r>
                <a:rPr lang="en-US" sz="2400" b="1" dirty="0" smtClean="0"/>
                <a:t>House rules, cultural rules, expectations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2919" y="3509211"/>
              <a:ext cx="3982828" cy="16723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ctr"/>
            <a:lstStyle/>
            <a:p>
              <a:r>
                <a:rPr lang="en-US" sz="2400" b="1" spc="-150" dirty="0" smtClean="0"/>
                <a:t>Environmentally:  Neighborhood, socio-economic, education</a:t>
              </a:r>
              <a:endParaRPr lang="en-US" sz="2400" b="1" spc="-15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89672" y="1684421"/>
              <a:ext cx="3982828" cy="16723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Ins="182880" rtlCol="0" anchor="ctr"/>
            <a:lstStyle/>
            <a:p>
              <a:pPr algn="r"/>
              <a:endParaRPr lang="en-US" sz="2400" b="1" dirty="0" smtClean="0"/>
            </a:p>
            <a:p>
              <a:pPr algn="r"/>
              <a:r>
                <a:rPr lang="en-US" sz="2400" b="1" dirty="0" smtClean="0"/>
                <a:t>Socially:  Family and friend network, connection with community members</a:t>
              </a:r>
            </a:p>
            <a:p>
              <a:pPr algn="r"/>
              <a:endParaRPr lang="en-US" sz="2400" b="1" dirty="0"/>
            </a:p>
            <a:p>
              <a:pPr algn="r"/>
              <a:endParaRPr lang="en-US" sz="2400" b="1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5" y="2535485"/>
            <a:ext cx="1617139" cy="161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867400"/>
            <a:ext cx="8079581" cy="741438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 smtClean="0"/>
              <a:t>Family Life Cycle</a:t>
            </a:r>
            <a:endParaRPr lang="en-US" sz="3600" i="1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09600" y="609600"/>
            <a:ext cx="8079581" cy="7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/>
              <a:t>Evolving Family Systems</a:t>
            </a:r>
            <a:endParaRPr lang="en-US" sz="4200" b="1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62000" y="1447800"/>
            <a:ext cx="8079581" cy="7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i="1" dirty="0" smtClean="0"/>
              <a:t>Individual Life Cycle</a:t>
            </a:r>
            <a:endParaRPr lang="en-US" sz="3500" i="1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/>
          <a:srcRect l="-2948" r="-2948"/>
          <a:stretch>
            <a:fillRect/>
          </a:stretch>
        </p:blipFill>
        <p:spPr>
          <a:xfrm>
            <a:off x="381000" y="2286000"/>
            <a:ext cx="8065294" cy="364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3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74143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Reciprocal Roles of ALL Family Members</a:t>
            </a:r>
            <a:endParaRPr lang="en-US" sz="4000" b="1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495532"/>
              </p:ext>
            </p:extLst>
          </p:nvPr>
        </p:nvGraphicFramePr>
        <p:xfrm>
          <a:off x="506413" y="1588168"/>
          <a:ext cx="8066088" cy="4036094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4033044"/>
                <a:gridCol w="4033044"/>
              </a:tblGrid>
              <a:tr h="623637">
                <a:tc rowSpan="3">
                  <a:txBody>
                    <a:bodyPr/>
                    <a:lstStyle/>
                    <a:p>
                      <a:pPr lvl="3"/>
                      <a:r>
                        <a:rPr lang="en-US" sz="3200" b="0" dirty="0" smtClean="0">
                          <a:latin typeface="+mj-lt"/>
                        </a:rPr>
                        <a:t>Caring About</a:t>
                      </a:r>
                      <a:endParaRPr lang="en-US" sz="32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Affection &amp; Self-Esteem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3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Repository of knowledge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36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Lifetime commitment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7728">
                <a:tc rowSpan="4">
                  <a:txBody>
                    <a:bodyPr/>
                    <a:lstStyle/>
                    <a:p>
                      <a:pPr lvl="3"/>
                      <a:r>
                        <a:rPr lang="en-US" sz="3200" b="0" dirty="0" smtClean="0">
                          <a:latin typeface="+mj-lt"/>
                        </a:rPr>
                        <a:t>Caring For</a:t>
                      </a:r>
                      <a:endParaRPr lang="en-US" sz="32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Provider of day-to-day care</a:t>
                      </a:r>
                    </a:p>
                  </a:txBody>
                  <a:tcPr>
                    <a:solidFill>
                      <a:srgbClr val="F5E8F9"/>
                    </a:solidFill>
                  </a:tcPr>
                </a:tc>
              </a:tr>
              <a:tr h="4677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Material/Financial</a:t>
                      </a:r>
                    </a:p>
                  </a:txBody>
                  <a:tcPr>
                    <a:solidFill>
                      <a:srgbClr val="F5E8F9"/>
                    </a:solidFill>
                  </a:tcPr>
                </a:tc>
              </a:tr>
              <a:tr h="4677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Facilitator of inclusion and membership</a:t>
                      </a:r>
                    </a:p>
                  </a:txBody>
                  <a:tcPr>
                    <a:solidFill>
                      <a:srgbClr val="F5E8F9"/>
                    </a:solidFill>
                  </a:tcPr>
                </a:tc>
              </a:tr>
              <a:tr h="4677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Advocate for support </a:t>
                      </a:r>
                    </a:p>
                  </a:txBody>
                  <a:tcPr>
                    <a:solidFill>
                      <a:srgbClr val="F5E8F9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6" y="1956061"/>
            <a:ext cx="114300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3" y="3917464"/>
            <a:ext cx="1143000" cy="114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867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</a:t>
            </a:r>
            <a:r>
              <a:rPr lang="en-US" dirty="0" smtClean="0"/>
              <a:t>Adapted from Bigby </a:t>
            </a:r>
            <a:r>
              <a:rPr lang="en-US" dirty="0"/>
              <a:t>&amp; Fyffe (2012), Dally (1988), Turnbull et all (2011)</a:t>
            </a:r>
          </a:p>
        </p:txBody>
      </p:sp>
    </p:spTree>
    <p:extLst>
      <p:ext uri="{BB962C8B-B14F-4D97-AF65-F5344CB8AC3E}">
        <p14:creationId xmlns:p14="http://schemas.microsoft.com/office/powerpoint/2010/main" val="29275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b="1" dirty="0" smtClean="0"/>
              <a:t>Life Outcomes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i="1" dirty="0" smtClean="0"/>
              <a:t>Individuals </a:t>
            </a:r>
            <a:r>
              <a:rPr lang="en-US" sz="3600" i="1" dirty="0"/>
              <a:t>and families have a vision for a good </a:t>
            </a:r>
            <a:r>
              <a:rPr lang="en-US" sz="3600" i="1" dirty="0" smtClean="0"/>
              <a:t>life</a:t>
            </a:r>
            <a:r>
              <a:rPr lang="en-US" sz="3600" i="1" dirty="0"/>
              <a:t> </a:t>
            </a:r>
            <a:r>
              <a:rPr lang="en-US" sz="3600" i="1" dirty="0" smtClean="0"/>
              <a:t>that focuses on positive </a:t>
            </a:r>
            <a:r>
              <a:rPr lang="en-US" sz="3600" i="1" dirty="0"/>
              <a:t>on life experiences </a:t>
            </a:r>
            <a:r>
              <a:rPr lang="en-US" sz="3600" i="1" dirty="0" smtClean="0"/>
              <a:t>that foster self</a:t>
            </a:r>
            <a:r>
              <a:rPr lang="en-US" sz="3600" i="1" dirty="0"/>
              <a:t>-determination, community living, social capital and </a:t>
            </a:r>
            <a:r>
              <a:rPr lang="en-US" sz="3600" i="1" dirty="0" smtClean="0"/>
              <a:t>economic sufficiency for all.  </a:t>
            </a:r>
            <a:endParaRPr lang="en-US" sz="3600" i="1" dirty="0"/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15" y="5780090"/>
            <a:ext cx="931987" cy="931987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838200" y="609600"/>
            <a:ext cx="1828800" cy="10668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Vision of a “Good Life”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3094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Box 8"/>
          <p:cNvSpPr txBox="1">
            <a:spLocks noChangeArrowheads="1"/>
          </p:cNvSpPr>
          <p:nvPr/>
        </p:nvSpPr>
        <p:spPr bwMode="auto">
          <a:xfrm>
            <a:off x="76200" y="0"/>
            <a:ext cx="906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Trajectory towards Life Outcomes</a:t>
            </a:r>
          </a:p>
        </p:txBody>
      </p:sp>
      <p:cxnSp>
        <p:nvCxnSpPr>
          <p:cNvPr id="8" name="Straight Arrow Connector 29"/>
          <p:cNvCxnSpPr>
            <a:cxnSpLocks noChangeShapeType="1"/>
          </p:cNvCxnSpPr>
          <p:nvPr/>
        </p:nvCxnSpPr>
        <p:spPr bwMode="auto">
          <a:xfrm flipV="1">
            <a:off x="324558" y="2495026"/>
            <a:ext cx="4514560" cy="2926232"/>
          </a:xfrm>
          <a:prstGeom prst="straightConnector1">
            <a:avLst/>
          </a:prstGeom>
          <a:noFill/>
          <a:ln w="76200" cmpd="sng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29"/>
          <p:cNvCxnSpPr>
            <a:cxnSpLocks noChangeShapeType="1"/>
          </p:cNvCxnSpPr>
          <p:nvPr/>
        </p:nvCxnSpPr>
        <p:spPr bwMode="auto">
          <a:xfrm flipV="1">
            <a:off x="363174" y="4622400"/>
            <a:ext cx="4319522" cy="784025"/>
          </a:xfrm>
          <a:prstGeom prst="straightConnector1">
            <a:avLst/>
          </a:prstGeom>
          <a:noFill/>
          <a:ln w="76200" cmpd="sng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 rot="19704509">
            <a:off x="1022115" y="3317559"/>
            <a:ext cx="350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Trajectory towards Outcomes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21029412">
            <a:off x="539704" y="5151859"/>
            <a:ext cx="400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Trajectory towards things unwanted</a:t>
            </a:r>
            <a:endParaRPr lang="en-US" dirty="0"/>
          </a:p>
        </p:txBody>
      </p:sp>
      <p:sp>
        <p:nvSpPr>
          <p:cNvPr id="20" name="Cloud 19"/>
          <p:cNvSpPr/>
          <p:nvPr/>
        </p:nvSpPr>
        <p:spPr>
          <a:xfrm>
            <a:off x="4953000" y="762000"/>
            <a:ext cx="3886200" cy="27432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Friends, family, self</a:t>
            </a:r>
            <a:r>
              <a:rPr lang="en-US" i="1" dirty="0"/>
              <a:t>-determination, community living, social capital and economic</a:t>
            </a:r>
          </a:p>
          <a:p>
            <a:pPr algn="ctr"/>
            <a:r>
              <a:rPr lang="en-US" i="1" dirty="0"/>
              <a:t> </a:t>
            </a:r>
            <a:r>
              <a:rPr lang="en-US" i="1" dirty="0" smtClean="0"/>
              <a:t>sufficiency</a:t>
            </a:r>
            <a:endParaRPr lang="en-US" b="1" dirty="0" smtClean="0"/>
          </a:p>
          <a:p>
            <a:pPr algn="ctr"/>
            <a:endParaRPr lang="en-US" sz="24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4648200" y="3657600"/>
            <a:ext cx="3962400" cy="1890279"/>
            <a:chOff x="2459221" y="3647187"/>
            <a:chExt cx="4572000" cy="2745852"/>
          </a:xfrm>
        </p:grpSpPr>
        <p:sp>
          <p:nvSpPr>
            <p:cNvPr id="14" name="Cloud 13"/>
            <p:cNvSpPr/>
            <p:nvPr/>
          </p:nvSpPr>
          <p:spPr>
            <a:xfrm>
              <a:off x="2642661" y="3647187"/>
              <a:ext cx="3806135" cy="2745852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59221" y="4175063"/>
              <a:ext cx="4572000" cy="36933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b="1" dirty="0"/>
                <a:t>Vision </a:t>
              </a:r>
              <a:r>
                <a:rPr lang="en-US" b="1" dirty="0" smtClean="0"/>
                <a:t>of What </a:t>
              </a:r>
              <a:r>
                <a:rPr lang="en-US" b="1" dirty="0"/>
                <a:t>I </a:t>
              </a:r>
              <a:r>
                <a:rPr lang="en-US" b="1" dirty="0" smtClean="0"/>
                <a:t>Don’t </a:t>
              </a:r>
              <a:r>
                <a:rPr lang="en-US" b="1" dirty="0"/>
                <a:t>Want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549" y="4881600"/>
              <a:ext cx="957987" cy="1137396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066800" y="5867400"/>
            <a:ext cx="708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smtClean="0"/>
              <a:t>Both in practice with individuals and </a:t>
            </a:r>
          </a:p>
          <a:p>
            <a:pPr algn="ctr"/>
            <a:r>
              <a:rPr lang="en-US" sz="2500" i="1" dirty="0" smtClean="0"/>
              <a:t>in policy changes for systems</a:t>
            </a:r>
            <a:endParaRPr lang="en-US" sz="2500" i="1" dirty="0"/>
          </a:p>
        </p:txBody>
      </p:sp>
    </p:spTree>
    <p:extLst>
      <p:ext uri="{BB962C8B-B14F-4D97-AF65-F5344CB8AC3E}">
        <p14:creationId xmlns:p14="http://schemas.microsoft.com/office/powerpoint/2010/main" val="7247093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69" y="431265"/>
            <a:ext cx="8066087" cy="1630198"/>
          </a:xfrm>
        </p:spPr>
      </p:pic>
      <p:sp>
        <p:nvSpPr>
          <p:cNvPr id="5" name="TextBox 4"/>
          <p:cNvSpPr txBox="1"/>
          <p:nvPr/>
        </p:nvSpPr>
        <p:spPr>
          <a:xfrm>
            <a:off x="632178" y="2370667"/>
            <a:ext cx="76990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Project Goal</a:t>
            </a:r>
          </a:p>
          <a:p>
            <a:r>
              <a:rPr lang="en-US" dirty="0"/>
              <a:t>To build capacity through a community of practice across and within States to create policies, </a:t>
            </a:r>
            <a:r>
              <a:rPr lang="en-US" dirty="0" smtClean="0"/>
              <a:t>practices and </a:t>
            </a:r>
            <a:r>
              <a:rPr lang="en-US" dirty="0"/>
              <a:t>systems to better assist and support families than include a member with I/DD across the lifespan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Project Outcome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State </a:t>
            </a:r>
            <a:r>
              <a:rPr lang="en-US" dirty="0"/>
              <a:t>and national consensus on a national framework and agenda for improving support for </a:t>
            </a:r>
            <a:r>
              <a:rPr lang="en-US" dirty="0" smtClean="0"/>
              <a:t>families with </a:t>
            </a:r>
            <a:r>
              <a:rPr lang="en-US" dirty="0"/>
              <a:t>members with I/DD.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Enhanced </a:t>
            </a:r>
            <a:r>
              <a:rPr lang="en-US" dirty="0"/>
              <a:t>national and state policies, practices, and sustainable systems that result in </a:t>
            </a:r>
            <a:r>
              <a:rPr lang="en-US" dirty="0" smtClean="0"/>
              <a:t>improved supports </a:t>
            </a:r>
            <a:r>
              <a:rPr lang="en-US" dirty="0"/>
              <a:t>to families.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Enhanced </a:t>
            </a:r>
            <a:r>
              <a:rPr lang="en-US" dirty="0"/>
              <a:t>capacity of states to replicate and sustain exemplary practices to support families </a:t>
            </a:r>
            <a:r>
              <a:rPr lang="en-US" dirty="0" smtClean="0"/>
              <a:t>and systems.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8915400" cy="1143000"/>
          </a:xfrm>
        </p:spPr>
        <p:txBody>
          <a:bodyPr>
            <a:noAutofit/>
          </a:bodyPr>
          <a:lstStyle/>
          <a:p>
            <a:r>
              <a:rPr lang="en-US" sz="3800" b="1" i="1" dirty="0" smtClean="0"/>
              <a:t>How do policies and practices facilitate fostering and including self-advocates and family to be engaged in, </a:t>
            </a:r>
            <a:r>
              <a:rPr lang="en-US" sz="3800" b="1" i="1" dirty="0"/>
              <a:t>l</a:t>
            </a:r>
            <a:r>
              <a:rPr lang="en-US" sz="3800" b="1" i="1" dirty="0" smtClean="0"/>
              <a:t>ead and drive</a:t>
            </a:r>
            <a:br>
              <a:rPr lang="en-US" sz="3800" b="1" i="1" dirty="0" smtClean="0"/>
            </a:br>
            <a:r>
              <a:rPr lang="en-US" sz="3800" b="1" i="1" dirty="0" smtClean="0"/>
              <a:t>Policy and Systems Change?</a:t>
            </a:r>
            <a:endParaRPr lang="en-US" sz="3800" b="1" i="1" dirty="0"/>
          </a:p>
        </p:txBody>
      </p:sp>
      <p:pic>
        <p:nvPicPr>
          <p:cNvPr id="5" name="Content Placeholder 4" descr="systems-icon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1524000" y="3048000"/>
            <a:ext cx="6019800" cy="3310658"/>
          </a:xfrm>
        </p:spPr>
      </p:pic>
    </p:spTree>
    <p:extLst>
      <p:ext uri="{BB962C8B-B14F-4D97-AF65-F5344CB8AC3E}">
        <p14:creationId xmlns:p14="http://schemas.microsoft.com/office/powerpoint/2010/main" val="1461174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419600"/>
            <a:ext cx="8610600" cy="136207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Areas of Focus in 6 States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Supporting Families Across the </a:t>
            </a:r>
            <a:r>
              <a:rPr lang="en-US" dirty="0" err="1" smtClean="0"/>
              <a:t>LifeCourse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Activities Organized in 3 Buckets</a:t>
            </a:r>
            <a:endParaRPr lang="en-US" b="1" dirty="0"/>
          </a:p>
        </p:txBody>
      </p:sp>
      <p:pic>
        <p:nvPicPr>
          <p:cNvPr id="4" name="Content Placeholder 3" descr="buckets-for-white-background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41" r="-11141"/>
          <a:stretch>
            <a:fillRect/>
          </a:stretch>
        </p:blipFill>
        <p:spPr>
          <a:xfrm>
            <a:off x="457200" y="1524000"/>
            <a:ext cx="8313311" cy="4572000"/>
          </a:xfrm>
        </p:spPr>
      </p:pic>
      <p:sp>
        <p:nvSpPr>
          <p:cNvPr id="5" name="TextBox 4"/>
          <p:cNvSpPr txBox="1"/>
          <p:nvPr/>
        </p:nvSpPr>
        <p:spPr>
          <a:xfrm>
            <a:off x="1524000" y="39204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Discover &amp; Navigation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42672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Connecting &amp; Networking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411480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/>
              <a:t>Goods &amp;</a:t>
            </a:r>
          </a:p>
          <a:p>
            <a:pPr algn="r"/>
            <a:r>
              <a:rPr lang="en-US" sz="2200" b="1" dirty="0" smtClean="0"/>
              <a:t>Services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992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7315200" cy="1143000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 smtClean="0"/>
              <a:t>Practices for Discovery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Education, information and navigation strategies for the person with a disability and their family across the lifespan</a:t>
            </a:r>
            <a:endParaRPr lang="en-US" sz="3600" i="1" dirty="0"/>
          </a:p>
        </p:txBody>
      </p:sp>
      <p:pic>
        <p:nvPicPr>
          <p:cNvPr id="4" name="Content Placeholder 3" descr="buckets-for-white-backgrou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41" r="-11141"/>
          <a:stretch>
            <a:fillRect/>
          </a:stretch>
        </p:blipFill>
        <p:spPr>
          <a:xfrm>
            <a:off x="533400" y="533400"/>
            <a:ext cx="152410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66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Tennessee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Communication Tools for Reframing</a:t>
            </a:r>
          </a:p>
          <a:p>
            <a:pPr marL="0" indent="0" algn="ctr">
              <a:buNone/>
            </a:pPr>
            <a:r>
              <a:rPr lang="en-US" sz="2800" dirty="0" smtClean="0"/>
              <a:t>(e-newsletter, magazine, folder, website, social media)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048000"/>
            <a:ext cx="2946400" cy="2806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83394"/>
            <a:ext cx="2054530" cy="725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819400"/>
            <a:ext cx="2323269" cy="313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r>
              <a:rPr lang="en-US" b="1" dirty="0" smtClean="0"/>
              <a:t>Washington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133600"/>
            <a:ext cx="2057400" cy="272220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81000"/>
            <a:ext cx="1749704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029200"/>
            <a:ext cx="2837222" cy="114141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4038600" cy="4525963"/>
          </a:xfrm>
        </p:spPr>
        <p:txBody>
          <a:bodyPr/>
          <a:lstStyle/>
          <a:p>
            <a:r>
              <a:rPr lang="en-US" dirty="0"/>
              <a:t>Infused the </a:t>
            </a:r>
            <a:r>
              <a:rPr lang="en-US" dirty="0" err="1"/>
              <a:t>lifecourse</a:t>
            </a:r>
            <a:r>
              <a:rPr lang="en-US" dirty="0"/>
              <a:t> framework into existing “Informing Families, Building Trust” messaging efforts</a:t>
            </a:r>
          </a:p>
          <a:p>
            <a:r>
              <a:rPr lang="en-US" dirty="0" smtClean="0"/>
              <a:t>Building virtual planning tool based on </a:t>
            </a:r>
            <a:r>
              <a:rPr lang="en-US" dirty="0" err="1" smtClean="0"/>
              <a:t>LifeCourse</a:t>
            </a:r>
            <a:r>
              <a:rPr lang="en-US" dirty="0" smtClean="0"/>
              <a:t> booklet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4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5532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Missouri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525963"/>
          </a:xfrm>
        </p:spPr>
        <p:txBody>
          <a:bodyPr/>
          <a:lstStyle/>
          <a:p>
            <a:pPr marL="0" indent="0" algn="ctr">
              <a:spcBef>
                <a:spcPts val="400"/>
              </a:spcBef>
              <a:buNone/>
            </a:pPr>
            <a:r>
              <a:rPr lang="en-US" b="1" dirty="0" smtClean="0"/>
              <a:t>Consistent </a:t>
            </a:r>
            <a:r>
              <a:rPr lang="en-US" b="1" dirty="0"/>
              <a:t>Message Across the </a:t>
            </a:r>
            <a:r>
              <a:rPr lang="en-US" b="1" dirty="0" err="1"/>
              <a:t>LifeSpan</a:t>
            </a:r>
            <a:endParaRPr lang="en-US" i="1" dirty="0" smtClean="0"/>
          </a:p>
          <a:p>
            <a:pPr algn="ctr">
              <a:spcBef>
                <a:spcPts val="400"/>
              </a:spcBef>
            </a:pPr>
            <a:r>
              <a:rPr lang="en-US" i="1" dirty="0" smtClean="0"/>
              <a:t>Family to Family at Missouri UCEDD</a:t>
            </a:r>
          </a:p>
          <a:p>
            <a:pPr algn="ctr">
              <a:spcBef>
                <a:spcPts val="400"/>
              </a:spcBef>
            </a:pPr>
            <a:r>
              <a:rPr lang="en-US" i="1" dirty="0" smtClean="0"/>
              <a:t>Early Childhood, Part C</a:t>
            </a:r>
          </a:p>
          <a:p>
            <a:pPr algn="ctr">
              <a:spcBef>
                <a:spcPts val="400"/>
              </a:spcBef>
            </a:pPr>
            <a:r>
              <a:rPr lang="en-US" i="1" dirty="0" smtClean="0"/>
              <a:t>School Districts, Special Education</a:t>
            </a:r>
          </a:p>
          <a:p>
            <a:pPr algn="ctr">
              <a:spcBef>
                <a:spcPts val="400"/>
              </a:spcBef>
            </a:pPr>
            <a:r>
              <a:rPr lang="en-US" i="1" dirty="0" smtClean="0"/>
              <a:t>PNS Show Me Career Grant Pilot Sites</a:t>
            </a:r>
          </a:p>
          <a:p>
            <a:pPr algn="ctr">
              <a:spcBef>
                <a:spcPts val="400"/>
              </a:spcBef>
            </a:pPr>
            <a:r>
              <a:rPr lang="en-US" i="1" dirty="0" smtClean="0"/>
              <a:t>State Division of Developmental Disability</a:t>
            </a:r>
          </a:p>
          <a:p>
            <a:pPr algn="ctr">
              <a:spcBef>
                <a:spcPts val="400"/>
              </a:spcBef>
            </a:pPr>
            <a:r>
              <a:rPr lang="en-US" i="1" dirty="0" smtClean="0"/>
              <a:t>Special Health Care Needs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600"/>
            <a:ext cx="1140051" cy="987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181600"/>
            <a:ext cx="1143000" cy="1390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5181600"/>
            <a:ext cx="1066800" cy="1297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5181600"/>
            <a:ext cx="1077097" cy="1317247"/>
          </a:xfrm>
          <a:prstGeom prst="rect">
            <a:avLst/>
          </a:prstGeom>
        </p:spPr>
      </p:pic>
      <p:pic>
        <p:nvPicPr>
          <p:cNvPr id="13" name="Picture 12" descr="folder-screenshot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181600"/>
            <a:ext cx="1066800" cy="134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315200" cy="1143000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Peer Support Practices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Tennessee:  </a:t>
            </a:r>
            <a:r>
              <a:rPr lang="en-US" sz="3600" dirty="0"/>
              <a:t>Created sub-</a:t>
            </a:r>
            <a:r>
              <a:rPr lang="en-US" sz="3600" dirty="0" smtClean="0"/>
              <a:t>committee enhancing</a:t>
            </a:r>
            <a:r>
              <a:rPr lang="en-US" sz="3600" dirty="0"/>
              <a:t>, connecting and sustaining</a:t>
            </a:r>
          </a:p>
          <a:p>
            <a:r>
              <a:rPr lang="en-US" sz="3600" b="1" dirty="0"/>
              <a:t>District of Columbia:  </a:t>
            </a:r>
            <a:r>
              <a:rPr lang="en-US" sz="3600" dirty="0"/>
              <a:t>State has contracted with P2P USA to assist in starting chapter</a:t>
            </a:r>
          </a:p>
          <a:p>
            <a:r>
              <a:rPr lang="en-US" sz="3600" b="1" dirty="0"/>
              <a:t>Washington:  </a:t>
            </a:r>
            <a:r>
              <a:rPr lang="en-US" sz="3600" dirty="0" smtClean="0"/>
              <a:t>Adult </a:t>
            </a:r>
            <a:r>
              <a:rPr lang="en-US" sz="3600" dirty="0"/>
              <a:t>Sibling </a:t>
            </a:r>
            <a:r>
              <a:rPr lang="en-US" sz="3600" dirty="0" smtClean="0"/>
              <a:t>Focus group</a:t>
            </a:r>
            <a:endParaRPr lang="en-US" sz="3600" b="1" dirty="0"/>
          </a:p>
          <a:p>
            <a:r>
              <a:rPr lang="en-US" sz="3600" b="1" dirty="0"/>
              <a:t>Connecticut:  </a:t>
            </a:r>
            <a:r>
              <a:rPr lang="en-US" sz="3600" dirty="0" smtClean="0"/>
              <a:t>Participated in Parents </a:t>
            </a:r>
            <a:r>
              <a:rPr lang="en-US" sz="3600" dirty="0"/>
              <a:t>with Disabilities conference </a:t>
            </a:r>
            <a:endParaRPr lang="en-US" sz="3600" dirty="0" smtClean="0"/>
          </a:p>
          <a:p>
            <a:r>
              <a:rPr lang="en-US" sz="3600" b="1" dirty="0" smtClean="0"/>
              <a:t>Missouri:  </a:t>
            </a:r>
            <a:r>
              <a:rPr lang="en-US" sz="3600" dirty="0" smtClean="0"/>
              <a:t>State agency contracted with F2F HIC for seamless front door </a:t>
            </a:r>
            <a:endParaRPr lang="en-US" sz="3600" b="1" dirty="0" smtClean="0"/>
          </a:p>
        </p:txBody>
      </p:sp>
      <p:pic>
        <p:nvPicPr>
          <p:cNvPr id="4" name="Content Placeholder 3" descr="buckets-for-white-backgrou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41" r="-11141"/>
          <a:stretch>
            <a:fillRect/>
          </a:stretch>
        </p:blipFill>
        <p:spPr>
          <a:xfrm>
            <a:off x="533400" y="533400"/>
            <a:ext cx="152410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sz="5000" b="1" dirty="0" smtClean="0"/>
              <a:t>Leadership Development Practices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 smtClean="0"/>
              <a:t>Missouri:  </a:t>
            </a:r>
            <a:r>
              <a:rPr lang="en-US" sz="3600" dirty="0" smtClean="0"/>
              <a:t>Partners in Policymaking and Alumna Weekend</a:t>
            </a:r>
          </a:p>
          <a:p>
            <a:r>
              <a:rPr lang="en-US" sz="3600" b="1" dirty="0" smtClean="0"/>
              <a:t>Oklahoma:  </a:t>
            </a:r>
            <a:r>
              <a:rPr lang="en-US" sz="3600" dirty="0" smtClean="0"/>
              <a:t>Statewide Joining Forces Family Leadership Conference and Rural Leadership Institutes</a:t>
            </a:r>
          </a:p>
          <a:p>
            <a:r>
              <a:rPr lang="en-US" sz="3600" b="1" dirty="0" smtClean="0"/>
              <a:t>District of Columbia: </a:t>
            </a:r>
            <a:r>
              <a:rPr lang="en-US" sz="3600" dirty="0" smtClean="0"/>
              <a:t>Family Stipends, Advocacy Training with Georgetown </a:t>
            </a:r>
          </a:p>
          <a:p>
            <a:r>
              <a:rPr lang="en-US" sz="3600" b="1" dirty="0" smtClean="0"/>
              <a:t>Connecticut:  </a:t>
            </a:r>
            <a:r>
              <a:rPr lang="en-US" sz="3600" dirty="0" smtClean="0"/>
              <a:t>Facilitating bringing together Family Networks to work together on advocacy and information dissemination </a:t>
            </a:r>
            <a:endParaRPr lang="en-US" sz="3600" dirty="0"/>
          </a:p>
        </p:txBody>
      </p:sp>
      <p:pic>
        <p:nvPicPr>
          <p:cNvPr id="4" name="Content Placeholder 3" descr="buckets-for-white-backgrou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41" r="-11141"/>
          <a:stretch>
            <a:fillRect/>
          </a:stretch>
        </p:blipFill>
        <p:spPr>
          <a:xfrm>
            <a:off x="381000" y="533400"/>
            <a:ext cx="152410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84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Practices Focused on Those Served by the State Service System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066800" y="2209800"/>
            <a:ext cx="7315200" cy="3276600"/>
            <a:chOff x="321748" y="1371600"/>
            <a:chExt cx="8220675" cy="4052969"/>
          </a:xfrm>
        </p:grpSpPr>
        <p:sp>
          <p:nvSpPr>
            <p:cNvPr id="8" name="Right Triangle 7"/>
            <p:cNvSpPr/>
            <p:nvPr/>
          </p:nvSpPr>
          <p:spPr>
            <a:xfrm rot="10800000" flipH="1">
              <a:off x="321748" y="1418103"/>
              <a:ext cx="8220675" cy="4006466"/>
            </a:xfrm>
            <a:prstGeom prst="rtTriangl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648200" y="1371600"/>
              <a:ext cx="0" cy="1981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248400" y="1371600"/>
              <a:ext cx="0" cy="1143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 rot="16200000">
            <a:off x="6355160" y="3474640"/>
            <a:ext cx="1843881" cy="1295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3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Recommendations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Focus on systems change within Medicaid and developmental disability services</a:t>
            </a:r>
          </a:p>
          <a:p>
            <a:r>
              <a:rPr lang="en-US" dirty="0" smtClean="0"/>
              <a:t>Develop a national Community of Practice to further define supports to families </a:t>
            </a:r>
          </a:p>
          <a:p>
            <a:r>
              <a:rPr lang="en-US" dirty="0" smtClean="0"/>
              <a:t>Expand or create national longitudinal data sets to include supports to families</a:t>
            </a:r>
          </a:p>
          <a:p>
            <a:r>
              <a:rPr lang="en-US" dirty="0" smtClean="0"/>
              <a:t>Create a national research focus on supports to families</a:t>
            </a:r>
          </a:p>
          <a:p>
            <a:r>
              <a:rPr lang="en-US" dirty="0" smtClean="0"/>
              <a:t>Elevate the presences of ADD within federal structure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50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Connecticut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/>
              <a:t>F</a:t>
            </a:r>
            <a:r>
              <a:rPr lang="en-US" dirty="0" smtClean="0"/>
              <a:t>ull </a:t>
            </a:r>
            <a:r>
              <a:rPr lang="en-US" dirty="0"/>
              <a:t>time </a:t>
            </a:r>
            <a:r>
              <a:rPr lang="en-US" dirty="0" smtClean="0"/>
              <a:t>staff </a:t>
            </a:r>
            <a:r>
              <a:rPr lang="en-US" dirty="0"/>
              <a:t>in Central office to focus on systems change to support families</a:t>
            </a:r>
          </a:p>
          <a:p>
            <a:pPr>
              <a:defRPr/>
            </a:pPr>
            <a:r>
              <a:rPr lang="en-US" dirty="0"/>
              <a:t>Cross department life span </a:t>
            </a:r>
            <a:r>
              <a:rPr lang="en-US" dirty="0" smtClean="0"/>
              <a:t>team</a:t>
            </a:r>
          </a:p>
          <a:p>
            <a:r>
              <a:rPr lang="en-US" dirty="0" smtClean="0"/>
              <a:t>Community Teams</a:t>
            </a:r>
          </a:p>
          <a:p>
            <a:pPr lvl="1"/>
            <a:r>
              <a:rPr lang="en-US" dirty="0" smtClean="0"/>
              <a:t>Information Dissemination</a:t>
            </a:r>
          </a:p>
          <a:p>
            <a:pPr lvl="1"/>
            <a:r>
              <a:rPr lang="en-US" dirty="0" smtClean="0"/>
              <a:t>Family Mentoring and Leadership</a:t>
            </a:r>
          </a:p>
          <a:p>
            <a:pPr lvl="1"/>
            <a:r>
              <a:rPr lang="en-US" dirty="0" smtClean="0"/>
              <a:t>Training and Education</a:t>
            </a:r>
          </a:p>
          <a:p>
            <a:pPr lvl="1"/>
            <a:r>
              <a:rPr lang="en-US" dirty="0" smtClean="0"/>
              <a:t>Self-Directed Services and In-Home Supports</a:t>
            </a:r>
          </a:p>
          <a:p>
            <a:pPr lvl="1"/>
            <a:r>
              <a:rPr lang="en-US" dirty="0" smtClean="0"/>
              <a:t>Social Supports and Respite</a:t>
            </a:r>
          </a:p>
          <a:p>
            <a:pPr lvl="1"/>
            <a:r>
              <a:rPr lang="en-US" dirty="0" smtClean="0"/>
              <a:t>Positive Behavior Supports</a:t>
            </a:r>
          </a:p>
          <a:p>
            <a:pPr lvl="1"/>
            <a:r>
              <a:rPr lang="en-US" dirty="0" smtClean="0"/>
              <a:t>Person Centered Housing</a:t>
            </a:r>
          </a:p>
          <a:p>
            <a:pPr lvl="1"/>
            <a:r>
              <a:rPr lang="en-US" dirty="0" smtClean="0"/>
              <a:t>Employment</a:t>
            </a:r>
          </a:p>
          <a:p>
            <a:pPr lvl="1"/>
            <a:r>
              <a:rPr lang="en-US" dirty="0" smtClean="0"/>
              <a:t>Healthy Living </a:t>
            </a:r>
          </a:p>
          <a:p>
            <a:pPr lvl="1"/>
            <a:r>
              <a:rPr lang="en-US" dirty="0" smtClean="0"/>
              <a:t>Technology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81000"/>
            <a:ext cx="1146147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93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Connecticut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36538"/>
            <a:ext cx="1146147" cy="99373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28092" r="-28092"/>
          <a:stretch>
            <a:fillRect/>
          </a:stretch>
        </p:blipFill>
        <p:spPr>
          <a:xfrm>
            <a:off x="-304800" y="1203778"/>
            <a:ext cx="9372600" cy="516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05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Connecticut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322" y="1752230"/>
            <a:ext cx="6401355" cy="4267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49271"/>
            <a:ext cx="1146147" cy="993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733800"/>
            <a:ext cx="1761897" cy="768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837" y="2347517"/>
            <a:ext cx="1359526" cy="768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151709"/>
            <a:ext cx="1390008" cy="4938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90800" y="2691816"/>
            <a:ext cx="114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Eligibility </a:t>
            </a:r>
            <a:endParaRPr lang="en-US" dirty="0"/>
          </a:p>
          <a:p>
            <a:pPr algn="ctr"/>
            <a:r>
              <a:rPr lang="en-US" b="1" dirty="0"/>
              <a:t>Services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81200" y="3905835"/>
            <a:ext cx="1414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DDS Services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44600" y="5240018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Person Centered Planning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00379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Washington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Strong leadership and partnership of state DD Council with State DD </a:t>
            </a:r>
            <a:r>
              <a:rPr lang="en-US" dirty="0" smtClean="0"/>
              <a:t>system</a:t>
            </a:r>
          </a:p>
          <a:p>
            <a:pPr>
              <a:defRPr/>
            </a:pPr>
            <a:r>
              <a:rPr lang="en-US" dirty="0" smtClean="0"/>
              <a:t>Recommendations made for integrating “supporting families” framework and specific services into the new states K Plan</a:t>
            </a:r>
          </a:p>
          <a:p>
            <a:pPr>
              <a:defRPr/>
            </a:pPr>
            <a:r>
              <a:rPr lang="en-US" dirty="0" smtClean="0"/>
              <a:t>Exploring “a family component” into already strong use of NCI data to drive systems change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1752600" cy="114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39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District of Columbia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Currently Legacy System</a:t>
            </a:r>
          </a:p>
          <a:p>
            <a:pPr lvl="1"/>
            <a:r>
              <a:rPr lang="en-US" b="1" i="1" dirty="0"/>
              <a:t>Adults with Intellectual Disabilities only</a:t>
            </a:r>
          </a:p>
          <a:p>
            <a:pPr lvl="1"/>
            <a:r>
              <a:rPr lang="en-US" b="1" i="1" dirty="0"/>
              <a:t>Commitment to community based supports</a:t>
            </a:r>
          </a:p>
          <a:p>
            <a:pPr lvl="1"/>
            <a:r>
              <a:rPr lang="en-US" b="1" i="1" dirty="0"/>
              <a:t>Stalled at reforming the law</a:t>
            </a:r>
          </a:p>
          <a:p>
            <a:r>
              <a:rPr lang="en-US" dirty="0" smtClean="0"/>
              <a:t>Developing new Legislation for DD Services</a:t>
            </a:r>
          </a:p>
          <a:p>
            <a:r>
              <a:rPr lang="en-US" dirty="0" smtClean="0"/>
              <a:t>Budget Line Item for Supports to Families </a:t>
            </a:r>
          </a:p>
          <a:p>
            <a:r>
              <a:rPr lang="en-US" dirty="0" smtClean="0"/>
              <a:t>Initiated Supporting Families Advisory Council</a:t>
            </a:r>
          </a:p>
          <a:p>
            <a:r>
              <a:rPr lang="en-US" dirty="0" smtClean="0"/>
              <a:t>Connecting System Reform Initiatives Together</a:t>
            </a:r>
            <a:r>
              <a:rPr lang="en-US" dirty="0"/>
              <a:t> </a:t>
            </a:r>
            <a:r>
              <a:rPr lang="en-US" sz="2700" dirty="0" smtClean="0"/>
              <a:t>(Employment First, Person Centered Thinking: Trained Family Facilitators, Supporting Families </a:t>
            </a:r>
            <a:r>
              <a:rPr lang="en-US" sz="2700" dirty="0" err="1" smtClean="0"/>
              <a:t>CoP</a:t>
            </a:r>
            <a:r>
              <a:rPr lang="en-US" sz="2700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7391"/>
            <a:ext cx="1066892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09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Oklahoma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DD System</a:t>
            </a:r>
          </a:p>
          <a:p>
            <a:pPr lvl="1"/>
            <a:r>
              <a:rPr lang="en-US" dirty="0" smtClean="0"/>
              <a:t>Existing initiatives focused on person centered planning</a:t>
            </a:r>
          </a:p>
          <a:p>
            <a:pPr lvl="1"/>
            <a:r>
              <a:rPr lang="en-US" dirty="0" smtClean="0"/>
              <a:t>Enhance role of case managers and intake workers to focus on support to families </a:t>
            </a:r>
          </a:p>
          <a:p>
            <a:r>
              <a:rPr lang="en-US" dirty="0" smtClean="0"/>
              <a:t>Governors Blue Ribbon Task Force using </a:t>
            </a:r>
            <a:r>
              <a:rPr lang="en-US" dirty="0" err="1" smtClean="0"/>
              <a:t>LifeCourse</a:t>
            </a:r>
            <a:r>
              <a:rPr lang="en-US" dirty="0" smtClean="0"/>
              <a:t> framework to guide conversations and plan development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4638"/>
            <a:ext cx="225865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11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Reframing Wait List Discussion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552281"/>
              </p:ext>
            </p:extLst>
          </p:nvPr>
        </p:nvGraphicFramePr>
        <p:xfrm>
          <a:off x="609600" y="4191000"/>
          <a:ext cx="8229600" cy="1898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 about Oklahomans with DD on Waiting List</a:t>
                      </a:r>
                      <a:r>
                        <a:rPr lang="en-US" b="1" dirty="0" smtClean="0">
                          <a:effectLst/>
                        </a:rPr>
                        <a:t> 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0-5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6-18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19-64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65+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Total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Details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624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2579</a:t>
                      </a:r>
                      <a:endParaRPr lang="en-US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3714</a:t>
                      </a:r>
                      <a:endParaRPr lang="en-US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510" marR="0" indent="-165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59</a:t>
                      </a:r>
                      <a:endParaRPr lang="en-US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6,976</a:t>
                      </a:r>
                      <a:endParaRPr lang="en-US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Names on Waiting List</a:t>
                      </a:r>
                      <a:endParaRPr lang="en-US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114</a:t>
                      </a:r>
                      <a:endParaRPr lang="en-US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620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850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/>
                          <a:ea typeface="Calibri"/>
                          <a:cs typeface="Calibri"/>
                        </a:rPr>
                        <a:t>11</a:t>
                      </a:r>
                      <a:endParaRPr lang="en-US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/>
                          <a:ea typeface="Calibri"/>
                          <a:cs typeface="Calibri"/>
                        </a:rPr>
                        <a:t>1,695</a:t>
                      </a:r>
                      <a:endParaRPr lang="en-US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On list, No known public benefits</a:t>
                      </a:r>
                      <a:endParaRPr lang="en-US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ＭＳ ゴシック"/>
                          <a:cs typeface="Calibri"/>
                        </a:rPr>
                        <a:t>510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1959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2864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48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5281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On list, Getting Some Public benefits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93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are we learning?</a:t>
            </a:r>
            <a:br>
              <a:rPr lang="en-US" b="1" dirty="0" smtClean="0"/>
            </a:br>
            <a:r>
              <a:rPr lang="en-US" b="1" dirty="0" smtClean="0"/>
              <a:t>Overall Themes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Balancing Focus on Person with Disability as we try to increase supports to families</a:t>
            </a:r>
          </a:p>
          <a:p>
            <a:r>
              <a:rPr lang="en-US" dirty="0" smtClean="0"/>
              <a:t>Concept of “all” has made a major impact</a:t>
            </a:r>
          </a:p>
          <a:p>
            <a:r>
              <a:rPr lang="en-US" dirty="0" smtClean="0"/>
              <a:t>Family support vs. supporting families</a:t>
            </a:r>
          </a:p>
          <a:p>
            <a:r>
              <a:rPr lang="en-US" dirty="0" smtClean="0"/>
              <a:t>Aging families or “traditional mindset” families comfortable with the current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21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are we learning?</a:t>
            </a:r>
            <a:br>
              <a:rPr lang="en-US" b="1" dirty="0" smtClean="0"/>
            </a:br>
            <a:r>
              <a:rPr lang="en-US" b="1" dirty="0" smtClean="0"/>
              <a:t>Overall Themes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Thinking about integrated supports: Technology is really exciting people and Increased focused on what are “natural or informal supports”</a:t>
            </a:r>
          </a:p>
          <a:p>
            <a:r>
              <a:rPr lang="en-US" dirty="0" smtClean="0"/>
              <a:t>People are “ready” and excited for the message and concrete, practical tools</a:t>
            </a:r>
          </a:p>
          <a:p>
            <a:r>
              <a:rPr lang="en-US" dirty="0" smtClean="0"/>
              <a:t>The skill of “partnering” with other entities and with self-advocates and families is 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556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2" algn="ctr" defTabSz="457200" rtl="0">
              <a:spcBef>
                <a:spcPct val="0"/>
              </a:spcBef>
            </a:pPr>
            <a:r>
              <a:rPr lang="en-US" sz="3000" b="1" dirty="0" smtClean="0"/>
              <a:t>Integrated and Comprehensive Systems: Connecting the Dots</a:t>
            </a:r>
            <a:br>
              <a:rPr lang="en-US" sz="3000" b="1" dirty="0" smtClean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dirty="0" smtClean="0"/>
              <a:t>Employment First</a:t>
            </a:r>
          </a:p>
          <a:p>
            <a:r>
              <a:rPr lang="en-US" sz="2300" dirty="0" smtClean="0"/>
              <a:t>Alternatives </a:t>
            </a:r>
            <a:r>
              <a:rPr lang="en-US" sz="2300" dirty="0"/>
              <a:t>to Guardianship/Supported Decision </a:t>
            </a:r>
            <a:r>
              <a:rPr lang="en-US" sz="2300" dirty="0" smtClean="0"/>
              <a:t>Making</a:t>
            </a:r>
          </a:p>
          <a:p>
            <a:r>
              <a:rPr lang="en-US" sz="2300" dirty="0" smtClean="0"/>
              <a:t>No </a:t>
            </a:r>
            <a:r>
              <a:rPr lang="en-US" sz="2300" dirty="0"/>
              <a:t>Wrong Door Initiatives </a:t>
            </a:r>
            <a:endParaRPr lang="en-US" sz="2300" dirty="0" smtClean="0"/>
          </a:p>
          <a:p>
            <a:r>
              <a:rPr lang="en-US" sz="2300" dirty="0" smtClean="0"/>
              <a:t>Aging </a:t>
            </a:r>
            <a:r>
              <a:rPr lang="en-US" sz="2300" dirty="0"/>
              <a:t>and Disability Resource </a:t>
            </a:r>
            <a:r>
              <a:rPr lang="en-US" sz="2300" dirty="0" smtClean="0"/>
              <a:t>Center</a:t>
            </a:r>
          </a:p>
          <a:p>
            <a:r>
              <a:rPr lang="en-US" sz="2300" dirty="0" smtClean="0"/>
              <a:t>CMS </a:t>
            </a:r>
            <a:r>
              <a:rPr lang="en-US" sz="2300" dirty="0"/>
              <a:t>Balanced Incentive </a:t>
            </a:r>
            <a:r>
              <a:rPr lang="en-US" sz="2300" dirty="0" smtClean="0"/>
              <a:t>Program</a:t>
            </a:r>
          </a:p>
          <a:p>
            <a:r>
              <a:rPr lang="en-US" sz="2300" dirty="0" smtClean="0"/>
              <a:t>CMS </a:t>
            </a:r>
            <a:r>
              <a:rPr lang="en-US" sz="2300" dirty="0"/>
              <a:t>Community Settings and Person Centered </a:t>
            </a:r>
            <a:r>
              <a:rPr lang="en-US" sz="2300" dirty="0" smtClean="0"/>
              <a:t>Rule</a:t>
            </a:r>
          </a:p>
          <a:p>
            <a:r>
              <a:rPr lang="en-US" sz="2300" dirty="0" smtClean="0"/>
              <a:t>Family </a:t>
            </a:r>
            <a:r>
              <a:rPr lang="en-US" sz="2300" dirty="0"/>
              <a:t>Information Systems Project </a:t>
            </a:r>
            <a:endParaRPr lang="en-US" sz="2300" dirty="0" smtClean="0"/>
          </a:p>
          <a:p>
            <a:r>
              <a:rPr lang="en-US" sz="2300" dirty="0" smtClean="0"/>
              <a:t>NIDRR </a:t>
            </a:r>
            <a:r>
              <a:rPr lang="en-US" sz="2300" dirty="0"/>
              <a:t>newly funded RRTC on Family </a:t>
            </a:r>
            <a:r>
              <a:rPr lang="en-US" sz="2300" dirty="0" smtClean="0"/>
              <a:t>support</a:t>
            </a:r>
          </a:p>
          <a:p>
            <a:r>
              <a:rPr lang="en-US" sz="2300" dirty="0" smtClean="0"/>
              <a:t>IDEA Performance </a:t>
            </a:r>
            <a:r>
              <a:rPr lang="en-US" sz="2300" dirty="0"/>
              <a:t>Outcomes </a:t>
            </a:r>
            <a:endParaRPr lang="en-US" sz="2300" dirty="0" smtClean="0"/>
          </a:p>
          <a:p>
            <a:r>
              <a:rPr lang="en-US" sz="2300" dirty="0" smtClean="0"/>
              <a:t>HRSA </a:t>
            </a:r>
            <a:r>
              <a:rPr lang="en-US" sz="2300" dirty="0"/>
              <a:t>Home Visiting </a:t>
            </a:r>
          </a:p>
          <a:p>
            <a:endParaRPr lang="en-US" sz="2300" dirty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9162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3316" y="499533"/>
            <a:ext cx="8079581" cy="74143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Funded by </a:t>
            </a:r>
            <a:endParaRPr lang="en-US" sz="4000" dirty="0"/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553316" y="2463358"/>
            <a:ext cx="8079581" cy="74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National Partners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44" y="1355741"/>
            <a:ext cx="2828925" cy="76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09" y="5572969"/>
            <a:ext cx="2430515" cy="7521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30" y="5535809"/>
            <a:ext cx="2154550" cy="8495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5535" r="69579" b="11121"/>
          <a:stretch/>
        </p:blipFill>
        <p:spPr>
          <a:xfrm>
            <a:off x="6918407" y="3263438"/>
            <a:ext cx="1034467" cy="9404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928" y="3261515"/>
            <a:ext cx="1974356" cy="9266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t="1707" r="62572" b="43755"/>
          <a:stretch/>
        </p:blipFill>
        <p:spPr>
          <a:xfrm>
            <a:off x="697696" y="3378087"/>
            <a:ext cx="2213947" cy="6345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73"/>
          <a:stretch/>
        </p:blipFill>
        <p:spPr>
          <a:xfrm>
            <a:off x="1153960" y="4325853"/>
            <a:ext cx="1156104" cy="10064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8"/>
          <a:stretch/>
        </p:blipFill>
        <p:spPr>
          <a:xfrm>
            <a:off x="3675250" y="4325853"/>
            <a:ext cx="1835711" cy="10120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1" b="14118"/>
          <a:stretch/>
        </p:blipFill>
        <p:spPr>
          <a:xfrm>
            <a:off x="6495597" y="4346187"/>
            <a:ext cx="1880085" cy="9657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1"/>
          <a:srcRect b="12792"/>
          <a:stretch/>
        </p:blipFill>
        <p:spPr>
          <a:xfrm>
            <a:off x="6122564" y="5535809"/>
            <a:ext cx="2510333" cy="8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Future </a:t>
            </a:r>
            <a:r>
              <a:rPr lang="en-US" sz="3500" b="1" dirty="0" smtClean="0"/>
              <a:t>Supporting Families Practice Areas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Providers </a:t>
            </a:r>
            <a:r>
              <a:rPr lang="en-US" dirty="0"/>
              <a:t>Partnering with Families </a:t>
            </a:r>
            <a:endParaRPr lang="en-US" dirty="0" smtClean="0"/>
          </a:p>
          <a:p>
            <a:r>
              <a:rPr lang="en-US" dirty="0" smtClean="0"/>
              <a:t>Self</a:t>
            </a:r>
            <a:r>
              <a:rPr lang="en-US" dirty="0"/>
              <a:t>-Directed Supports and </a:t>
            </a:r>
            <a:r>
              <a:rPr lang="en-US" dirty="0" smtClean="0"/>
              <a:t>Families</a:t>
            </a:r>
          </a:p>
          <a:p>
            <a:r>
              <a:rPr lang="en-US" dirty="0" smtClean="0"/>
              <a:t>Goods </a:t>
            </a:r>
            <a:r>
              <a:rPr lang="en-US" dirty="0"/>
              <a:t>and Services Specific to Family or </a:t>
            </a:r>
            <a:r>
              <a:rPr lang="en-US" dirty="0" smtClean="0"/>
              <a:t>Caregiver</a:t>
            </a:r>
          </a:p>
          <a:p>
            <a:r>
              <a:rPr lang="en-US" dirty="0" smtClean="0"/>
              <a:t>Building </a:t>
            </a:r>
            <a:r>
              <a:rPr lang="en-US" dirty="0"/>
              <a:t>Capacity of Community to Support Families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78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Difficulties in Capturing Learning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Constant priorities and changes in state systems </a:t>
            </a:r>
            <a:r>
              <a:rPr lang="en-US" dirty="0"/>
              <a:t>(policy, CMS, leadership, staffing, funding)</a:t>
            </a:r>
          </a:p>
          <a:p>
            <a:pPr lvl="1"/>
            <a:r>
              <a:rPr lang="en-US" dirty="0" smtClean="0"/>
              <a:t>No operational </a:t>
            </a:r>
            <a:r>
              <a:rPr lang="en-US" dirty="0"/>
              <a:t>definition of family support</a:t>
            </a:r>
          </a:p>
          <a:p>
            <a:pPr lvl="1"/>
            <a:r>
              <a:rPr lang="en-US" dirty="0"/>
              <a:t>Lack of defined evidence based </a:t>
            </a:r>
            <a:r>
              <a:rPr lang="en-US" dirty="0" smtClean="0"/>
              <a:t>practices</a:t>
            </a:r>
          </a:p>
          <a:p>
            <a:pPr lvl="1"/>
            <a:r>
              <a:rPr lang="en-US" dirty="0" smtClean="0"/>
              <a:t>Data on “family” and “family support services” difficult to capture</a:t>
            </a:r>
          </a:p>
          <a:p>
            <a:pPr lvl="1"/>
            <a:r>
              <a:rPr lang="en-US" dirty="0" smtClean="0"/>
              <a:t>Different Starting Points for Systems Change</a:t>
            </a:r>
          </a:p>
          <a:p>
            <a:pPr lvl="1"/>
            <a:r>
              <a:rPr lang="en-US" dirty="0" smtClean="0"/>
              <a:t>Supporting Families is a cultural change, it is bigger than one system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32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7" y="4867267"/>
            <a:ext cx="2529660" cy="1280160"/>
          </a:xfrm>
        </p:spPr>
      </p:pic>
      <p:grpSp>
        <p:nvGrpSpPr>
          <p:cNvPr id="22" name="Group 21"/>
          <p:cNvGrpSpPr/>
          <p:nvPr/>
        </p:nvGrpSpPr>
        <p:grpSpPr>
          <a:xfrm>
            <a:off x="753653" y="2389564"/>
            <a:ext cx="7553632" cy="1981074"/>
            <a:chOff x="783186" y="1554746"/>
            <a:chExt cx="7553632" cy="1981074"/>
          </a:xfrm>
        </p:grpSpPr>
        <p:grpSp>
          <p:nvGrpSpPr>
            <p:cNvPr id="15" name="Group 14"/>
            <p:cNvGrpSpPr/>
            <p:nvPr/>
          </p:nvGrpSpPr>
          <p:grpSpPr>
            <a:xfrm>
              <a:off x="3744301" y="1554746"/>
              <a:ext cx="1577743" cy="1981074"/>
              <a:chOff x="3846286" y="2345774"/>
              <a:chExt cx="1577743" cy="198107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6286" y="2345774"/>
                <a:ext cx="1577743" cy="1981074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340978" y="2955459"/>
                <a:ext cx="7969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</a:rPr>
                  <a:t>DC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83186" y="1556505"/>
              <a:ext cx="2169375" cy="1920240"/>
              <a:chOff x="783186" y="2347533"/>
              <a:chExt cx="2169375" cy="192024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3186" y="2347533"/>
                <a:ext cx="2169375" cy="1920240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306970" y="2952961"/>
                <a:ext cx="8118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</a:rPr>
                  <a:t>CT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113784" y="1556505"/>
              <a:ext cx="2223034" cy="1920240"/>
              <a:chOff x="6113784" y="2347533"/>
              <a:chExt cx="2223034" cy="192024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3784" y="2347533"/>
                <a:ext cx="2223034" cy="1920240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625123" y="2952962"/>
                <a:ext cx="10116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</a:rPr>
                  <a:t>MO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3269968" y="5186246"/>
            <a:ext cx="2509841" cy="699663"/>
            <a:chOff x="3299501" y="5040856"/>
            <a:chExt cx="2509841" cy="6996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9501" y="5040856"/>
              <a:ext cx="2509841" cy="64220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078310" y="5094188"/>
              <a:ext cx="7438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TN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71539" y="4722728"/>
            <a:ext cx="2448458" cy="1605592"/>
            <a:chOff x="6001072" y="4577338"/>
            <a:chExt cx="2448458" cy="16055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1072" y="4577338"/>
              <a:ext cx="2448458" cy="160559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953469" y="5036727"/>
              <a:ext cx="8915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WA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94550" y="5202358"/>
            <a:ext cx="989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OK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6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22" y="631824"/>
            <a:ext cx="7397270" cy="149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82000" cy="11049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/>
            <a:r>
              <a:rPr lang="en-US" altLang="en-US" sz="3400" b="1" dirty="0" smtClean="0"/>
              <a:t>89%  of People I/DD are Supported by Family</a:t>
            </a:r>
          </a:p>
        </p:txBody>
      </p:sp>
      <p:graphicFrame>
        <p:nvGraphicFramePr>
          <p:cNvPr id="1945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056034"/>
              </p:ext>
            </p:extLst>
          </p:nvPr>
        </p:nvGraphicFramePr>
        <p:xfrm>
          <a:off x="765175" y="1752600"/>
          <a:ext cx="7612063" cy="422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5" imgW="8356600" imgH="4635500" progId="Excel.Sheet.8">
                  <p:embed/>
                </p:oleObj>
              </mc:Choice>
              <mc:Fallback>
                <p:oleObj name="Worksheet" r:id="rId5" imgW="8356600" imgH="46355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1752600"/>
                        <a:ext cx="7612063" cy="4222750"/>
                      </a:xfrm>
                      <a:prstGeom prst="rect">
                        <a:avLst/>
                      </a:prstGeom>
                      <a:solidFill>
                        <a:srgbClr val="6666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AD289BC3-14CD-45E1-A570-918AFF610A57}" type="slidenum"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pPr eaLnBrk="1" hangingPunct="1">
                <a:defRPr/>
              </a:pPr>
              <a:t>6</a:t>
            </a:fld>
            <a:endParaRPr lang="en-US" altLang="en-US" dirty="0" smtClean="0">
              <a:solidFill>
                <a:schemeClr val="tx2"/>
              </a:solidFill>
              <a:latin typeface="Rage Itali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90600"/>
            <a:ext cx="8534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algn="ctr">
              <a:defRPr/>
            </a:pPr>
            <a:r>
              <a:rPr lang="en-US" sz="2600" b="1" dirty="0"/>
              <a:t>39% of all adult Americans (2 of every 5) care for a loved one who is sick or disabled, an increase from 30 % in 2010</a:t>
            </a:r>
            <a:r>
              <a:rPr lang="en-US" sz="2600" dirty="0"/>
              <a:t>.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200" b="1" dirty="0"/>
              <a:t>It is not just women doing the caregiving. 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i="1" dirty="0">
                <a:solidFill>
                  <a:schemeClr val="tx2">
                    <a:lumMod val="75000"/>
                  </a:schemeClr>
                </a:solidFill>
              </a:rPr>
              <a:t>Men are almost as likely to be caregivers as women  </a:t>
            </a:r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</a:rPr>
              <a:t>37% m; 40% w</a:t>
            </a:r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2200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i="1" dirty="0">
                <a:solidFill>
                  <a:schemeClr val="tx2">
                    <a:lumMod val="75000"/>
                  </a:schemeClr>
                </a:solidFill>
              </a:rPr>
              <a:t>36% of Americans between ages </a:t>
            </a:r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</a:rPr>
              <a:t>18-29 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</a:rPr>
              <a:t>are </a:t>
            </a:r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</a:rPr>
              <a:t>caregivers</a:t>
            </a:r>
            <a:endParaRPr lang="en-US" sz="2200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i="1" dirty="0">
                <a:solidFill>
                  <a:schemeClr val="tx2">
                    <a:lumMod val="75000"/>
                  </a:schemeClr>
                </a:solidFill>
              </a:rPr>
              <a:t>Almost half of family caregivers perform complex medical/nursing tasks for their loved ones — such as managing multiple medications, providing wound care, and operating specialized medical equipment. </a:t>
            </a:r>
          </a:p>
          <a:p>
            <a:pPr>
              <a:defRPr/>
            </a:pPr>
            <a:r>
              <a:rPr lang="en-US" sz="2400" dirty="0"/>
              <a:t> </a:t>
            </a:r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xfrm>
            <a:off x="584199" y="576262"/>
            <a:ext cx="8412163" cy="125253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 smtClean="0"/>
              <a:t>Family Caregivers Have Always Been the Backbone of the </a:t>
            </a:r>
            <a:br>
              <a:rPr lang="en-US" altLang="en-US" sz="3600" b="1" dirty="0" smtClean="0"/>
            </a:br>
            <a:r>
              <a:rPr lang="en-US" altLang="en-US" sz="3600" b="1" dirty="0" smtClean="0"/>
              <a:t>Nation's Long-Term Care System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929B66CE-A3A4-4220-85E3-0626CC3AB74B}" type="slidenum"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pPr eaLnBrk="1" hangingPunct="1">
                <a:defRPr/>
              </a:pPr>
              <a:t>7</a:t>
            </a:fld>
            <a:endParaRPr lang="en-US" altLang="en-US" dirty="0" smtClean="0">
              <a:solidFill>
                <a:schemeClr val="tx2"/>
              </a:solidFill>
              <a:latin typeface="Rage Itali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Garamond" charset="0"/>
              </a:rPr>
              <a:t>Moving to Supporting </a:t>
            </a:r>
            <a:r>
              <a:rPr lang="en-US" dirty="0">
                <a:latin typeface="Garamond" charset="0"/>
              </a:rPr>
              <a:t>Families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403326"/>
              </p:ext>
            </p:extLst>
          </p:nvPr>
        </p:nvGraphicFramePr>
        <p:xfrm>
          <a:off x="685800" y="1447800"/>
          <a:ext cx="7848600" cy="4876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4267200"/>
              </a:tblGrid>
              <a:tr h="3908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Family Support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Supporting Families 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993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Defined</a:t>
                      </a:r>
                      <a:r>
                        <a:rPr lang="en-US" sz="1800" baseline="0" dirty="0" smtClean="0"/>
                        <a:t> by eligibility, services or programs available, or funding 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Not a program or based on eligibility,</a:t>
                      </a:r>
                      <a:r>
                        <a:rPr lang="en-US" sz="1800" baseline="0" dirty="0" smtClean="0"/>
                        <a:t> it is needs d</a:t>
                      </a:r>
                      <a:r>
                        <a:rPr lang="en-US" sz="1800" dirty="0" smtClean="0"/>
                        <a:t>efined by </a:t>
                      </a:r>
                      <a:r>
                        <a:rPr lang="en-US" sz="1800" baseline="0" dirty="0" smtClean="0"/>
                        <a:t> the </a:t>
                      </a:r>
                      <a:r>
                        <a:rPr lang="en-US" sz="1800" dirty="0" smtClean="0"/>
                        <a:t>families across the lifespan regardless</a:t>
                      </a:r>
                      <a:r>
                        <a:rPr lang="en-US" sz="1800" baseline="0" dirty="0" smtClean="0"/>
                        <a:t> of service provision</a:t>
                      </a:r>
                    </a:p>
                  </a:txBody>
                  <a:tcPr marT="45724" marB="45724"/>
                </a:tc>
              </a:tr>
              <a:tr h="9771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Caregiver</a:t>
                      </a:r>
                      <a:r>
                        <a:rPr lang="en-US" sz="1800" baseline="0" dirty="0" smtClean="0"/>
                        <a:t> or parent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Family is defined functionally; inclusive</a:t>
                      </a:r>
                      <a:r>
                        <a:rPr lang="en-US" sz="1800" baseline="0" dirty="0" smtClean="0"/>
                        <a:t> of siblings, parents with disabilities, grandparents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8142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Tension</a:t>
                      </a:r>
                      <a:r>
                        <a:rPr lang="en-US" sz="1800" baseline="0" dirty="0" smtClean="0"/>
                        <a:t> between self-advocacy and family support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Enhances  opportunities for self-advocacy and self-determination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5699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Crisis, immediate response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Preventative, long-term</a:t>
                      </a:r>
                      <a:r>
                        <a:rPr lang="en-US" sz="1800" baseline="0" dirty="0" smtClean="0"/>
                        <a:t> planning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1131146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Supporting caregiver in order to decrease demand on long-term services 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Creates a quality of life for person with DD and their</a:t>
                      </a:r>
                      <a:r>
                        <a:rPr lang="en-US" sz="1800" baseline="0" dirty="0" smtClean="0"/>
                        <a:t> family by supporting their many roles</a:t>
                      </a:r>
                      <a:endParaRPr lang="en-US" sz="1800" dirty="0"/>
                    </a:p>
                  </a:txBody>
                  <a:tcPr marT="45724" marB="457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49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4419600"/>
            <a:ext cx="8610600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Guiding principles and </a:t>
            </a:r>
            <a:r>
              <a:rPr lang="en-US" dirty="0" err="1" smtClean="0"/>
              <a:t>LifeCourse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Reframing the Conversation at All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5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4521</TotalTime>
  <Words>1561</Words>
  <Application>Microsoft Office PowerPoint</Application>
  <PresentationFormat>On-screen Show (4:3)</PresentationFormat>
  <Paragraphs>291</Paragraphs>
  <Slides>41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Worksheet</vt:lpstr>
      <vt:lpstr>PowerPoint Presentation</vt:lpstr>
      <vt:lpstr>PowerPoint Presentation</vt:lpstr>
      <vt:lpstr>Key Recommendations </vt:lpstr>
      <vt:lpstr>Funded by </vt:lpstr>
      <vt:lpstr>PowerPoint Presentation</vt:lpstr>
      <vt:lpstr>89%  of People I/DD are Supported by Family</vt:lpstr>
      <vt:lpstr>Family Caregivers Have Always Been the Backbone of the  Nation's Long-Term Care System</vt:lpstr>
      <vt:lpstr>Moving to Supporting Families </vt:lpstr>
      <vt:lpstr>Guiding principles and LifeCourse framework</vt:lpstr>
      <vt:lpstr>Defining Supports to  Families</vt:lpstr>
      <vt:lpstr>PowerPoint Presentation</vt:lpstr>
      <vt:lpstr>Focus on “ALL”</vt:lpstr>
      <vt:lpstr>Focusing on ALL </vt:lpstr>
      <vt:lpstr>Oklahomans with I/DD</vt:lpstr>
      <vt:lpstr>Lifelong Impact of Family on Individual</vt:lpstr>
      <vt:lpstr>Family Life Cycle</vt:lpstr>
      <vt:lpstr>Reciprocal Roles of ALL Family Members</vt:lpstr>
      <vt:lpstr>Life Outcomes</vt:lpstr>
      <vt:lpstr>PowerPoint Presentation</vt:lpstr>
      <vt:lpstr>How do policies and practices facilitate fostering and including self-advocates and family to be engaged in, lead and drive Policy and Systems Change?</vt:lpstr>
      <vt:lpstr>Areas of Focus in 6 States </vt:lpstr>
      <vt:lpstr>Activities Organized in 3 Buckets</vt:lpstr>
      <vt:lpstr>Practices for Discovery</vt:lpstr>
      <vt:lpstr>Tennessee</vt:lpstr>
      <vt:lpstr>Washington</vt:lpstr>
      <vt:lpstr>Missouri</vt:lpstr>
      <vt:lpstr>Peer Support Practices</vt:lpstr>
      <vt:lpstr>Leadership Development Practices</vt:lpstr>
      <vt:lpstr>Practices Focused on Those Served by the State Service System</vt:lpstr>
      <vt:lpstr>Connecticut</vt:lpstr>
      <vt:lpstr>Connecticut</vt:lpstr>
      <vt:lpstr>Connecticut</vt:lpstr>
      <vt:lpstr> Washington </vt:lpstr>
      <vt:lpstr>District of Columbia</vt:lpstr>
      <vt:lpstr>Oklahoma</vt:lpstr>
      <vt:lpstr>Reframing Wait List Discussion</vt:lpstr>
      <vt:lpstr>What are we learning? Overall Themes</vt:lpstr>
      <vt:lpstr>What are we learning? Overall Themes</vt:lpstr>
      <vt:lpstr>Integrated and Comprehensive Systems: Connecting the Dots </vt:lpstr>
      <vt:lpstr>Future Supporting Families Practice Areas</vt:lpstr>
      <vt:lpstr>Difficulties in Capturing Learning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community of practice</dc:title>
  <dc:creator>Mary Lee Fay</dc:creator>
  <cp:lastModifiedBy>Alison Whyte</cp:lastModifiedBy>
  <cp:revision>109</cp:revision>
  <dcterms:created xsi:type="dcterms:W3CDTF">2014-05-19T16:43:52Z</dcterms:created>
  <dcterms:modified xsi:type="dcterms:W3CDTF">2014-12-16T20:08:08Z</dcterms:modified>
</cp:coreProperties>
</file>