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84" r:id="rId4"/>
    <p:sldId id="292" r:id="rId5"/>
    <p:sldId id="293" r:id="rId6"/>
    <p:sldId id="289" r:id="rId7"/>
    <p:sldId id="291" r:id="rId8"/>
    <p:sldId id="294" r:id="rId9"/>
    <p:sldId id="265" r:id="rId10"/>
  </p:sldIdLst>
  <p:sldSz cx="12192000" cy="6858000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1B7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94268"/>
  </p:normalViewPr>
  <p:slideViewPr>
    <p:cSldViewPr snapToGrid="0" snapToObjects="1">
      <p:cViewPr varScale="1">
        <p:scale>
          <a:sx n="107" d="100"/>
          <a:sy n="107" d="100"/>
        </p:scale>
        <p:origin x="7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33943" cy="352374"/>
          </a:xfrm>
          <a:prstGeom prst="rect">
            <a:avLst/>
          </a:prstGeom>
        </p:spPr>
        <p:txBody>
          <a:bodyPr vert="horz" lIns="93309" tIns="46655" rIns="93309" bIns="4665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2" y="2"/>
            <a:ext cx="4033943" cy="352374"/>
          </a:xfrm>
          <a:prstGeom prst="rect">
            <a:avLst/>
          </a:prstGeom>
        </p:spPr>
        <p:txBody>
          <a:bodyPr vert="horz" lIns="93309" tIns="46655" rIns="93309" bIns="46655" rtlCol="0"/>
          <a:lstStyle>
            <a:lvl1pPr algn="r">
              <a:defRPr sz="1200"/>
            </a:lvl1pPr>
          </a:lstStyle>
          <a:p>
            <a:fld id="{41970C8E-3AAB-4CDF-9589-88F3CBC8178E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7938" y="877888"/>
            <a:ext cx="4213225" cy="2370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9" tIns="46655" rIns="93309" bIns="4665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79866"/>
            <a:ext cx="7447280" cy="2765347"/>
          </a:xfrm>
          <a:prstGeom prst="rect">
            <a:avLst/>
          </a:prstGeom>
        </p:spPr>
        <p:txBody>
          <a:bodyPr vert="horz" lIns="93309" tIns="46655" rIns="93309" bIns="4665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0727"/>
            <a:ext cx="4033943" cy="352373"/>
          </a:xfrm>
          <a:prstGeom prst="rect">
            <a:avLst/>
          </a:prstGeom>
        </p:spPr>
        <p:txBody>
          <a:bodyPr vert="horz" lIns="93309" tIns="46655" rIns="93309" bIns="4665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2" y="6670727"/>
            <a:ext cx="4033943" cy="352373"/>
          </a:xfrm>
          <a:prstGeom prst="rect">
            <a:avLst/>
          </a:prstGeom>
        </p:spPr>
        <p:txBody>
          <a:bodyPr vert="horz" lIns="93309" tIns="46655" rIns="93309" bIns="46655" rtlCol="0" anchor="b"/>
          <a:lstStyle>
            <a:lvl1pPr algn="r">
              <a:defRPr sz="1200"/>
            </a:lvl1pPr>
          </a:lstStyle>
          <a:p>
            <a:fld id="{2A0CB22B-F5C7-40D6-ADF1-0977FC5BF9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954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CB22B-F5C7-40D6-ADF1-0977FC5BF99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62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2ec197e44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12988" y="525463"/>
            <a:ext cx="4683125" cy="2633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2ec197e44_0_19:notes"/>
          <p:cNvSpPr txBox="1">
            <a:spLocks noGrp="1"/>
          </p:cNvSpPr>
          <p:nvPr>
            <p:ph type="body" idx="1"/>
          </p:nvPr>
        </p:nvSpPr>
        <p:spPr>
          <a:xfrm>
            <a:off x="930910" y="3335973"/>
            <a:ext cx="7447280" cy="3160395"/>
          </a:xfrm>
          <a:prstGeom prst="rect">
            <a:avLst/>
          </a:prstGeom>
        </p:spPr>
        <p:txBody>
          <a:bodyPr spcFirstLastPara="1" wrap="square" lIns="93293" tIns="93293" rIns="93293" bIns="93293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CB22B-F5C7-40D6-ADF1-0977FC5BF9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256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2ec197e44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12988" y="525463"/>
            <a:ext cx="4683125" cy="2633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2ec197e44_0_19:notes"/>
          <p:cNvSpPr txBox="1">
            <a:spLocks noGrp="1"/>
          </p:cNvSpPr>
          <p:nvPr>
            <p:ph type="body" idx="1"/>
          </p:nvPr>
        </p:nvSpPr>
        <p:spPr>
          <a:xfrm>
            <a:off x="930910" y="3335973"/>
            <a:ext cx="7447280" cy="3160395"/>
          </a:xfrm>
          <a:prstGeom prst="rect">
            <a:avLst/>
          </a:prstGeom>
        </p:spPr>
        <p:txBody>
          <a:bodyPr spcFirstLastPara="1" wrap="square" lIns="93293" tIns="93293" rIns="93293" bIns="93293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95617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2ec197e44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12988" y="525463"/>
            <a:ext cx="4683125" cy="2633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2ec197e44_0_19:notes"/>
          <p:cNvSpPr txBox="1">
            <a:spLocks noGrp="1"/>
          </p:cNvSpPr>
          <p:nvPr>
            <p:ph type="body" idx="1"/>
          </p:nvPr>
        </p:nvSpPr>
        <p:spPr>
          <a:xfrm>
            <a:off x="930910" y="3335973"/>
            <a:ext cx="7447280" cy="3160395"/>
          </a:xfrm>
          <a:prstGeom prst="rect">
            <a:avLst/>
          </a:prstGeom>
        </p:spPr>
        <p:txBody>
          <a:bodyPr spcFirstLastPara="1" wrap="square" lIns="93293" tIns="93293" rIns="93293" bIns="93293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08043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2ec197e44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12988" y="525463"/>
            <a:ext cx="4683125" cy="2633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2ec197e44_0_19:notes"/>
          <p:cNvSpPr txBox="1">
            <a:spLocks noGrp="1"/>
          </p:cNvSpPr>
          <p:nvPr>
            <p:ph type="body" idx="1"/>
          </p:nvPr>
        </p:nvSpPr>
        <p:spPr>
          <a:xfrm>
            <a:off x="930910" y="3335973"/>
            <a:ext cx="7447280" cy="3160395"/>
          </a:xfrm>
          <a:prstGeom prst="rect">
            <a:avLst/>
          </a:prstGeom>
        </p:spPr>
        <p:txBody>
          <a:bodyPr spcFirstLastPara="1" wrap="square" lIns="93293" tIns="93293" rIns="93293" bIns="93293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94132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2ec197e44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12988" y="525463"/>
            <a:ext cx="4683125" cy="2633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72ec197e44_0_44:notes"/>
          <p:cNvSpPr txBox="1">
            <a:spLocks noGrp="1"/>
          </p:cNvSpPr>
          <p:nvPr>
            <p:ph type="body" idx="1"/>
          </p:nvPr>
        </p:nvSpPr>
        <p:spPr>
          <a:xfrm>
            <a:off x="930910" y="3335973"/>
            <a:ext cx="7447280" cy="3160395"/>
          </a:xfrm>
          <a:prstGeom prst="rect">
            <a:avLst/>
          </a:prstGeom>
        </p:spPr>
        <p:txBody>
          <a:bodyPr spcFirstLastPara="1" wrap="square" lIns="93293" tIns="93293" rIns="93293" bIns="93293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7086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B67C6-68AB-0148-A97E-2CA49DB46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8FC010-661C-0943-834A-001E3B3F69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C9E69-D6D7-9045-907F-C6D6B9367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385CC-0572-6249-AD00-B250EFFBA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EAD18-9CFF-7340-9409-C7EDC05A9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BC18EF-04A1-0943-9F6B-73FF23D928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6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CCE67A-A067-214D-81A4-A91A152DEA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23D5A7-3A44-5F48-8A41-4A07948B27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1C923-C261-E14C-AE53-5AD74258F5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1D42A-4885-884E-B634-8AB68D859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3C009-C7D2-0D4D-AC78-1E76D9426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BC18EF-04A1-0943-9F6B-73FF23D928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84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2438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088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8137D-1905-B845-8781-8FC25CB98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BD8AD-FADE-4541-B4F7-15AC60A69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21D9E-C0C8-6442-8E84-E019047D16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E2DD4-5EAB-294A-B3FD-F7F9ADB6F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26886-ACCA-044D-B8D2-B4269BB67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BC18EF-04A1-0943-9F6B-73FF23D928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105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0A965-B66E-7547-BA74-08303B685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1E07B-B1BC-CA41-AE40-00BA76791C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C8B382-8A60-884E-9157-65402001F3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092C1-281C-BF43-926A-AF27F1C5ED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9876F7-C277-A24A-B62F-86863EA9F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E4D7DC-AF62-9842-83C9-9FC86B733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BC18EF-04A1-0943-9F6B-73FF23D928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25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548E0-1005-3E49-B56B-671D4BEE5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F55B2-53A8-CE48-8A55-AF4CDF871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B2C2AE-028A-2443-9B19-A6DA77079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44BA86-1970-DD45-9BFD-AB18F4DA28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86E6C5-D884-F640-AAEE-FEBF5A93B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09BB90-BB5F-D741-9F24-2F91D46913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EE1BEE-54F5-C141-B16E-722FA2149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7ACB78-7CBC-B94C-B8A8-5E54DDB2D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BC18EF-04A1-0943-9F6B-73FF23D928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18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C4CD2-4B90-FA4F-9852-6ECC1F94F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C9F737-DDEC-1042-9F0E-2BB97D9CEB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8E8CB1-F22C-9744-835E-400855B26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939444-3D70-214E-8CD9-7486D458A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BC18EF-04A1-0943-9F6B-73FF23D928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5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D5B868-4CAD-D84E-B40C-FFE0588362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F0D9A1-89C5-4D49-9312-BF24407C7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9EE7AC-0401-5548-B91A-AF9DB1107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BC18EF-04A1-0943-9F6B-73FF23D928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8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1088D-672E-5E47-8EED-476C5B72B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CB222-98B7-BA44-B2B7-D968F0DD2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5D876D-CDE1-F945-B941-40EEE177A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C949BA-80AF-DB4E-B921-7AC1BD84C9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6F1CEF-B991-EE4A-8978-3EF81F14B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8ECC0-75A0-9347-AB9F-5FA92ED2A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BC18EF-04A1-0943-9F6B-73FF23D928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5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82EA1-C29F-014A-A4BD-8A8FB5762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17CC20-2C64-BA41-9C8A-C25864578D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A72278-6365-6447-81AE-FB343D16C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304BE2-E015-7D45-9C0D-D03937F170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20109B-381C-CC43-85E5-C488982FF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2FB7C-5FFE-284B-A21A-8D21BCC42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BC18EF-04A1-0943-9F6B-73FF23D928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64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736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ogc@dcboe.org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bsentee@dcboe.org" TargetMode="External"/><Relationship Id="rId2" Type="http://schemas.openxmlformats.org/officeDocument/2006/relationships/hyperlink" Target="http://www.dcboe.orgr/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cbo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87BFC97-806F-E240-86CA-2C830439E8D6}"/>
              </a:ext>
            </a:extLst>
          </p:cNvPr>
          <p:cNvSpPr/>
          <p:nvPr/>
        </p:nvSpPr>
        <p:spPr>
          <a:xfrm>
            <a:off x="0" y="3881887"/>
            <a:ext cx="12192000" cy="2976113"/>
          </a:xfrm>
          <a:prstGeom prst="rect">
            <a:avLst/>
          </a:prstGeom>
          <a:solidFill>
            <a:srgbClr val="1B7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4013C7-D3E3-5348-A205-47420DD68960}"/>
              </a:ext>
            </a:extLst>
          </p:cNvPr>
          <p:cNvSpPr txBox="1"/>
          <p:nvPr/>
        </p:nvSpPr>
        <p:spPr>
          <a:xfrm>
            <a:off x="123357" y="4004460"/>
            <a:ext cx="11314545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DC Board of Elections</a:t>
            </a:r>
          </a:p>
          <a:p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DDS Commuter and Provider Forum</a:t>
            </a:r>
          </a:p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27, 2022</a:t>
            </a:r>
            <a:endParaRPr lang="es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259C42-6795-CB44-80E5-1C81E5E17AC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3000"/>
          </a:blip>
          <a:stretch>
            <a:fillRect/>
          </a:stretch>
        </p:blipFill>
        <p:spPr>
          <a:xfrm rot="21127494">
            <a:off x="8293164" y="3699269"/>
            <a:ext cx="4236742" cy="42367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53" y="363557"/>
            <a:ext cx="4996780" cy="231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92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15600" y="272072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5400" b="1" dirty="0"/>
              <a:t>Primary 2022</a:t>
            </a:r>
            <a:endParaRPr sz="5400" b="1" dirty="0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415600" y="1330859"/>
            <a:ext cx="11360800" cy="4801565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endParaRPr lang="en-US" sz="4000" dirty="0"/>
          </a:p>
          <a:p>
            <a:r>
              <a:rPr lang="en-US" sz="4000" dirty="0"/>
              <a:t>Primary Election- </a:t>
            </a:r>
            <a:r>
              <a:rPr lang="en-US" sz="4000" b="1" u="sng" dirty="0"/>
              <a:t>Tuesday, June 21, 2022</a:t>
            </a:r>
          </a:p>
          <a:p>
            <a:endParaRPr lang="en-US" sz="4000" b="1" u="sng" dirty="0"/>
          </a:p>
          <a:p>
            <a:r>
              <a:rPr lang="en-US" sz="4000" dirty="0"/>
              <a:t>All eligible voters should have received a ballot in the mail.</a:t>
            </a:r>
            <a:endParaRPr lang="en-US" sz="4000" b="1" u="sng" dirty="0"/>
          </a:p>
          <a:p>
            <a:endParaRPr lang="en-US" sz="4000" dirty="0"/>
          </a:p>
          <a:p>
            <a:r>
              <a:rPr lang="en-US" sz="4000" dirty="0"/>
              <a:t>Update your registration.</a:t>
            </a:r>
          </a:p>
          <a:p>
            <a:endParaRPr lang="en-US" sz="4000" dirty="0"/>
          </a:p>
          <a:p>
            <a:endParaRPr lang="en-US" sz="4000" dirty="0"/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52396" indent="0">
              <a:buNone/>
            </a:pP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9021452" y="5759777"/>
            <a:ext cx="3170548" cy="109822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021452" y="5759776"/>
            <a:ext cx="3170548" cy="1098223"/>
          </a:xfrm>
          <a:prstGeom prst="rect">
            <a:avLst/>
          </a:prstGeom>
          <a:solidFill>
            <a:srgbClr val="1B7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2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021452" y="5759777"/>
            <a:ext cx="3170548" cy="109822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00" y="292998"/>
            <a:ext cx="11360800" cy="763600"/>
          </a:xfrm>
        </p:spPr>
        <p:txBody>
          <a:bodyPr/>
          <a:lstStyle/>
          <a:p>
            <a:pPr algn="ctr"/>
            <a:r>
              <a:rPr lang="en-US" sz="5400" b="1" dirty="0"/>
              <a:t>Voter Registration Application/Update</a:t>
            </a:r>
          </a:p>
        </p:txBody>
      </p:sp>
      <p:pic>
        <p:nvPicPr>
          <p:cNvPr id="5" name="Picture 4" descr="VRA2.22 - Word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7" t="33672" r="62423" b="21927"/>
          <a:stretch/>
        </p:blipFill>
        <p:spPr>
          <a:xfrm>
            <a:off x="1476843" y="1071150"/>
            <a:ext cx="7438782" cy="4846359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 rot="5400000" flipH="1">
            <a:off x="2847402" y="2056091"/>
            <a:ext cx="1450730" cy="3950364"/>
          </a:xfrm>
          <a:prstGeom prst="ellipse">
            <a:avLst/>
          </a:prstGeom>
          <a:noFill/>
          <a:ln w="25400" cap="flat" cmpd="sng" algn="ctr">
            <a:solidFill>
              <a:srgbClr val="C00000"/>
            </a:solidFill>
            <a:prstDash val="soli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  <a:sym typeface="Arial"/>
            </a:endParaRPr>
          </a:p>
        </p:txBody>
      </p:sp>
      <p:sp>
        <p:nvSpPr>
          <p:cNvPr id="7" name="Oval 6"/>
          <p:cNvSpPr/>
          <p:nvPr/>
        </p:nvSpPr>
        <p:spPr>
          <a:xfrm rot="5400000" flipH="1">
            <a:off x="5740499" y="445736"/>
            <a:ext cx="1114608" cy="2670736"/>
          </a:xfrm>
          <a:prstGeom prst="ellipse">
            <a:avLst/>
          </a:prstGeom>
          <a:noFill/>
          <a:ln w="25400" cap="flat" cmpd="sng" algn="ctr">
            <a:solidFill>
              <a:srgbClr val="C00000"/>
            </a:solidFill>
            <a:prstDash val="solid"/>
          </a:ln>
          <a:effectLst>
            <a:glow rad="139700">
              <a:srgbClr val="FFC000">
                <a:alpha val="40000"/>
              </a:srgbClr>
            </a:glow>
          </a:effectLst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  <a:sym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21452" y="5759776"/>
            <a:ext cx="3170548" cy="1098223"/>
          </a:xfrm>
          <a:prstGeom prst="rect">
            <a:avLst/>
          </a:prstGeom>
          <a:solidFill>
            <a:srgbClr val="1B7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3022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15600" y="272072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5400" b="1" dirty="0"/>
              <a:t>Timeline/Deadlines</a:t>
            </a:r>
            <a:endParaRPr sz="5400" b="1" dirty="0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415600" y="1818041"/>
            <a:ext cx="11360800" cy="4314383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endParaRPr lang="en-US" sz="3200" dirty="0"/>
          </a:p>
          <a:p>
            <a:r>
              <a:rPr lang="en-US" sz="3200" dirty="0"/>
              <a:t>The last day to register by mail and/or make changes to your voter registration is </a:t>
            </a:r>
            <a:r>
              <a:rPr lang="en-US" sz="3200" u="sng" dirty="0"/>
              <a:t>May 31, 2022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r>
              <a:rPr lang="en-US" sz="3200" dirty="0"/>
              <a:t>Same Day Registration, in person, is available during Early Voting and on Election Day if you missed the deadline.</a:t>
            </a: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52396" indent="0">
              <a:buNone/>
            </a:pP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9021452" y="5759777"/>
            <a:ext cx="3170548" cy="109822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021452" y="5759776"/>
            <a:ext cx="3170548" cy="1098223"/>
          </a:xfrm>
          <a:prstGeom prst="rect">
            <a:avLst/>
          </a:prstGeom>
          <a:solidFill>
            <a:srgbClr val="1B7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6841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15600" y="272072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5400" b="1" dirty="0"/>
              <a:t>Timeline/Deadlines</a:t>
            </a:r>
            <a:endParaRPr sz="5400" b="1" dirty="0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415600" y="1818041"/>
            <a:ext cx="11360800" cy="4314383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4000" dirty="0"/>
              <a:t>Early Voting Dates:                                               Friday, June 10, 2022 - Sunday, June 19, 2022</a:t>
            </a:r>
          </a:p>
          <a:p>
            <a:pPr marL="152396" indent="0">
              <a:buNone/>
            </a:pPr>
            <a:endParaRPr lang="en-US" sz="1100" dirty="0"/>
          </a:p>
          <a:p>
            <a:r>
              <a:rPr lang="en-US" sz="4000" dirty="0"/>
              <a:t>40 Vote Centers</a:t>
            </a:r>
          </a:p>
          <a:p>
            <a:endParaRPr lang="en-US" sz="1100" dirty="0"/>
          </a:p>
          <a:p>
            <a:r>
              <a:rPr lang="en-US" sz="4000" dirty="0"/>
              <a:t>8:30am – 7:00pm</a:t>
            </a: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52396" indent="0">
              <a:buNone/>
            </a:pP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9021452" y="5759777"/>
            <a:ext cx="3170548" cy="109822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021452" y="5759776"/>
            <a:ext cx="3170548" cy="1098223"/>
          </a:xfrm>
          <a:prstGeom prst="rect">
            <a:avLst/>
          </a:prstGeom>
          <a:solidFill>
            <a:srgbClr val="1B7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8032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15600" y="272072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5400" b="1" dirty="0"/>
              <a:t>Timeline/Deadlines</a:t>
            </a:r>
            <a:endParaRPr sz="5400" b="1" dirty="0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415600" y="1818041"/>
            <a:ext cx="11360800" cy="4314383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4000" dirty="0"/>
              <a:t>Election Day:                                                         Tuesday, June 21</a:t>
            </a:r>
          </a:p>
          <a:p>
            <a:pPr marL="152396" indent="0">
              <a:buNone/>
            </a:pPr>
            <a:endParaRPr lang="en-US" sz="1100" dirty="0"/>
          </a:p>
          <a:p>
            <a:r>
              <a:rPr lang="en-US" sz="4000" dirty="0"/>
              <a:t>90 Vote Centers</a:t>
            </a:r>
          </a:p>
          <a:p>
            <a:endParaRPr lang="en-US" sz="1100" dirty="0"/>
          </a:p>
          <a:p>
            <a:r>
              <a:rPr lang="en-US" sz="4000" dirty="0"/>
              <a:t>7:00am – 8:00pm</a:t>
            </a: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52396" indent="0">
              <a:buNone/>
            </a:pP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9021452" y="5759777"/>
            <a:ext cx="3170548" cy="109822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021452" y="5759776"/>
            <a:ext cx="3170548" cy="1098223"/>
          </a:xfrm>
          <a:prstGeom prst="rect">
            <a:avLst/>
          </a:prstGeom>
          <a:solidFill>
            <a:srgbClr val="1B7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6681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Accessible Remote Ballot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ADA Compliant</a:t>
            </a:r>
            <a:endParaRPr lang="en-US" sz="700" dirty="0"/>
          </a:p>
          <a:p>
            <a:r>
              <a:rPr lang="en-US" dirty="0"/>
              <a:t>An accessible alternative to mark your ballot</a:t>
            </a:r>
            <a:endParaRPr lang="en-US" sz="700" dirty="0"/>
          </a:p>
          <a:p>
            <a:r>
              <a:rPr lang="en-US" dirty="0"/>
              <a:t>Email </a:t>
            </a:r>
            <a:r>
              <a:rPr lang="en-US" dirty="0">
                <a:hlinkClick r:id="rId2"/>
              </a:rPr>
              <a:t>ogc@dcboe.org</a:t>
            </a:r>
            <a:endParaRPr lang="en-US" dirty="0"/>
          </a:p>
          <a:p>
            <a:endParaRPr lang="en-US" sz="700" dirty="0"/>
          </a:p>
          <a:p>
            <a:r>
              <a:rPr lang="en-US" dirty="0"/>
              <a:t>A link will be emailed to the voter</a:t>
            </a:r>
          </a:p>
          <a:p>
            <a:endParaRPr lang="en-US" sz="700" dirty="0"/>
          </a:p>
          <a:p>
            <a:r>
              <a:rPr lang="en-US" dirty="0"/>
              <a:t>Ballot must be printed and returned to the Board of Elections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Via the US Postal service in your sealed mail ballot envelope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Via one of 55 drop boxes around the city, sealed in your mail ballot return envelope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At an Vote Center during Early Voting or on Election Day</a:t>
            </a:r>
          </a:p>
          <a:p>
            <a:pPr lvl="1"/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9021452" y="5759777"/>
            <a:ext cx="3170548" cy="1098223"/>
          </a:xfrm>
          <a:prstGeom prst="rect">
            <a:avLst/>
          </a:prstGeom>
          <a:solidFill>
            <a:srgbClr val="1B7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97830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Trusted Source of Voting Information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Website: </a:t>
            </a:r>
            <a:r>
              <a:rPr lang="en-US" sz="3200" dirty="0">
                <a:hlinkClick r:id="rId2"/>
              </a:rPr>
              <a:t>www.dcboe.org</a:t>
            </a:r>
            <a:endParaRPr lang="en-US" sz="800" dirty="0"/>
          </a:p>
          <a:p>
            <a:r>
              <a:rPr lang="en-US" sz="3200" dirty="0"/>
              <a:t>Phone: (202) 727-2525</a:t>
            </a:r>
          </a:p>
          <a:p>
            <a:endParaRPr lang="en-US" sz="800" dirty="0"/>
          </a:p>
          <a:p>
            <a:r>
              <a:rPr lang="en-US" sz="3200" dirty="0"/>
              <a:t>Twitter: @Vote4DC</a:t>
            </a:r>
          </a:p>
          <a:p>
            <a:endParaRPr lang="en-US" sz="800" dirty="0"/>
          </a:p>
          <a:p>
            <a:r>
              <a:rPr lang="en-US" sz="3200" dirty="0"/>
              <a:t>Facebook.com/Vote4DC</a:t>
            </a:r>
          </a:p>
          <a:p>
            <a:endParaRPr lang="en-US" sz="800" dirty="0"/>
          </a:p>
          <a:p>
            <a:r>
              <a:rPr lang="en-US" sz="3200" dirty="0"/>
              <a:t>Instagram@Vote4DC</a:t>
            </a:r>
          </a:p>
          <a:p>
            <a:endParaRPr lang="en-US" sz="800" dirty="0"/>
          </a:p>
          <a:p>
            <a:r>
              <a:rPr lang="en-US" sz="3200" dirty="0"/>
              <a:t>Absentee Ballots: </a:t>
            </a:r>
            <a:r>
              <a:rPr lang="en-US" sz="3200" dirty="0">
                <a:hlinkClick r:id="rId3"/>
              </a:rPr>
              <a:t>Absentee@dcboe.org</a:t>
            </a:r>
            <a:endParaRPr lang="en-US" sz="3200" dirty="0"/>
          </a:p>
          <a:p>
            <a:endParaRPr lang="en-US" sz="800" dirty="0"/>
          </a:p>
          <a:p>
            <a:r>
              <a:rPr lang="en-US" sz="3200" dirty="0"/>
              <a:t>Outreach Division: outreach@dcboe.org</a:t>
            </a:r>
          </a:p>
        </p:txBody>
      </p:sp>
      <p:sp>
        <p:nvSpPr>
          <p:cNvPr id="6" name="Rectangle 5"/>
          <p:cNvSpPr/>
          <p:nvPr/>
        </p:nvSpPr>
        <p:spPr>
          <a:xfrm>
            <a:off x="9021452" y="5759777"/>
            <a:ext cx="3170548" cy="1098223"/>
          </a:xfrm>
          <a:prstGeom prst="rect">
            <a:avLst/>
          </a:prstGeom>
          <a:solidFill>
            <a:srgbClr val="1B7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77891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>
            <a:spLocks noGrp="1"/>
          </p:cNvSpPr>
          <p:nvPr>
            <p:ph type="title"/>
          </p:nvPr>
        </p:nvSpPr>
        <p:spPr>
          <a:xfrm>
            <a:off x="415600" y="384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b="1" dirty="0"/>
              <a:t>Thank you!</a:t>
            </a:r>
            <a:endParaRPr b="1" dirty="0"/>
          </a:p>
          <a:p>
            <a:pPr algn="ctr"/>
            <a:endParaRPr b="1" dirty="0"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1"/>
          </p:nvPr>
        </p:nvSpPr>
        <p:spPr>
          <a:xfrm>
            <a:off x="387320" y="1147967"/>
            <a:ext cx="11360800" cy="4943866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101598" indent="0">
              <a:buSzPts val="2400"/>
              <a:buNone/>
            </a:pPr>
            <a:endParaRPr lang="en-US" sz="3200" dirty="0"/>
          </a:p>
          <a:p>
            <a:pPr marL="101598" indent="0">
              <a:buSzPts val="2400"/>
              <a:buNone/>
            </a:pPr>
            <a:r>
              <a:rPr lang="en-US" sz="3200" dirty="0"/>
              <a:t>Jay Penuel, ADA Coordinator</a:t>
            </a:r>
          </a:p>
          <a:p>
            <a:pPr marL="101598" indent="0">
              <a:buSzPts val="2400"/>
              <a:buNone/>
            </a:pPr>
            <a:r>
              <a:rPr lang="en-US" sz="3200" dirty="0"/>
              <a:t>Email: jpenuel@dcboe.org</a:t>
            </a:r>
          </a:p>
          <a:p>
            <a:pPr marL="101598" indent="0">
              <a:buSzPts val="2400"/>
              <a:buNone/>
            </a:pPr>
            <a:r>
              <a:rPr lang="en-US" sz="3200" dirty="0"/>
              <a:t>Phone: (202) 741-5411</a:t>
            </a:r>
          </a:p>
          <a:p>
            <a:pPr marL="101598" indent="0">
              <a:buSzPts val="2400"/>
              <a:buNone/>
            </a:pPr>
            <a:endParaRPr lang="en-US" sz="3200" dirty="0"/>
          </a:p>
          <a:p>
            <a:pPr marL="101598" indent="0">
              <a:buSzPts val="2400"/>
              <a:buNone/>
            </a:pPr>
            <a:endParaRPr lang="en-US" sz="3200" dirty="0"/>
          </a:p>
          <a:p>
            <a:pPr marL="101598" indent="0">
              <a:buSzPts val="2400"/>
              <a:buNone/>
            </a:pPr>
            <a:endParaRPr lang="en-US" sz="3200" dirty="0"/>
          </a:p>
          <a:p>
            <a:pPr marL="101598" indent="0" algn="ctr">
              <a:buSzPts val="2400"/>
              <a:buNone/>
            </a:pPr>
            <a:r>
              <a:rPr lang="en-US" sz="4800" dirty="0"/>
              <a:t>Website: </a:t>
            </a:r>
            <a:r>
              <a:rPr lang="en-US" sz="4800" dirty="0">
                <a:hlinkClick r:id="rId3"/>
              </a:rPr>
              <a:t>www.dcboe.org</a:t>
            </a:r>
            <a:endParaRPr lang="en-US" sz="4800" dirty="0"/>
          </a:p>
          <a:p>
            <a:pPr marL="101598" indent="0">
              <a:buSzPts val="2400"/>
              <a:buNone/>
            </a:pPr>
            <a:endParaRPr lang="en-US" sz="3200" dirty="0"/>
          </a:p>
          <a:p>
            <a:pPr marL="101598" indent="0">
              <a:buSzPts val="2400"/>
              <a:buNone/>
            </a:pP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9021452" y="5759777"/>
            <a:ext cx="3170548" cy="109822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021452" y="5759776"/>
            <a:ext cx="3170548" cy="1098223"/>
          </a:xfrm>
          <a:prstGeom prst="rect">
            <a:avLst/>
          </a:prstGeom>
          <a:solidFill>
            <a:srgbClr val="1B7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9</a:t>
            </a:fld>
            <a:endParaRPr lang="e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3057</TotalTime>
  <Words>293</Words>
  <Application>Microsoft Office PowerPoint</Application>
  <PresentationFormat>Widescreen</PresentationFormat>
  <Paragraphs>79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Primary 2022</vt:lpstr>
      <vt:lpstr>Voter Registration Application/Update</vt:lpstr>
      <vt:lpstr>Timeline/Deadlines</vt:lpstr>
      <vt:lpstr>Timeline/Deadlines</vt:lpstr>
      <vt:lpstr>Timeline/Deadlines</vt:lpstr>
      <vt:lpstr>Accessible Remote Ballot</vt:lpstr>
      <vt:lpstr>Trusted Source of Voting Information</vt:lpstr>
      <vt:lpstr>Thank you!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Julien</dc:creator>
  <cp:lastModifiedBy>Beidleman, Steven (DDS)</cp:lastModifiedBy>
  <cp:revision>141</cp:revision>
  <cp:lastPrinted>2022-02-07T13:04:24Z</cp:lastPrinted>
  <dcterms:created xsi:type="dcterms:W3CDTF">2020-04-07T20:30:38Z</dcterms:created>
  <dcterms:modified xsi:type="dcterms:W3CDTF">2022-12-08T15:30:59Z</dcterms:modified>
</cp:coreProperties>
</file>