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omments/modernComment_108_A9D1B082.xml" ContentType="application/vnd.ms-powerpoint.comments+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notesMasterIdLst>
    <p:notesMasterId r:id="rId21"/>
  </p:notesMasterIdLst>
  <p:sldIdLst>
    <p:sldId id="256" r:id="rId2"/>
    <p:sldId id="274" r:id="rId3"/>
    <p:sldId id="257" r:id="rId4"/>
    <p:sldId id="259" r:id="rId5"/>
    <p:sldId id="260" r:id="rId6"/>
    <p:sldId id="263" r:id="rId7"/>
    <p:sldId id="265" r:id="rId8"/>
    <p:sldId id="266" r:id="rId9"/>
    <p:sldId id="267" r:id="rId10"/>
    <p:sldId id="268" r:id="rId11"/>
    <p:sldId id="269" r:id="rId12"/>
    <p:sldId id="272" r:id="rId13"/>
    <p:sldId id="270" r:id="rId14"/>
    <p:sldId id="271" r:id="rId15"/>
    <p:sldId id="275" r:id="rId16"/>
    <p:sldId id="276" r:id="rId17"/>
    <p:sldId id="264" r:id="rId18"/>
    <p:sldId id="273" r:id="rId19"/>
    <p:sldId id="262" r:id="rId20"/>
  </p:sldIdLst>
  <p:sldSz cx="18288000" cy="10287000"/>
  <p:notesSz cx="6858000" cy="9144000"/>
  <p:embeddedFontLst>
    <p:embeddedFont>
      <p:font typeface="Canva Sans Bold" panose="020B0604020202020204" charset="0"/>
      <p:regular r:id="rId22"/>
    </p:embeddedFont>
    <p:embeddedFont>
      <p:font typeface="DM Serif Display" pitchFamily="2" charset="0"/>
      <p:regular r:id="rId23"/>
      <p:italic r:id="rId24"/>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A59ACC1-6346-AB5B-BEE8-326FED417DEF}" name="Rinehart Mello, Catherine (DDS)" initials="CR" userId="S::catherine.rinehartmello@dc.gov::e7080b9b-fe1d-42a6-a69d-992e249fa0be"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8F8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F76C2AE-4C29-4C81-9F29-848C3A5605E0}" v="2" dt="2025-07-23T18:10:39.26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0" autoAdjust="0"/>
    <p:restoredTop sz="68606" autoAdjust="0"/>
  </p:normalViewPr>
  <p:slideViewPr>
    <p:cSldViewPr>
      <p:cViewPr varScale="1">
        <p:scale>
          <a:sx n="57" d="100"/>
          <a:sy n="57" d="100"/>
        </p:scale>
        <p:origin x="2208"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3.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2.fntdata"/><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1.fntdata"/><Relationship Id="rId27" Type="http://schemas.openxmlformats.org/officeDocument/2006/relationships/theme" Target="theme/theme1.xml"/><Relationship Id="rId30" Type="http://schemas.microsoft.com/office/2018/10/relationships/authors" Target="authors.xml"/></Relationships>
</file>

<file path=ppt/comments/modernComment_108_A9D1B082.xml><?xml version="1.0" encoding="utf-8"?>
<p188:cmLst xmlns:a="http://schemas.openxmlformats.org/drawingml/2006/main" xmlns:r="http://schemas.openxmlformats.org/officeDocument/2006/relationships" xmlns:p188="http://schemas.microsoft.com/office/powerpoint/2018/8/main">
  <p188:cm id="{BAAB5FC9-564E-494A-B752-DFBB6357CEFB}" authorId="{9A59ACC1-6346-AB5B-BEE8-326FED417DEF}" created="2025-02-19T22:59:45.904">
    <ac:txMkLst xmlns:ac="http://schemas.microsoft.com/office/drawing/2013/main/command">
      <pc:docMk xmlns:pc="http://schemas.microsoft.com/office/powerpoint/2013/main/command"/>
      <pc:sldMk xmlns:pc="http://schemas.microsoft.com/office/powerpoint/2013/main/command" cId="2849091714" sldId="264"/>
      <ac:spMk id="19" creationId="{189D142A-13DE-E65A-3AB3-D784EA5C276B}"/>
      <ac:txMk cp="2" len="30">
        <ac:context len="96" hash="3617644667"/>
      </ac:txMk>
    </ac:txMkLst>
    <p188:pos x="4049291" y="999062"/>
    <p188:txBody>
      <a:bodyPr/>
      <a:lstStyle/>
      <a:p>
        <a:r>
          <a:rPr lang="en-US"/>
          <a:t>This is one of those generic things that we can use to talk about SAME objective plus benefits training.  </a:t>
        </a:r>
      </a:p>
    </p188:txBody>
  </p188:cm>
</p188: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cs-CZ"/>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fld id="{B7268E1E-0E44-426D-905E-8AD9B19D2182}" type="datetimeFigureOut">
              <a:rPr lang="cs-CZ" smtClean="0"/>
              <a:t>24.07.2025</a:t>
            </a:fld>
            <a:endParaRPr lang="cs-CZ"/>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a:endParaRPr lang="cs-CZ"/>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lang="cs-CZ"/>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fld id="{871B2431-D351-4C6E-A3CF-9DFAC0E3E050}" type="slidenum">
              <a:rPr lang="cs-CZ" smtClean="0"/>
              <a:t>‹#›</a:t>
            </a:fld>
            <a:endParaRPr lang="cs-CZ"/>
          </a:p>
        </p:txBody>
      </p:sp>
    </p:spTree>
    <p:extLst>
      <p:ext uri="{BB962C8B-B14F-4D97-AF65-F5344CB8AC3E}">
        <p14:creationId xmlns:p14="http://schemas.microsoft.com/office/powerpoint/2010/main" val="17988891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290763" y="512763"/>
            <a:ext cx="4562475"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endParaRPr lang="en-US" dirty="0"/>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A8C4A2-AF89-F543-BE42-C26BB9D23C83}"/>
            </a:ext>
          </a:extLst>
        </p:cNvPr>
        <p:cNvGrpSpPr/>
        <p:nvPr/>
      </p:nvGrpSpPr>
      <p:grpSpPr>
        <a:xfrm>
          <a:off x="0" y="0"/>
          <a:ext cx="0" cy="0"/>
          <a:chOff x="0" y="0"/>
          <a:chExt cx="0" cy="0"/>
        </a:xfrm>
      </p:grpSpPr>
      <p:sp>
        <p:nvSpPr>
          <p:cNvPr id="2" name="Header Placeholder 1">
            <a:extLst>
              <a:ext uri="{FF2B5EF4-FFF2-40B4-BE49-F238E27FC236}">
                <a16:creationId xmlns:a16="http://schemas.microsoft.com/office/drawing/2014/main" id="{0553EB3A-6FB8-D324-1885-79ECE26FB49A}"/>
              </a:ext>
            </a:extLst>
          </p:cNvPr>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a:extLst>
              <a:ext uri="{FF2B5EF4-FFF2-40B4-BE49-F238E27FC236}">
                <a16:creationId xmlns:a16="http://schemas.microsoft.com/office/drawing/2014/main" id="{312A74CF-7F2C-A7E0-4637-BE4CBD2BE1CF}"/>
              </a:ext>
            </a:extLst>
          </p:cNvPr>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a:extLst>
              <a:ext uri="{FF2B5EF4-FFF2-40B4-BE49-F238E27FC236}">
                <a16:creationId xmlns:a16="http://schemas.microsoft.com/office/drawing/2014/main" id="{7E660CDE-E1B7-69E0-BC1C-D8C5BCC0A125}"/>
              </a:ext>
            </a:extLst>
          </p:cNvPr>
          <p:cNvSpPr>
            <a:spLocks noGrp="1" noRot="1" noChangeAspect="1"/>
          </p:cNvSpPr>
          <p:nvPr>
            <p:ph type="sldImg" idx="2"/>
          </p:nvPr>
        </p:nvSpPr>
        <p:spPr>
          <a:xfrm>
            <a:off x="2290763" y="512763"/>
            <a:ext cx="4562475"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a:extLst>
              <a:ext uri="{FF2B5EF4-FFF2-40B4-BE49-F238E27FC236}">
                <a16:creationId xmlns:a16="http://schemas.microsoft.com/office/drawing/2014/main" id="{337BFA43-D432-84F2-C8F0-DB40DB21FD64}"/>
              </a:ext>
            </a:extLst>
          </p:cNvPr>
          <p:cNvSpPr>
            <a:spLocks noGrp="1"/>
          </p:cNvSpPr>
          <p:nvPr>
            <p:ph type="body" sz="quarter" idx="3"/>
          </p:nvPr>
        </p:nvSpPr>
        <p:spPr>
          <a:xfrm>
            <a:off x="914400" y="3251200"/>
            <a:ext cx="7315200" cy="3081338"/>
          </a:xfrm>
          <a:prstGeom prst="rect">
            <a:avLst/>
          </a:prstGeom>
        </p:spPr>
        <p:txBody>
          <a:bodyPr vert="horz" lIns="91440" tIns="45720" rIns="91440" bIns="4572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6" name="Footer Placeholder 5">
            <a:extLst>
              <a:ext uri="{FF2B5EF4-FFF2-40B4-BE49-F238E27FC236}">
                <a16:creationId xmlns:a16="http://schemas.microsoft.com/office/drawing/2014/main" id="{7DD77B92-C505-ED96-105E-1EA83503E228}"/>
              </a:ext>
            </a:extLst>
          </p:cNvPr>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a:extLst>
              <a:ext uri="{FF2B5EF4-FFF2-40B4-BE49-F238E27FC236}">
                <a16:creationId xmlns:a16="http://schemas.microsoft.com/office/drawing/2014/main" id="{722297F3-5518-B744-9E92-49AEAC09935A}"/>
              </a:ext>
            </a:extLst>
          </p:cNvPr>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extLst>
      <p:ext uri="{BB962C8B-B14F-4D97-AF65-F5344CB8AC3E}">
        <p14:creationId xmlns:p14="http://schemas.microsoft.com/office/powerpoint/2010/main" val="42697855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B86AD59-B718-7FDA-84C3-D8EA49FD4A74}"/>
            </a:ext>
          </a:extLst>
        </p:cNvPr>
        <p:cNvGrpSpPr/>
        <p:nvPr/>
      </p:nvGrpSpPr>
      <p:grpSpPr>
        <a:xfrm>
          <a:off x="0" y="0"/>
          <a:ext cx="0" cy="0"/>
          <a:chOff x="0" y="0"/>
          <a:chExt cx="0" cy="0"/>
        </a:xfrm>
      </p:grpSpPr>
      <p:sp>
        <p:nvSpPr>
          <p:cNvPr id="2" name="Header Placeholder 1">
            <a:extLst>
              <a:ext uri="{FF2B5EF4-FFF2-40B4-BE49-F238E27FC236}">
                <a16:creationId xmlns:a16="http://schemas.microsoft.com/office/drawing/2014/main" id="{0CD4D863-D1AD-CC3E-DEB7-E59D76EE6253}"/>
              </a:ext>
            </a:extLst>
          </p:cNvPr>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a:extLst>
              <a:ext uri="{FF2B5EF4-FFF2-40B4-BE49-F238E27FC236}">
                <a16:creationId xmlns:a16="http://schemas.microsoft.com/office/drawing/2014/main" id="{16B05FD8-E2B8-B1FA-644F-B6F9B21527B3}"/>
              </a:ext>
            </a:extLst>
          </p:cNvPr>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a:extLst>
              <a:ext uri="{FF2B5EF4-FFF2-40B4-BE49-F238E27FC236}">
                <a16:creationId xmlns:a16="http://schemas.microsoft.com/office/drawing/2014/main" id="{550D2CBB-BDDE-2630-AF38-9C80527AA7C4}"/>
              </a:ext>
            </a:extLst>
          </p:cNvPr>
          <p:cNvSpPr>
            <a:spLocks noGrp="1" noRot="1" noChangeAspect="1"/>
          </p:cNvSpPr>
          <p:nvPr>
            <p:ph type="sldImg" idx="2"/>
          </p:nvPr>
        </p:nvSpPr>
        <p:spPr>
          <a:xfrm>
            <a:off x="2290763" y="512763"/>
            <a:ext cx="4562475"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a:extLst>
              <a:ext uri="{FF2B5EF4-FFF2-40B4-BE49-F238E27FC236}">
                <a16:creationId xmlns:a16="http://schemas.microsoft.com/office/drawing/2014/main" id="{9FA8F4DC-229C-C6BD-500F-1439C9A73BDA}"/>
              </a:ext>
            </a:extLst>
          </p:cNvPr>
          <p:cNvSpPr>
            <a:spLocks noGrp="1"/>
          </p:cNvSpPr>
          <p:nvPr>
            <p:ph type="body" sz="quarter" idx="3"/>
          </p:nvPr>
        </p:nvSpPr>
        <p:spPr>
          <a:xfrm>
            <a:off x="914400" y="3251200"/>
            <a:ext cx="7315200" cy="3081338"/>
          </a:xfrm>
          <a:prstGeom prst="rect">
            <a:avLst/>
          </a:prstGeom>
        </p:spPr>
        <p:txBody>
          <a:bodyPr vert="horz" lIns="91440" tIns="45720" rIns="91440" bIns="4572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6" name="Footer Placeholder 5">
            <a:extLst>
              <a:ext uri="{FF2B5EF4-FFF2-40B4-BE49-F238E27FC236}">
                <a16:creationId xmlns:a16="http://schemas.microsoft.com/office/drawing/2014/main" id="{B32AB1F8-93A5-0F5A-9C2E-E9A7A88F5C4B}"/>
              </a:ext>
            </a:extLst>
          </p:cNvPr>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a:extLst>
              <a:ext uri="{FF2B5EF4-FFF2-40B4-BE49-F238E27FC236}">
                <a16:creationId xmlns:a16="http://schemas.microsoft.com/office/drawing/2014/main" id="{6674A1C3-4BF5-E23D-E508-551A532679C0}"/>
              </a:ext>
            </a:extLst>
          </p:cNvPr>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extLst>
      <p:ext uri="{BB962C8B-B14F-4D97-AF65-F5344CB8AC3E}">
        <p14:creationId xmlns:p14="http://schemas.microsoft.com/office/powerpoint/2010/main" val="16960007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916592-1B5F-C9E5-BC4F-F53D2581D883}"/>
            </a:ext>
          </a:extLst>
        </p:cNvPr>
        <p:cNvGrpSpPr/>
        <p:nvPr/>
      </p:nvGrpSpPr>
      <p:grpSpPr>
        <a:xfrm>
          <a:off x="0" y="0"/>
          <a:ext cx="0" cy="0"/>
          <a:chOff x="0" y="0"/>
          <a:chExt cx="0" cy="0"/>
        </a:xfrm>
      </p:grpSpPr>
      <p:sp>
        <p:nvSpPr>
          <p:cNvPr id="2" name="Header Placeholder 1">
            <a:extLst>
              <a:ext uri="{FF2B5EF4-FFF2-40B4-BE49-F238E27FC236}">
                <a16:creationId xmlns:a16="http://schemas.microsoft.com/office/drawing/2014/main" id="{75C35384-B8CB-5F03-D6A9-33A6A7CAF72B}"/>
              </a:ext>
            </a:extLst>
          </p:cNvPr>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a:extLst>
              <a:ext uri="{FF2B5EF4-FFF2-40B4-BE49-F238E27FC236}">
                <a16:creationId xmlns:a16="http://schemas.microsoft.com/office/drawing/2014/main" id="{F5D19D1D-6268-AF8F-FDA9-CB09E4FAAA6F}"/>
              </a:ext>
            </a:extLst>
          </p:cNvPr>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a:extLst>
              <a:ext uri="{FF2B5EF4-FFF2-40B4-BE49-F238E27FC236}">
                <a16:creationId xmlns:a16="http://schemas.microsoft.com/office/drawing/2014/main" id="{BC670C3B-66B0-68F6-47A9-C120673F38E4}"/>
              </a:ext>
            </a:extLst>
          </p:cNvPr>
          <p:cNvSpPr>
            <a:spLocks noGrp="1" noRot="1" noChangeAspect="1"/>
          </p:cNvSpPr>
          <p:nvPr>
            <p:ph type="sldImg" idx="2"/>
          </p:nvPr>
        </p:nvSpPr>
        <p:spPr>
          <a:xfrm>
            <a:off x="2290763" y="512763"/>
            <a:ext cx="4562475"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a:extLst>
              <a:ext uri="{FF2B5EF4-FFF2-40B4-BE49-F238E27FC236}">
                <a16:creationId xmlns:a16="http://schemas.microsoft.com/office/drawing/2014/main" id="{59ADB8C1-6501-72F7-B88E-12D82E6BCBA8}"/>
              </a:ext>
            </a:extLst>
          </p:cNvPr>
          <p:cNvSpPr>
            <a:spLocks noGrp="1"/>
          </p:cNvSpPr>
          <p:nvPr>
            <p:ph type="body" sz="quarter" idx="3"/>
          </p:nvPr>
        </p:nvSpPr>
        <p:spPr>
          <a:xfrm>
            <a:off x="914400" y="3251200"/>
            <a:ext cx="7315200" cy="3081338"/>
          </a:xfrm>
          <a:prstGeom prst="rect">
            <a:avLst/>
          </a:prstGeom>
        </p:spPr>
        <p:txBody>
          <a:bodyPr vert="horz" lIns="91440" tIns="45720" rIns="91440" bIns="45720" rtlCol="0"/>
          <a:lstStyle/>
          <a:p>
            <a:endParaRPr lang="en-US" dirty="0"/>
          </a:p>
        </p:txBody>
      </p:sp>
      <p:sp>
        <p:nvSpPr>
          <p:cNvPr id="6" name="Footer Placeholder 5">
            <a:extLst>
              <a:ext uri="{FF2B5EF4-FFF2-40B4-BE49-F238E27FC236}">
                <a16:creationId xmlns:a16="http://schemas.microsoft.com/office/drawing/2014/main" id="{9923E7B1-6B8E-8814-9293-A4CF62DDAC47}"/>
              </a:ext>
            </a:extLst>
          </p:cNvPr>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a:extLst>
              <a:ext uri="{FF2B5EF4-FFF2-40B4-BE49-F238E27FC236}">
                <a16:creationId xmlns:a16="http://schemas.microsoft.com/office/drawing/2014/main" id="{980827EB-1157-B549-2886-77DAC02341D7}"/>
              </a:ext>
            </a:extLst>
          </p:cNvPr>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extLst>
      <p:ext uri="{BB962C8B-B14F-4D97-AF65-F5344CB8AC3E}">
        <p14:creationId xmlns:p14="http://schemas.microsoft.com/office/powerpoint/2010/main" val="9889376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3813E7A-E5F4-F5ED-1AE5-666D90B13F58}"/>
            </a:ext>
          </a:extLst>
        </p:cNvPr>
        <p:cNvGrpSpPr/>
        <p:nvPr/>
      </p:nvGrpSpPr>
      <p:grpSpPr>
        <a:xfrm>
          <a:off x="0" y="0"/>
          <a:ext cx="0" cy="0"/>
          <a:chOff x="0" y="0"/>
          <a:chExt cx="0" cy="0"/>
        </a:xfrm>
      </p:grpSpPr>
      <p:sp>
        <p:nvSpPr>
          <p:cNvPr id="2" name="Header Placeholder 1">
            <a:extLst>
              <a:ext uri="{FF2B5EF4-FFF2-40B4-BE49-F238E27FC236}">
                <a16:creationId xmlns:a16="http://schemas.microsoft.com/office/drawing/2014/main" id="{BAC14BD2-D658-2B76-22D5-6497A510EEE5}"/>
              </a:ext>
            </a:extLst>
          </p:cNvPr>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a:extLst>
              <a:ext uri="{FF2B5EF4-FFF2-40B4-BE49-F238E27FC236}">
                <a16:creationId xmlns:a16="http://schemas.microsoft.com/office/drawing/2014/main" id="{50FD0EBD-ADE9-1C11-5BC8-388F6E12B0B4}"/>
              </a:ext>
            </a:extLst>
          </p:cNvPr>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a:extLst>
              <a:ext uri="{FF2B5EF4-FFF2-40B4-BE49-F238E27FC236}">
                <a16:creationId xmlns:a16="http://schemas.microsoft.com/office/drawing/2014/main" id="{E0F7B63E-F9A3-E103-BC4D-296AE82CE661}"/>
              </a:ext>
            </a:extLst>
          </p:cNvPr>
          <p:cNvSpPr>
            <a:spLocks noGrp="1" noRot="1" noChangeAspect="1"/>
          </p:cNvSpPr>
          <p:nvPr>
            <p:ph type="sldImg" idx="2"/>
          </p:nvPr>
        </p:nvSpPr>
        <p:spPr>
          <a:xfrm>
            <a:off x="2290763" y="512763"/>
            <a:ext cx="4562475"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a:extLst>
              <a:ext uri="{FF2B5EF4-FFF2-40B4-BE49-F238E27FC236}">
                <a16:creationId xmlns:a16="http://schemas.microsoft.com/office/drawing/2014/main" id="{7DF50004-5CC1-4DB6-B2F7-81FE8419A642}"/>
              </a:ext>
            </a:extLst>
          </p:cNvPr>
          <p:cNvSpPr>
            <a:spLocks noGrp="1"/>
          </p:cNvSpPr>
          <p:nvPr>
            <p:ph type="body" sz="quarter" idx="3"/>
          </p:nvPr>
        </p:nvSpPr>
        <p:spPr>
          <a:xfrm>
            <a:off x="914400" y="3251200"/>
            <a:ext cx="7315200" cy="3081338"/>
          </a:xfrm>
          <a:prstGeom prst="rect">
            <a:avLst/>
          </a:prstGeom>
        </p:spPr>
        <p:txBody>
          <a:bodyPr vert="horz" lIns="91440" tIns="45720" rIns="91440" bIns="45720" rtlCol="0"/>
          <a:lstStyle/>
          <a:p>
            <a:endParaRPr lang="en-US" dirty="0"/>
          </a:p>
        </p:txBody>
      </p:sp>
      <p:sp>
        <p:nvSpPr>
          <p:cNvPr id="6" name="Footer Placeholder 5">
            <a:extLst>
              <a:ext uri="{FF2B5EF4-FFF2-40B4-BE49-F238E27FC236}">
                <a16:creationId xmlns:a16="http://schemas.microsoft.com/office/drawing/2014/main" id="{47C166F2-0CAF-C6D6-EC47-CE3678A7A1EA}"/>
              </a:ext>
            </a:extLst>
          </p:cNvPr>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a:extLst>
              <a:ext uri="{FF2B5EF4-FFF2-40B4-BE49-F238E27FC236}">
                <a16:creationId xmlns:a16="http://schemas.microsoft.com/office/drawing/2014/main" id="{1DD54398-77D3-1FC0-3B96-C2918208F18B}"/>
              </a:ext>
            </a:extLst>
          </p:cNvPr>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extLst>
      <p:ext uri="{BB962C8B-B14F-4D97-AF65-F5344CB8AC3E}">
        <p14:creationId xmlns:p14="http://schemas.microsoft.com/office/powerpoint/2010/main" val="34711465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40ACC4-EEFF-8A4A-504A-CFFCB0014C4A}"/>
            </a:ext>
          </a:extLst>
        </p:cNvPr>
        <p:cNvGrpSpPr/>
        <p:nvPr/>
      </p:nvGrpSpPr>
      <p:grpSpPr>
        <a:xfrm>
          <a:off x="0" y="0"/>
          <a:ext cx="0" cy="0"/>
          <a:chOff x="0" y="0"/>
          <a:chExt cx="0" cy="0"/>
        </a:xfrm>
      </p:grpSpPr>
      <p:sp>
        <p:nvSpPr>
          <p:cNvPr id="2" name="Header Placeholder 1">
            <a:extLst>
              <a:ext uri="{FF2B5EF4-FFF2-40B4-BE49-F238E27FC236}">
                <a16:creationId xmlns:a16="http://schemas.microsoft.com/office/drawing/2014/main" id="{0606A50F-D33E-B7DD-DCAF-C4B7423468C1}"/>
              </a:ext>
            </a:extLst>
          </p:cNvPr>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a:extLst>
              <a:ext uri="{FF2B5EF4-FFF2-40B4-BE49-F238E27FC236}">
                <a16:creationId xmlns:a16="http://schemas.microsoft.com/office/drawing/2014/main" id="{87CC5427-52CD-C351-AE50-D3FAD52D10B9}"/>
              </a:ext>
            </a:extLst>
          </p:cNvPr>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a:extLst>
              <a:ext uri="{FF2B5EF4-FFF2-40B4-BE49-F238E27FC236}">
                <a16:creationId xmlns:a16="http://schemas.microsoft.com/office/drawing/2014/main" id="{84F50EF2-5AB2-617D-298A-6E9E7819CB9F}"/>
              </a:ext>
            </a:extLst>
          </p:cNvPr>
          <p:cNvSpPr>
            <a:spLocks noGrp="1" noRot="1" noChangeAspect="1"/>
          </p:cNvSpPr>
          <p:nvPr>
            <p:ph type="sldImg" idx="2"/>
          </p:nvPr>
        </p:nvSpPr>
        <p:spPr>
          <a:xfrm>
            <a:off x="2290763" y="512763"/>
            <a:ext cx="4562475"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a:extLst>
              <a:ext uri="{FF2B5EF4-FFF2-40B4-BE49-F238E27FC236}">
                <a16:creationId xmlns:a16="http://schemas.microsoft.com/office/drawing/2014/main" id="{E73B4DB4-0521-1C1C-76E9-72C2CFA9C395}"/>
              </a:ext>
            </a:extLst>
          </p:cNvPr>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dirty="0"/>
              <a:t>This will include stories of the employment journeys of people who </a:t>
            </a:r>
          </a:p>
        </p:txBody>
      </p:sp>
      <p:sp>
        <p:nvSpPr>
          <p:cNvPr id="6" name="Footer Placeholder 5">
            <a:extLst>
              <a:ext uri="{FF2B5EF4-FFF2-40B4-BE49-F238E27FC236}">
                <a16:creationId xmlns:a16="http://schemas.microsoft.com/office/drawing/2014/main" id="{4FA5FE60-924F-5238-49C5-616E90B6976D}"/>
              </a:ext>
            </a:extLst>
          </p:cNvPr>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a:extLst>
              <a:ext uri="{FF2B5EF4-FFF2-40B4-BE49-F238E27FC236}">
                <a16:creationId xmlns:a16="http://schemas.microsoft.com/office/drawing/2014/main" id="{482F8F46-3FED-52C5-99F3-CA079BA856B3}"/>
              </a:ext>
            </a:extLst>
          </p:cNvPr>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extLst>
      <p:ext uri="{BB962C8B-B14F-4D97-AF65-F5344CB8AC3E}">
        <p14:creationId xmlns:p14="http://schemas.microsoft.com/office/powerpoint/2010/main" val="335650267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9BEE2F-9B54-F99F-29E1-79571A8CFD84}"/>
            </a:ext>
          </a:extLst>
        </p:cNvPr>
        <p:cNvGrpSpPr/>
        <p:nvPr/>
      </p:nvGrpSpPr>
      <p:grpSpPr>
        <a:xfrm>
          <a:off x="0" y="0"/>
          <a:ext cx="0" cy="0"/>
          <a:chOff x="0" y="0"/>
          <a:chExt cx="0" cy="0"/>
        </a:xfrm>
      </p:grpSpPr>
      <p:sp>
        <p:nvSpPr>
          <p:cNvPr id="2" name="Header Placeholder 1">
            <a:extLst>
              <a:ext uri="{FF2B5EF4-FFF2-40B4-BE49-F238E27FC236}">
                <a16:creationId xmlns:a16="http://schemas.microsoft.com/office/drawing/2014/main" id="{DB53F1DC-B5A4-BFFE-AA28-54EEC8BBD84E}"/>
              </a:ext>
            </a:extLst>
          </p:cNvPr>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a:extLst>
              <a:ext uri="{FF2B5EF4-FFF2-40B4-BE49-F238E27FC236}">
                <a16:creationId xmlns:a16="http://schemas.microsoft.com/office/drawing/2014/main" id="{CB5F4439-9DCD-829A-1650-6E50167EAD9C}"/>
              </a:ext>
            </a:extLst>
          </p:cNvPr>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a:extLst>
              <a:ext uri="{FF2B5EF4-FFF2-40B4-BE49-F238E27FC236}">
                <a16:creationId xmlns:a16="http://schemas.microsoft.com/office/drawing/2014/main" id="{FDBB1084-5B1A-EAF8-E481-7B09A7A447AB}"/>
              </a:ext>
            </a:extLst>
          </p:cNvPr>
          <p:cNvSpPr>
            <a:spLocks noGrp="1" noRot="1" noChangeAspect="1"/>
          </p:cNvSpPr>
          <p:nvPr>
            <p:ph type="sldImg" idx="2"/>
          </p:nvPr>
        </p:nvSpPr>
        <p:spPr>
          <a:xfrm>
            <a:off x="2290763" y="512763"/>
            <a:ext cx="4562475"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a:extLst>
              <a:ext uri="{FF2B5EF4-FFF2-40B4-BE49-F238E27FC236}">
                <a16:creationId xmlns:a16="http://schemas.microsoft.com/office/drawing/2014/main" id="{AAACF1C2-2621-0148-2A69-9133A417E7A5}"/>
              </a:ext>
            </a:extLst>
          </p:cNvPr>
          <p:cNvSpPr>
            <a:spLocks noGrp="1"/>
          </p:cNvSpPr>
          <p:nvPr>
            <p:ph type="body" sz="quarter" idx="3"/>
          </p:nvPr>
        </p:nvSpPr>
        <p:spPr>
          <a:xfrm>
            <a:off x="914400" y="3251200"/>
            <a:ext cx="7315200" cy="3081338"/>
          </a:xfrm>
          <a:prstGeom prst="rect">
            <a:avLst/>
          </a:prstGeom>
        </p:spPr>
        <p:txBody>
          <a:bodyPr vert="horz" lIns="91440" tIns="45720" rIns="91440" bIns="45720" rtlCol="0"/>
          <a:lstStyle/>
          <a:p>
            <a:endParaRPr lang="en-US" dirty="0"/>
          </a:p>
        </p:txBody>
      </p:sp>
      <p:sp>
        <p:nvSpPr>
          <p:cNvPr id="6" name="Footer Placeholder 5">
            <a:extLst>
              <a:ext uri="{FF2B5EF4-FFF2-40B4-BE49-F238E27FC236}">
                <a16:creationId xmlns:a16="http://schemas.microsoft.com/office/drawing/2014/main" id="{289A93E9-DA9F-311D-E106-574E8F074E08}"/>
              </a:ext>
            </a:extLst>
          </p:cNvPr>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a:extLst>
              <a:ext uri="{FF2B5EF4-FFF2-40B4-BE49-F238E27FC236}">
                <a16:creationId xmlns:a16="http://schemas.microsoft.com/office/drawing/2014/main" id="{AD0E34D2-42DB-6DE5-D4CF-39E4597169FE}"/>
              </a:ext>
            </a:extLst>
          </p:cNvPr>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extLst>
      <p:ext uri="{BB962C8B-B14F-4D97-AF65-F5344CB8AC3E}">
        <p14:creationId xmlns:p14="http://schemas.microsoft.com/office/powerpoint/2010/main" val="20773437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9BEE2F-9B54-F99F-29E1-79571A8CFD84}"/>
            </a:ext>
          </a:extLst>
        </p:cNvPr>
        <p:cNvGrpSpPr/>
        <p:nvPr/>
      </p:nvGrpSpPr>
      <p:grpSpPr>
        <a:xfrm>
          <a:off x="0" y="0"/>
          <a:ext cx="0" cy="0"/>
          <a:chOff x="0" y="0"/>
          <a:chExt cx="0" cy="0"/>
        </a:xfrm>
      </p:grpSpPr>
      <p:sp>
        <p:nvSpPr>
          <p:cNvPr id="2" name="Header Placeholder 1">
            <a:extLst>
              <a:ext uri="{FF2B5EF4-FFF2-40B4-BE49-F238E27FC236}">
                <a16:creationId xmlns:a16="http://schemas.microsoft.com/office/drawing/2014/main" id="{DB53F1DC-B5A4-BFFE-AA28-54EEC8BBD84E}"/>
              </a:ext>
            </a:extLst>
          </p:cNvPr>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200" b="0" i="0" u="none" strike="noStrike" kern="1200" cap="none" spc="0" normalizeH="0" baseline="0" noProof="0">
              <a:ln>
                <a:noFill/>
              </a:ln>
              <a:solidFill>
                <a:prstClr val="black"/>
              </a:solidFill>
              <a:effectLst/>
              <a:uLnTx/>
              <a:uFillTx/>
              <a:latin typeface="Calibri"/>
              <a:ea typeface="+mn-ea"/>
              <a:cs typeface="+mn-cs"/>
            </a:endParaRPr>
          </a:p>
        </p:txBody>
      </p:sp>
      <p:sp>
        <p:nvSpPr>
          <p:cNvPr id="3" name="Date Placeholder 2">
            <a:extLst>
              <a:ext uri="{FF2B5EF4-FFF2-40B4-BE49-F238E27FC236}">
                <a16:creationId xmlns:a16="http://schemas.microsoft.com/office/drawing/2014/main" id="{CB5F4439-9DCD-829A-1650-6E50167EAD9C}"/>
              </a:ext>
            </a:extLst>
          </p:cNvPr>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cs-CZ" sz="1200" b="0" i="0" u="none" strike="noStrike" kern="1200" cap="none" spc="0" normalizeH="0" baseline="0" noProof="0">
                <a:ln>
                  <a:noFill/>
                </a:ln>
                <a:solidFill>
                  <a:prstClr val="black"/>
                </a:solidFill>
                <a:effectLst/>
                <a:uLnTx/>
                <a:uFillTx/>
                <a:latin typeface="Calibri"/>
                <a:ea typeface="+mn-ea"/>
                <a:cs typeface="+mn-cs"/>
              </a:rPr>
              <a:t>1.7.2013</a:t>
            </a:r>
          </a:p>
        </p:txBody>
      </p:sp>
      <p:sp>
        <p:nvSpPr>
          <p:cNvPr id="4" name="Slide Image Placeholder 3">
            <a:extLst>
              <a:ext uri="{FF2B5EF4-FFF2-40B4-BE49-F238E27FC236}">
                <a16:creationId xmlns:a16="http://schemas.microsoft.com/office/drawing/2014/main" id="{FDBB1084-5B1A-EAF8-E481-7B09A7A447AB}"/>
              </a:ext>
            </a:extLst>
          </p:cNvPr>
          <p:cNvSpPr>
            <a:spLocks noGrp="1" noRot="1" noChangeAspect="1"/>
          </p:cNvSpPr>
          <p:nvPr>
            <p:ph type="sldImg" idx="2"/>
          </p:nvPr>
        </p:nvSpPr>
        <p:spPr>
          <a:xfrm>
            <a:off x="2290763" y="512763"/>
            <a:ext cx="4562475"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a:extLst>
              <a:ext uri="{FF2B5EF4-FFF2-40B4-BE49-F238E27FC236}">
                <a16:creationId xmlns:a16="http://schemas.microsoft.com/office/drawing/2014/main" id="{AAACF1C2-2621-0148-2A69-9133A417E7A5}"/>
              </a:ext>
            </a:extLst>
          </p:cNvPr>
          <p:cNvSpPr>
            <a:spLocks noGrp="1"/>
          </p:cNvSpPr>
          <p:nvPr>
            <p:ph type="body" sz="quarter" idx="3"/>
          </p:nvPr>
        </p:nvSpPr>
        <p:spPr>
          <a:xfrm>
            <a:off x="914400" y="3251200"/>
            <a:ext cx="7315200" cy="3081338"/>
          </a:xfrm>
          <a:prstGeom prst="rect">
            <a:avLst/>
          </a:prstGeom>
        </p:spPr>
        <p:txBody>
          <a:bodyPr vert="horz" lIns="91440" tIns="45720" rIns="91440" bIns="45720" rtlCol="0"/>
          <a:lstStyle/>
          <a:p>
            <a:endParaRPr lang="en-US" dirty="0"/>
          </a:p>
        </p:txBody>
      </p:sp>
      <p:sp>
        <p:nvSpPr>
          <p:cNvPr id="6" name="Footer Placeholder 5">
            <a:extLst>
              <a:ext uri="{FF2B5EF4-FFF2-40B4-BE49-F238E27FC236}">
                <a16:creationId xmlns:a16="http://schemas.microsoft.com/office/drawing/2014/main" id="{289A93E9-DA9F-311D-E106-574E8F074E08}"/>
              </a:ext>
            </a:extLst>
          </p:cNvPr>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200" b="0" i="0" u="none" strike="noStrike" kern="1200" cap="none" spc="0" normalizeH="0" baseline="0" noProof="0">
              <a:ln>
                <a:noFill/>
              </a:ln>
              <a:solidFill>
                <a:prstClr val="black"/>
              </a:solidFill>
              <a:effectLst/>
              <a:uLnTx/>
              <a:uFillTx/>
              <a:latin typeface="Calibri"/>
              <a:ea typeface="+mn-ea"/>
              <a:cs typeface="+mn-cs"/>
            </a:endParaRPr>
          </a:p>
        </p:txBody>
      </p:sp>
      <p:sp>
        <p:nvSpPr>
          <p:cNvPr id="7" name="Slide Number Placeholder 6">
            <a:extLst>
              <a:ext uri="{FF2B5EF4-FFF2-40B4-BE49-F238E27FC236}">
                <a16:creationId xmlns:a16="http://schemas.microsoft.com/office/drawing/2014/main" id="{AD0E34D2-42DB-6DE5-D4CF-39E4597169FE}"/>
              </a:ext>
            </a:extLst>
          </p:cNvPr>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cs-CZ" sz="1200" b="0" i="0" u="none" strike="noStrike" kern="1200" cap="none" spc="0" normalizeH="0" baseline="0" noProof="0">
                <a:ln>
                  <a:noFill/>
                </a:ln>
                <a:solidFill>
                  <a:prstClr val="black"/>
                </a:solidFill>
                <a:effectLst/>
                <a:uLnTx/>
                <a:uFillTx/>
                <a:latin typeface="Calibri"/>
                <a:ea typeface="+mn-ea"/>
                <a:cs typeface="+mn-cs"/>
              </a:rPr>
              <a:t>‹#›</a:t>
            </a:r>
          </a:p>
        </p:txBody>
      </p:sp>
    </p:spTree>
    <p:extLst>
      <p:ext uri="{BB962C8B-B14F-4D97-AF65-F5344CB8AC3E}">
        <p14:creationId xmlns:p14="http://schemas.microsoft.com/office/powerpoint/2010/main" val="20773437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2AF685-BB48-CD34-ABC6-62061EE5405E}"/>
            </a:ext>
          </a:extLst>
        </p:cNvPr>
        <p:cNvGrpSpPr/>
        <p:nvPr/>
      </p:nvGrpSpPr>
      <p:grpSpPr>
        <a:xfrm>
          <a:off x="0" y="0"/>
          <a:ext cx="0" cy="0"/>
          <a:chOff x="0" y="0"/>
          <a:chExt cx="0" cy="0"/>
        </a:xfrm>
      </p:grpSpPr>
      <p:sp>
        <p:nvSpPr>
          <p:cNvPr id="2" name="Header Placeholder 1">
            <a:extLst>
              <a:ext uri="{FF2B5EF4-FFF2-40B4-BE49-F238E27FC236}">
                <a16:creationId xmlns:a16="http://schemas.microsoft.com/office/drawing/2014/main" id="{EABC0BAA-6422-F139-DCF0-B65591AA6C22}"/>
              </a:ext>
            </a:extLst>
          </p:cNvPr>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200" b="0" i="0" u="none" strike="noStrike" kern="1200" cap="none" spc="0" normalizeH="0" baseline="0" noProof="0">
              <a:ln>
                <a:noFill/>
              </a:ln>
              <a:solidFill>
                <a:prstClr val="black"/>
              </a:solidFill>
              <a:effectLst/>
              <a:uLnTx/>
              <a:uFillTx/>
              <a:latin typeface="Calibri"/>
              <a:ea typeface="+mn-ea"/>
              <a:cs typeface="+mn-cs"/>
            </a:endParaRPr>
          </a:p>
        </p:txBody>
      </p:sp>
      <p:sp>
        <p:nvSpPr>
          <p:cNvPr id="3" name="Date Placeholder 2">
            <a:extLst>
              <a:ext uri="{FF2B5EF4-FFF2-40B4-BE49-F238E27FC236}">
                <a16:creationId xmlns:a16="http://schemas.microsoft.com/office/drawing/2014/main" id="{C7950A91-26EE-9C2B-0882-B2F45EBBB3B0}"/>
              </a:ext>
            </a:extLst>
          </p:cNvPr>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cs-CZ" sz="1200" b="0" i="0" u="none" strike="noStrike" kern="1200" cap="none" spc="0" normalizeH="0" baseline="0" noProof="0">
                <a:ln>
                  <a:noFill/>
                </a:ln>
                <a:solidFill>
                  <a:prstClr val="black"/>
                </a:solidFill>
                <a:effectLst/>
                <a:uLnTx/>
                <a:uFillTx/>
                <a:latin typeface="Calibri"/>
                <a:ea typeface="+mn-ea"/>
                <a:cs typeface="+mn-cs"/>
              </a:rPr>
              <a:t>1.7.2013</a:t>
            </a:r>
          </a:p>
        </p:txBody>
      </p:sp>
      <p:sp>
        <p:nvSpPr>
          <p:cNvPr id="4" name="Slide Image Placeholder 3">
            <a:extLst>
              <a:ext uri="{FF2B5EF4-FFF2-40B4-BE49-F238E27FC236}">
                <a16:creationId xmlns:a16="http://schemas.microsoft.com/office/drawing/2014/main" id="{E8498C0E-7EE3-83E0-47AD-CF7C3F56A453}"/>
              </a:ext>
            </a:extLst>
          </p:cNvPr>
          <p:cNvSpPr>
            <a:spLocks noGrp="1" noRot="1" noChangeAspect="1"/>
          </p:cNvSpPr>
          <p:nvPr>
            <p:ph type="sldImg" idx="2"/>
          </p:nvPr>
        </p:nvSpPr>
        <p:spPr>
          <a:xfrm>
            <a:off x="2290763" y="512763"/>
            <a:ext cx="4562475"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a:extLst>
              <a:ext uri="{FF2B5EF4-FFF2-40B4-BE49-F238E27FC236}">
                <a16:creationId xmlns:a16="http://schemas.microsoft.com/office/drawing/2014/main" id="{222C208C-69CE-0BEC-B33E-C904253E5428}"/>
              </a:ext>
            </a:extLst>
          </p:cNvPr>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dirty="0"/>
              <a:t>You can skip this if you need to save time, we reviewed it during the last </a:t>
            </a:r>
          </a:p>
        </p:txBody>
      </p:sp>
      <p:sp>
        <p:nvSpPr>
          <p:cNvPr id="6" name="Footer Placeholder 5">
            <a:extLst>
              <a:ext uri="{FF2B5EF4-FFF2-40B4-BE49-F238E27FC236}">
                <a16:creationId xmlns:a16="http://schemas.microsoft.com/office/drawing/2014/main" id="{F3207D6A-088F-F510-6EDF-AFE725CF8B14}"/>
              </a:ext>
            </a:extLst>
          </p:cNvPr>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200" b="0" i="0" u="none" strike="noStrike" kern="1200" cap="none" spc="0" normalizeH="0" baseline="0" noProof="0">
              <a:ln>
                <a:noFill/>
              </a:ln>
              <a:solidFill>
                <a:prstClr val="black"/>
              </a:solidFill>
              <a:effectLst/>
              <a:uLnTx/>
              <a:uFillTx/>
              <a:latin typeface="Calibri"/>
              <a:ea typeface="+mn-ea"/>
              <a:cs typeface="+mn-cs"/>
            </a:endParaRPr>
          </a:p>
        </p:txBody>
      </p:sp>
      <p:sp>
        <p:nvSpPr>
          <p:cNvPr id="7" name="Slide Number Placeholder 6">
            <a:extLst>
              <a:ext uri="{FF2B5EF4-FFF2-40B4-BE49-F238E27FC236}">
                <a16:creationId xmlns:a16="http://schemas.microsoft.com/office/drawing/2014/main" id="{27EE80EC-1F72-500A-4294-E1306B7354F3}"/>
              </a:ext>
            </a:extLst>
          </p:cNvPr>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cs-CZ" sz="1200" b="0" i="0" u="none" strike="noStrike" kern="1200" cap="none" spc="0" normalizeH="0" baseline="0" noProof="0">
                <a:ln>
                  <a:noFill/>
                </a:ln>
                <a:solidFill>
                  <a:prstClr val="black"/>
                </a:solidFill>
                <a:effectLst/>
                <a:uLnTx/>
                <a:uFillTx/>
                <a:latin typeface="Calibri"/>
                <a:ea typeface="+mn-ea"/>
                <a:cs typeface="+mn-cs"/>
              </a:rPr>
              <a:t>‹#›</a:t>
            </a:r>
          </a:p>
        </p:txBody>
      </p:sp>
    </p:spTree>
    <p:extLst>
      <p:ext uri="{BB962C8B-B14F-4D97-AF65-F5344CB8AC3E}">
        <p14:creationId xmlns:p14="http://schemas.microsoft.com/office/powerpoint/2010/main" val="29682807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FEC9C0-C098-A51D-84CD-194895BEE3C0}"/>
            </a:ext>
          </a:extLst>
        </p:cNvPr>
        <p:cNvGrpSpPr/>
        <p:nvPr/>
      </p:nvGrpSpPr>
      <p:grpSpPr>
        <a:xfrm>
          <a:off x="0" y="0"/>
          <a:ext cx="0" cy="0"/>
          <a:chOff x="0" y="0"/>
          <a:chExt cx="0" cy="0"/>
        </a:xfrm>
      </p:grpSpPr>
      <p:sp>
        <p:nvSpPr>
          <p:cNvPr id="2" name="Header Placeholder 1">
            <a:extLst>
              <a:ext uri="{FF2B5EF4-FFF2-40B4-BE49-F238E27FC236}">
                <a16:creationId xmlns:a16="http://schemas.microsoft.com/office/drawing/2014/main" id="{F2984592-4546-B361-EC48-FB4B022216BE}"/>
              </a:ext>
            </a:extLst>
          </p:cNvPr>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200" b="0" i="0" u="none" strike="noStrike" kern="1200" cap="none" spc="0" normalizeH="0" baseline="0" noProof="0">
              <a:ln>
                <a:noFill/>
              </a:ln>
              <a:solidFill>
                <a:prstClr val="black"/>
              </a:solidFill>
              <a:effectLst/>
              <a:uLnTx/>
              <a:uFillTx/>
              <a:latin typeface="Calibri"/>
              <a:ea typeface="+mn-ea"/>
              <a:cs typeface="+mn-cs"/>
            </a:endParaRPr>
          </a:p>
        </p:txBody>
      </p:sp>
      <p:sp>
        <p:nvSpPr>
          <p:cNvPr id="3" name="Date Placeholder 2">
            <a:extLst>
              <a:ext uri="{FF2B5EF4-FFF2-40B4-BE49-F238E27FC236}">
                <a16:creationId xmlns:a16="http://schemas.microsoft.com/office/drawing/2014/main" id="{37F545B7-57FC-DDD2-8259-1607A31FB85F}"/>
              </a:ext>
            </a:extLst>
          </p:cNvPr>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cs-CZ" sz="1200" b="0" i="0" u="none" strike="noStrike" kern="1200" cap="none" spc="0" normalizeH="0" baseline="0" noProof="0">
                <a:ln>
                  <a:noFill/>
                </a:ln>
                <a:solidFill>
                  <a:prstClr val="black"/>
                </a:solidFill>
                <a:effectLst/>
                <a:uLnTx/>
                <a:uFillTx/>
                <a:latin typeface="Calibri"/>
                <a:ea typeface="+mn-ea"/>
                <a:cs typeface="+mn-cs"/>
              </a:rPr>
              <a:t>1.7.2013</a:t>
            </a:r>
          </a:p>
        </p:txBody>
      </p:sp>
      <p:sp>
        <p:nvSpPr>
          <p:cNvPr id="4" name="Slide Image Placeholder 3">
            <a:extLst>
              <a:ext uri="{FF2B5EF4-FFF2-40B4-BE49-F238E27FC236}">
                <a16:creationId xmlns:a16="http://schemas.microsoft.com/office/drawing/2014/main" id="{078E34FC-B182-1D7D-4648-CB20DB5F23B4}"/>
              </a:ext>
            </a:extLst>
          </p:cNvPr>
          <p:cNvSpPr>
            <a:spLocks noGrp="1" noRot="1" noChangeAspect="1"/>
          </p:cNvSpPr>
          <p:nvPr>
            <p:ph type="sldImg" idx="2"/>
          </p:nvPr>
        </p:nvSpPr>
        <p:spPr>
          <a:xfrm>
            <a:off x="2290763" y="512763"/>
            <a:ext cx="4562475"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a:extLst>
              <a:ext uri="{FF2B5EF4-FFF2-40B4-BE49-F238E27FC236}">
                <a16:creationId xmlns:a16="http://schemas.microsoft.com/office/drawing/2014/main" id="{F9AB0E80-184D-E8B0-3AD7-D12279A07981}"/>
              </a:ext>
            </a:extLst>
          </p:cNvPr>
          <p:cNvSpPr>
            <a:spLocks noGrp="1"/>
          </p:cNvSpPr>
          <p:nvPr>
            <p:ph type="body" sz="quarter" idx="3"/>
          </p:nvPr>
        </p:nvSpPr>
        <p:spPr>
          <a:xfrm>
            <a:off x="914400" y="3251200"/>
            <a:ext cx="7315200" cy="3081338"/>
          </a:xfrm>
          <a:prstGeom prst="rect">
            <a:avLst/>
          </a:prstGeom>
        </p:spPr>
        <p:txBody>
          <a:bodyPr vert="horz" lIns="91440" tIns="45720" rIns="91440" bIns="45720" rtlCol="0"/>
          <a:lstStyle/>
          <a:p>
            <a:endParaRPr lang="en-US" dirty="0"/>
          </a:p>
        </p:txBody>
      </p:sp>
      <p:sp>
        <p:nvSpPr>
          <p:cNvPr id="6" name="Footer Placeholder 5">
            <a:extLst>
              <a:ext uri="{FF2B5EF4-FFF2-40B4-BE49-F238E27FC236}">
                <a16:creationId xmlns:a16="http://schemas.microsoft.com/office/drawing/2014/main" id="{D3899D67-B8D9-54D1-A60C-D1D821EAAFFE}"/>
              </a:ext>
            </a:extLst>
          </p:cNvPr>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200" b="0" i="0" u="none" strike="noStrike" kern="1200" cap="none" spc="0" normalizeH="0" baseline="0" noProof="0">
              <a:ln>
                <a:noFill/>
              </a:ln>
              <a:solidFill>
                <a:prstClr val="black"/>
              </a:solidFill>
              <a:effectLst/>
              <a:uLnTx/>
              <a:uFillTx/>
              <a:latin typeface="Calibri"/>
              <a:ea typeface="+mn-ea"/>
              <a:cs typeface="+mn-cs"/>
            </a:endParaRPr>
          </a:p>
        </p:txBody>
      </p:sp>
      <p:sp>
        <p:nvSpPr>
          <p:cNvPr id="7" name="Slide Number Placeholder 6">
            <a:extLst>
              <a:ext uri="{FF2B5EF4-FFF2-40B4-BE49-F238E27FC236}">
                <a16:creationId xmlns:a16="http://schemas.microsoft.com/office/drawing/2014/main" id="{8AA88C31-121D-EDB1-85A7-7D8EF744D3B3}"/>
              </a:ext>
            </a:extLst>
          </p:cNvPr>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cs-CZ" sz="1200" b="0" i="0" u="none" strike="noStrike" kern="1200" cap="none" spc="0" normalizeH="0" baseline="0" noProof="0">
                <a:ln>
                  <a:noFill/>
                </a:ln>
                <a:solidFill>
                  <a:prstClr val="black"/>
                </a:solidFill>
                <a:effectLst/>
                <a:uLnTx/>
                <a:uFillTx/>
                <a:latin typeface="Calibri"/>
                <a:ea typeface="+mn-ea"/>
                <a:cs typeface="+mn-cs"/>
              </a:rPr>
              <a:t>‹#›</a:t>
            </a:r>
          </a:p>
        </p:txBody>
      </p:sp>
    </p:spTree>
    <p:extLst>
      <p:ext uri="{BB962C8B-B14F-4D97-AF65-F5344CB8AC3E}">
        <p14:creationId xmlns:p14="http://schemas.microsoft.com/office/powerpoint/2010/main" val="372097293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290763" y="512763"/>
            <a:ext cx="4562475"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endParaRPr lang="en-US" dirty="0"/>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200" b="0" i="0" u="none" strike="noStrike" kern="1200" cap="none" spc="0" normalizeH="0" baseline="0" noProof="0">
              <a:ln>
                <a:noFill/>
              </a:ln>
              <a:solidFill>
                <a:prstClr val="black"/>
              </a:solidFill>
              <a:effectLst/>
              <a:uLnTx/>
              <a:uFillTx/>
              <a:latin typeface="Calibri"/>
              <a:ea typeface="+mn-ea"/>
              <a:cs typeface="+mn-cs"/>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cs-CZ" sz="1200" b="0" i="0" u="none" strike="noStrike" kern="1200" cap="none" spc="0" normalizeH="0" baseline="0" noProof="0">
                <a:ln>
                  <a:noFill/>
                </a:ln>
                <a:solidFill>
                  <a:prstClr val="black"/>
                </a:solidFill>
                <a:effectLst/>
                <a:uLnTx/>
                <a:uFillTx/>
                <a:latin typeface="Calibri"/>
                <a:ea typeface="+mn-ea"/>
                <a:cs typeface="+mn-cs"/>
              </a:rPr>
              <a:t>1.7.2013</a:t>
            </a:r>
          </a:p>
        </p:txBody>
      </p:sp>
      <p:sp>
        <p:nvSpPr>
          <p:cNvPr id="4" name="Slide Image Placeholder 3"/>
          <p:cNvSpPr>
            <a:spLocks noGrp="1" noRot="1" noChangeAspect="1"/>
          </p:cNvSpPr>
          <p:nvPr>
            <p:ph type="sldImg" idx="2"/>
          </p:nvPr>
        </p:nvSpPr>
        <p:spPr>
          <a:xfrm>
            <a:off x="2290763" y="512763"/>
            <a:ext cx="4562475"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dirty="0"/>
              <a:t>This can be a quick touch since they have probably heard this a few times at this point. </a:t>
            </a:r>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200" b="0" i="0" u="none" strike="noStrike" kern="1200" cap="none" spc="0" normalizeH="0" baseline="0" noProof="0">
              <a:ln>
                <a:noFill/>
              </a:ln>
              <a:solidFill>
                <a:prstClr val="black"/>
              </a:solidFill>
              <a:effectLst/>
              <a:uLnTx/>
              <a:uFillTx/>
              <a:latin typeface="Calibri"/>
              <a:ea typeface="+mn-ea"/>
              <a:cs typeface="+mn-cs"/>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cs-CZ" sz="1200" b="0" i="0" u="none" strike="noStrike" kern="1200" cap="none" spc="0" normalizeH="0" baseline="0" noProof="0">
                <a:ln>
                  <a:noFill/>
                </a:ln>
                <a:solidFill>
                  <a:prstClr val="black"/>
                </a:solidFill>
                <a:effectLst/>
                <a:uLnTx/>
                <a:uFillTx/>
                <a:latin typeface="Calibri"/>
                <a:ea typeface="+mn-ea"/>
                <a:cs typeface="+mn-cs"/>
              </a:rPr>
              <a:t>‹#›</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290763" y="512763"/>
            <a:ext cx="4562475"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dirty="0"/>
              <a:t>Can delete to save time</a:t>
            </a:r>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290763" y="512763"/>
            <a:ext cx="4562475"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endParaRPr lang="en-US" dirty="0"/>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290763" y="512763"/>
            <a:ext cx="4562475"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E7F7137-47F2-8481-6791-9915475973E7}"/>
            </a:ext>
          </a:extLst>
        </p:cNvPr>
        <p:cNvGrpSpPr/>
        <p:nvPr/>
      </p:nvGrpSpPr>
      <p:grpSpPr>
        <a:xfrm>
          <a:off x="0" y="0"/>
          <a:ext cx="0" cy="0"/>
          <a:chOff x="0" y="0"/>
          <a:chExt cx="0" cy="0"/>
        </a:xfrm>
      </p:grpSpPr>
      <p:sp>
        <p:nvSpPr>
          <p:cNvPr id="2" name="Header Placeholder 1">
            <a:extLst>
              <a:ext uri="{FF2B5EF4-FFF2-40B4-BE49-F238E27FC236}">
                <a16:creationId xmlns:a16="http://schemas.microsoft.com/office/drawing/2014/main" id="{78DAE01C-837D-B14F-50DB-37E549E194A8}"/>
              </a:ext>
            </a:extLst>
          </p:cNvPr>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a:extLst>
              <a:ext uri="{FF2B5EF4-FFF2-40B4-BE49-F238E27FC236}">
                <a16:creationId xmlns:a16="http://schemas.microsoft.com/office/drawing/2014/main" id="{A481E4FA-A42D-CDD5-2DB9-634076B02BCC}"/>
              </a:ext>
            </a:extLst>
          </p:cNvPr>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a:extLst>
              <a:ext uri="{FF2B5EF4-FFF2-40B4-BE49-F238E27FC236}">
                <a16:creationId xmlns:a16="http://schemas.microsoft.com/office/drawing/2014/main" id="{F667D346-912E-2C77-59B9-C658A8809BD5}"/>
              </a:ext>
            </a:extLst>
          </p:cNvPr>
          <p:cNvSpPr>
            <a:spLocks noGrp="1" noRot="1" noChangeAspect="1"/>
          </p:cNvSpPr>
          <p:nvPr>
            <p:ph type="sldImg" idx="2"/>
          </p:nvPr>
        </p:nvSpPr>
        <p:spPr>
          <a:xfrm>
            <a:off x="2290763" y="512763"/>
            <a:ext cx="4562475"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a:extLst>
              <a:ext uri="{FF2B5EF4-FFF2-40B4-BE49-F238E27FC236}">
                <a16:creationId xmlns:a16="http://schemas.microsoft.com/office/drawing/2014/main" id="{2C1EDE9B-E68B-F1BA-9D67-40953747B188}"/>
              </a:ext>
            </a:extLst>
          </p:cNvPr>
          <p:cNvSpPr>
            <a:spLocks noGrp="1"/>
          </p:cNvSpPr>
          <p:nvPr>
            <p:ph type="body" sz="quarter" idx="3"/>
          </p:nvPr>
        </p:nvSpPr>
        <p:spPr>
          <a:xfrm>
            <a:off x="914400" y="3251200"/>
            <a:ext cx="7315200" cy="3081338"/>
          </a:xfrm>
          <a:prstGeom prst="rect">
            <a:avLst/>
          </a:prstGeom>
        </p:spPr>
        <p:txBody>
          <a:bodyPr vert="horz" lIns="91440" tIns="45720" rIns="91440" bIns="4572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6" name="Footer Placeholder 5">
            <a:extLst>
              <a:ext uri="{FF2B5EF4-FFF2-40B4-BE49-F238E27FC236}">
                <a16:creationId xmlns:a16="http://schemas.microsoft.com/office/drawing/2014/main" id="{D55F06AD-0A0D-00BC-7FAE-6A999F7DDC3E}"/>
              </a:ext>
            </a:extLst>
          </p:cNvPr>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a:extLst>
              <a:ext uri="{FF2B5EF4-FFF2-40B4-BE49-F238E27FC236}">
                <a16:creationId xmlns:a16="http://schemas.microsoft.com/office/drawing/2014/main" id="{4283DCA5-3F6C-78C4-C560-37330407BA26}"/>
              </a:ext>
            </a:extLst>
          </p:cNvPr>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extLst>
      <p:ext uri="{BB962C8B-B14F-4D97-AF65-F5344CB8AC3E}">
        <p14:creationId xmlns:p14="http://schemas.microsoft.com/office/powerpoint/2010/main" val="40200958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2AF685-BB48-CD34-ABC6-62061EE5405E}"/>
            </a:ext>
          </a:extLst>
        </p:cNvPr>
        <p:cNvGrpSpPr/>
        <p:nvPr/>
      </p:nvGrpSpPr>
      <p:grpSpPr>
        <a:xfrm>
          <a:off x="0" y="0"/>
          <a:ext cx="0" cy="0"/>
          <a:chOff x="0" y="0"/>
          <a:chExt cx="0" cy="0"/>
        </a:xfrm>
      </p:grpSpPr>
      <p:sp>
        <p:nvSpPr>
          <p:cNvPr id="2" name="Header Placeholder 1">
            <a:extLst>
              <a:ext uri="{FF2B5EF4-FFF2-40B4-BE49-F238E27FC236}">
                <a16:creationId xmlns:a16="http://schemas.microsoft.com/office/drawing/2014/main" id="{EABC0BAA-6422-F139-DCF0-B65591AA6C22}"/>
              </a:ext>
            </a:extLst>
          </p:cNvPr>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200" b="0" i="0" u="none" strike="noStrike" kern="1200" cap="none" spc="0" normalizeH="0" baseline="0" noProof="0">
              <a:ln>
                <a:noFill/>
              </a:ln>
              <a:solidFill>
                <a:prstClr val="black"/>
              </a:solidFill>
              <a:effectLst/>
              <a:uLnTx/>
              <a:uFillTx/>
              <a:latin typeface="Calibri"/>
              <a:ea typeface="+mn-ea"/>
              <a:cs typeface="+mn-cs"/>
            </a:endParaRPr>
          </a:p>
        </p:txBody>
      </p:sp>
      <p:sp>
        <p:nvSpPr>
          <p:cNvPr id="3" name="Date Placeholder 2">
            <a:extLst>
              <a:ext uri="{FF2B5EF4-FFF2-40B4-BE49-F238E27FC236}">
                <a16:creationId xmlns:a16="http://schemas.microsoft.com/office/drawing/2014/main" id="{C7950A91-26EE-9C2B-0882-B2F45EBBB3B0}"/>
              </a:ext>
            </a:extLst>
          </p:cNvPr>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cs-CZ" sz="1200" b="0" i="0" u="none" strike="noStrike" kern="1200" cap="none" spc="0" normalizeH="0" baseline="0" noProof="0">
                <a:ln>
                  <a:noFill/>
                </a:ln>
                <a:solidFill>
                  <a:prstClr val="black"/>
                </a:solidFill>
                <a:effectLst/>
                <a:uLnTx/>
                <a:uFillTx/>
                <a:latin typeface="Calibri"/>
                <a:ea typeface="+mn-ea"/>
                <a:cs typeface="+mn-cs"/>
              </a:rPr>
              <a:t>1.7.2013</a:t>
            </a:r>
          </a:p>
        </p:txBody>
      </p:sp>
      <p:sp>
        <p:nvSpPr>
          <p:cNvPr id="4" name="Slide Image Placeholder 3">
            <a:extLst>
              <a:ext uri="{FF2B5EF4-FFF2-40B4-BE49-F238E27FC236}">
                <a16:creationId xmlns:a16="http://schemas.microsoft.com/office/drawing/2014/main" id="{E8498C0E-7EE3-83E0-47AD-CF7C3F56A453}"/>
              </a:ext>
            </a:extLst>
          </p:cNvPr>
          <p:cNvSpPr>
            <a:spLocks noGrp="1" noRot="1" noChangeAspect="1"/>
          </p:cNvSpPr>
          <p:nvPr>
            <p:ph type="sldImg" idx="2"/>
          </p:nvPr>
        </p:nvSpPr>
        <p:spPr>
          <a:xfrm>
            <a:off x="2290763" y="512763"/>
            <a:ext cx="4562475"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a:extLst>
              <a:ext uri="{FF2B5EF4-FFF2-40B4-BE49-F238E27FC236}">
                <a16:creationId xmlns:a16="http://schemas.microsoft.com/office/drawing/2014/main" id="{222C208C-69CE-0BEC-B33E-C904253E5428}"/>
              </a:ext>
            </a:extLst>
          </p:cNvPr>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dirty="0"/>
              <a:t>We went over this during the last presentation to this group, you can delete to </a:t>
            </a:r>
            <a:r>
              <a:rPr lang="en-US"/>
              <a:t>save time</a:t>
            </a:r>
            <a:endParaRPr lang="en-US" dirty="0"/>
          </a:p>
        </p:txBody>
      </p:sp>
      <p:sp>
        <p:nvSpPr>
          <p:cNvPr id="6" name="Footer Placeholder 5">
            <a:extLst>
              <a:ext uri="{FF2B5EF4-FFF2-40B4-BE49-F238E27FC236}">
                <a16:creationId xmlns:a16="http://schemas.microsoft.com/office/drawing/2014/main" id="{F3207D6A-088F-F510-6EDF-AFE725CF8B14}"/>
              </a:ext>
            </a:extLst>
          </p:cNvPr>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200" b="0" i="0" u="none" strike="noStrike" kern="1200" cap="none" spc="0" normalizeH="0" baseline="0" noProof="0">
              <a:ln>
                <a:noFill/>
              </a:ln>
              <a:solidFill>
                <a:prstClr val="black"/>
              </a:solidFill>
              <a:effectLst/>
              <a:uLnTx/>
              <a:uFillTx/>
              <a:latin typeface="Calibri"/>
              <a:ea typeface="+mn-ea"/>
              <a:cs typeface="+mn-cs"/>
            </a:endParaRPr>
          </a:p>
        </p:txBody>
      </p:sp>
      <p:sp>
        <p:nvSpPr>
          <p:cNvPr id="7" name="Slide Number Placeholder 6">
            <a:extLst>
              <a:ext uri="{FF2B5EF4-FFF2-40B4-BE49-F238E27FC236}">
                <a16:creationId xmlns:a16="http://schemas.microsoft.com/office/drawing/2014/main" id="{27EE80EC-1F72-500A-4294-E1306B7354F3}"/>
              </a:ext>
            </a:extLst>
          </p:cNvPr>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cs-CZ" sz="1200" b="0" i="0" u="none" strike="noStrike" kern="1200" cap="none" spc="0" normalizeH="0" baseline="0" noProof="0">
                <a:ln>
                  <a:noFill/>
                </a:ln>
                <a:solidFill>
                  <a:prstClr val="black"/>
                </a:solidFill>
                <a:effectLst/>
                <a:uLnTx/>
                <a:uFillTx/>
                <a:latin typeface="Calibri"/>
                <a:ea typeface="+mn-ea"/>
                <a:cs typeface="+mn-cs"/>
              </a:rPr>
              <a:t>‹#›</a:t>
            </a:r>
          </a:p>
        </p:txBody>
      </p:sp>
    </p:spTree>
    <p:extLst>
      <p:ext uri="{BB962C8B-B14F-4D97-AF65-F5344CB8AC3E}">
        <p14:creationId xmlns:p14="http://schemas.microsoft.com/office/powerpoint/2010/main" val="2968280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2DA0C8-9EE8-CA42-F4C6-A687AD3CB80D}"/>
            </a:ext>
          </a:extLst>
        </p:cNvPr>
        <p:cNvGrpSpPr/>
        <p:nvPr/>
      </p:nvGrpSpPr>
      <p:grpSpPr>
        <a:xfrm>
          <a:off x="0" y="0"/>
          <a:ext cx="0" cy="0"/>
          <a:chOff x="0" y="0"/>
          <a:chExt cx="0" cy="0"/>
        </a:xfrm>
      </p:grpSpPr>
      <p:sp>
        <p:nvSpPr>
          <p:cNvPr id="2" name="Header Placeholder 1">
            <a:extLst>
              <a:ext uri="{FF2B5EF4-FFF2-40B4-BE49-F238E27FC236}">
                <a16:creationId xmlns:a16="http://schemas.microsoft.com/office/drawing/2014/main" id="{8CBA737C-3D0C-ACB2-0C26-85B5D76DDB98}"/>
              </a:ext>
            </a:extLst>
          </p:cNvPr>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a:extLst>
              <a:ext uri="{FF2B5EF4-FFF2-40B4-BE49-F238E27FC236}">
                <a16:creationId xmlns:a16="http://schemas.microsoft.com/office/drawing/2014/main" id="{36AB1C00-EF31-F0DB-4E1F-F350A677FCE4}"/>
              </a:ext>
            </a:extLst>
          </p:cNvPr>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a:extLst>
              <a:ext uri="{FF2B5EF4-FFF2-40B4-BE49-F238E27FC236}">
                <a16:creationId xmlns:a16="http://schemas.microsoft.com/office/drawing/2014/main" id="{68A9C143-9FBB-4693-58EF-963926B6657F}"/>
              </a:ext>
            </a:extLst>
          </p:cNvPr>
          <p:cNvSpPr>
            <a:spLocks noGrp="1" noRot="1" noChangeAspect="1"/>
          </p:cNvSpPr>
          <p:nvPr>
            <p:ph type="sldImg" idx="2"/>
          </p:nvPr>
        </p:nvSpPr>
        <p:spPr>
          <a:xfrm>
            <a:off x="2290763" y="512763"/>
            <a:ext cx="4562475"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a:extLst>
              <a:ext uri="{FF2B5EF4-FFF2-40B4-BE49-F238E27FC236}">
                <a16:creationId xmlns:a16="http://schemas.microsoft.com/office/drawing/2014/main" id="{EECD3581-9A07-969A-6356-19633758CACD}"/>
              </a:ext>
            </a:extLst>
          </p:cNvPr>
          <p:cNvSpPr>
            <a:spLocks noGrp="1"/>
          </p:cNvSpPr>
          <p:nvPr>
            <p:ph type="body" sz="quarter" idx="3"/>
          </p:nvPr>
        </p:nvSpPr>
        <p:spPr>
          <a:xfrm>
            <a:off x="914400" y="3251200"/>
            <a:ext cx="7315200" cy="3081338"/>
          </a:xfrm>
          <a:prstGeom prst="rect">
            <a:avLst/>
          </a:prstGeom>
        </p:spPr>
        <p:txBody>
          <a:bodyPr vert="horz" lIns="91440" tIns="45720" rIns="91440" bIns="4572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6" name="Footer Placeholder 5">
            <a:extLst>
              <a:ext uri="{FF2B5EF4-FFF2-40B4-BE49-F238E27FC236}">
                <a16:creationId xmlns:a16="http://schemas.microsoft.com/office/drawing/2014/main" id="{6D944FBA-5919-B2A3-09B1-B0E814FADDB9}"/>
              </a:ext>
            </a:extLst>
          </p:cNvPr>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a:extLst>
              <a:ext uri="{FF2B5EF4-FFF2-40B4-BE49-F238E27FC236}">
                <a16:creationId xmlns:a16="http://schemas.microsoft.com/office/drawing/2014/main" id="{B776145D-654C-B1C7-6C51-8F4BE0F9EE68}"/>
              </a:ext>
            </a:extLst>
          </p:cNvPr>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extLst>
      <p:ext uri="{BB962C8B-B14F-4D97-AF65-F5344CB8AC3E}">
        <p14:creationId xmlns:p14="http://schemas.microsoft.com/office/powerpoint/2010/main" val="28558943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6E3486-5F45-B45B-CA99-FD4FEED42955}"/>
            </a:ext>
          </a:extLst>
        </p:cNvPr>
        <p:cNvGrpSpPr/>
        <p:nvPr/>
      </p:nvGrpSpPr>
      <p:grpSpPr>
        <a:xfrm>
          <a:off x="0" y="0"/>
          <a:ext cx="0" cy="0"/>
          <a:chOff x="0" y="0"/>
          <a:chExt cx="0" cy="0"/>
        </a:xfrm>
      </p:grpSpPr>
      <p:sp>
        <p:nvSpPr>
          <p:cNvPr id="2" name="Header Placeholder 1">
            <a:extLst>
              <a:ext uri="{FF2B5EF4-FFF2-40B4-BE49-F238E27FC236}">
                <a16:creationId xmlns:a16="http://schemas.microsoft.com/office/drawing/2014/main" id="{73406088-ADF3-8E31-4F4C-C2E7472170CC}"/>
              </a:ext>
            </a:extLst>
          </p:cNvPr>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a:extLst>
              <a:ext uri="{FF2B5EF4-FFF2-40B4-BE49-F238E27FC236}">
                <a16:creationId xmlns:a16="http://schemas.microsoft.com/office/drawing/2014/main" id="{4AEF1278-F279-8B50-084B-960D12C52B62}"/>
              </a:ext>
            </a:extLst>
          </p:cNvPr>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a:extLst>
              <a:ext uri="{FF2B5EF4-FFF2-40B4-BE49-F238E27FC236}">
                <a16:creationId xmlns:a16="http://schemas.microsoft.com/office/drawing/2014/main" id="{4978FF39-86EB-CECD-DD5B-E46B60157209}"/>
              </a:ext>
            </a:extLst>
          </p:cNvPr>
          <p:cNvSpPr>
            <a:spLocks noGrp="1" noRot="1" noChangeAspect="1"/>
          </p:cNvSpPr>
          <p:nvPr>
            <p:ph type="sldImg" idx="2"/>
          </p:nvPr>
        </p:nvSpPr>
        <p:spPr>
          <a:xfrm>
            <a:off x="2290763" y="512763"/>
            <a:ext cx="4562475"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a:extLst>
              <a:ext uri="{FF2B5EF4-FFF2-40B4-BE49-F238E27FC236}">
                <a16:creationId xmlns:a16="http://schemas.microsoft.com/office/drawing/2014/main" id="{261E28E4-2937-EE97-F8AF-D36B7C66CC92}"/>
              </a:ext>
            </a:extLst>
          </p:cNvPr>
          <p:cNvSpPr>
            <a:spLocks noGrp="1"/>
          </p:cNvSpPr>
          <p:nvPr>
            <p:ph type="body" sz="quarter" idx="3"/>
          </p:nvPr>
        </p:nvSpPr>
        <p:spPr>
          <a:xfrm>
            <a:off x="914400" y="3251200"/>
            <a:ext cx="7315200" cy="3081338"/>
          </a:xfrm>
          <a:prstGeom prst="rect">
            <a:avLst/>
          </a:prstGeom>
        </p:spPr>
        <p:txBody>
          <a:bodyPr vert="horz" lIns="91440" tIns="45720" rIns="91440" bIns="4572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6" name="Footer Placeholder 5">
            <a:extLst>
              <a:ext uri="{FF2B5EF4-FFF2-40B4-BE49-F238E27FC236}">
                <a16:creationId xmlns:a16="http://schemas.microsoft.com/office/drawing/2014/main" id="{B3B58EE5-94F3-C0B1-5B1B-5B648723ED71}"/>
              </a:ext>
            </a:extLst>
          </p:cNvPr>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a:extLst>
              <a:ext uri="{FF2B5EF4-FFF2-40B4-BE49-F238E27FC236}">
                <a16:creationId xmlns:a16="http://schemas.microsoft.com/office/drawing/2014/main" id="{269588E3-627E-B4AC-E487-D562863E6F04}"/>
              </a:ext>
            </a:extLst>
          </p:cNvPr>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extLst>
      <p:ext uri="{BB962C8B-B14F-4D97-AF65-F5344CB8AC3E}">
        <p14:creationId xmlns:p14="http://schemas.microsoft.com/office/powerpoint/2010/main" val="6851070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7/24/2025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7/24/2025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7/24/2025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7/24/2025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7/24/2025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7/24/2025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7/24/2025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7/24/2025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7/24/2025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7/24/2025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2.sv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7.xml"/><Relationship Id="rId5" Type="http://schemas.openxmlformats.org/officeDocument/2006/relationships/image" Target="../media/image5.png"/><Relationship Id="rId4" Type="http://schemas.openxmlformats.org/officeDocument/2006/relationships/image" Target="../media/image2.sv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7.xml"/><Relationship Id="rId5" Type="http://schemas.openxmlformats.org/officeDocument/2006/relationships/image" Target="../media/image5.png"/><Relationship Id="rId4" Type="http://schemas.openxmlformats.org/officeDocument/2006/relationships/image" Target="../media/image2.sv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7.xml"/><Relationship Id="rId5" Type="http://schemas.openxmlformats.org/officeDocument/2006/relationships/image" Target="../media/image5.png"/><Relationship Id="rId4" Type="http://schemas.openxmlformats.org/officeDocument/2006/relationships/image" Target="../media/image2.sv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7.xml"/><Relationship Id="rId5" Type="http://schemas.openxmlformats.org/officeDocument/2006/relationships/image" Target="../media/image5.png"/><Relationship Id="rId4" Type="http://schemas.openxmlformats.org/officeDocument/2006/relationships/image" Target="../media/image2.sv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7.xml"/><Relationship Id="rId5" Type="http://schemas.openxmlformats.org/officeDocument/2006/relationships/image" Target="../media/image5.png"/><Relationship Id="rId4" Type="http://schemas.openxmlformats.org/officeDocument/2006/relationships/image" Target="../media/image2.svg"/></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7.xml"/><Relationship Id="rId5" Type="http://schemas.openxmlformats.org/officeDocument/2006/relationships/image" Target="../media/image5.png"/><Relationship Id="rId4" Type="http://schemas.openxmlformats.org/officeDocument/2006/relationships/image" Target="../media/image2.sv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7.xml"/><Relationship Id="rId5" Type="http://schemas.openxmlformats.org/officeDocument/2006/relationships/image" Target="../media/image5.png"/><Relationship Id="rId4" Type="http://schemas.openxmlformats.org/officeDocument/2006/relationships/image" Target="../media/image2.svg"/></Relationships>
</file>

<file path=ppt/slides/_rels/slide17.xml.rels><?xml version="1.0" encoding="UTF-8" standalone="yes"?>
<Relationships xmlns="http://schemas.openxmlformats.org/package/2006/relationships"><Relationship Id="rId3" Type="http://schemas.microsoft.com/office/2018/10/relationships/comments" Target="../comments/modernComment_108_A9D1B082.xml"/><Relationship Id="rId2" Type="http://schemas.openxmlformats.org/officeDocument/2006/relationships/notesSlide" Target="../notesSlides/notesSlide17.xml"/><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2.svg"/><Relationship Id="rId4" Type="http://schemas.openxmlformats.org/officeDocument/2006/relationships/image" Target="../media/image1.png"/></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7.xml"/><Relationship Id="rId5" Type="http://schemas.openxmlformats.org/officeDocument/2006/relationships/image" Target="../media/image5.png"/><Relationship Id="rId4" Type="http://schemas.openxmlformats.org/officeDocument/2006/relationships/image" Target="../media/image2.svg"/></Relationships>
</file>

<file path=ppt/slides/_rels/slide19.xml.rels><?xml version="1.0" encoding="UTF-8" standalone="yes"?>
<Relationships xmlns="http://schemas.openxmlformats.org/package/2006/relationships"><Relationship Id="rId3" Type="http://schemas.openxmlformats.org/officeDocument/2006/relationships/hyperlink" Target="mailto:Crystal.Thomas2@dc.gov" TargetMode="External"/><Relationship Id="rId2" Type="http://schemas.openxmlformats.org/officeDocument/2006/relationships/notesSlide" Target="../notesSlides/notesSlide19.xml"/><Relationship Id="rId1" Type="http://schemas.openxmlformats.org/officeDocument/2006/relationships/slideLayout" Target="../slideLayouts/slideLayout7.xml"/><Relationship Id="rId4" Type="http://schemas.openxmlformats.org/officeDocument/2006/relationships/hyperlink" Target="mailto:Catherine.Rinehartmello@dc.gov"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image" Target="../media/image5.png"/><Relationship Id="rId4" Type="http://schemas.openxmlformats.org/officeDocument/2006/relationships/image" Target="../media/image2.svg"/></Relationships>
</file>

<file path=ppt/slides/_rels/slide3.xml.rels><?xml version="1.0" encoding="UTF-8" standalone="yes"?>
<Relationships xmlns="http://schemas.openxmlformats.org/package/2006/relationships"><Relationship Id="rId8" Type="http://schemas.openxmlformats.org/officeDocument/2006/relationships/image" Target="../media/image10.png"/><Relationship Id="rId13" Type="http://schemas.openxmlformats.org/officeDocument/2006/relationships/image" Target="../media/image15.png"/><Relationship Id="rId3" Type="http://schemas.openxmlformats.org/officeDocument/2006/relationships/image" Target="../media/image5.png"/><Relationship Id="rId7" Type="http://schemas.openxmlformats.org/officeDocument/2006/relationships/image" Target="../media/image9.png"/><Relationship Id="rId12" Type="http://schemas.openxmlformats.org/officeDocument/2006/relationships/image" Target="../media/image14.png"/><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8.png"/><Relationship Id="rId11" Type="http://schemas.openxmlformats.org/officeDocument/2006/relationships/image" Target="../media/image13.png"/><Relationship Id="rId5" Type="http://schemas.openxmlformats.org/officeDocument/2006/relationships/image" Target="../media/image7.png"/><Relationship Id="rId15" Type="http://schemas.openxmlformats.org/officeDocument/2006/relationships/image" Target="../media/image17.png"/><Relationship Id="rId10" Type="http://schemas.openxmlformats.org/officeDocument/2006/relationships/image" Target="../media/image12.png"/><Relationship Id="rId4" Type="http://schemas.openxmlformats.org/officeDocument/2006/relationships/image" Target="../media/image6.png"/><Relationship Id="rId9" Type="http://schemas.openxmlformats.org/officeDocument/2006/relationships/image" Target="../media/image11.png"/><Relationship Id="rId14" Type="http://schemas.openxmlformats.org/officeDocument/2006/relationships/image" Target="../media/image16.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7.xml"/><Relationship Id="rId5" Type="http://schemas.openxmlformats.org/officeDocument/2006/relationships/image" Target="../media/image5.png"/><Relationship Id="rId4" Type="http://schemas.openxmlformats.org/officeDocument/2006/relationships/image" Target="../media/image2.sv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7.xml"/><Relationship Id="rId5" Type="http://schemas.openxmlformats.org/officeDocument/2006/relationships/image" Target="../media/image5.png"/><Relationship Id="rId4" Type="http://schemas.openxmlformats.org/officeDocument/2006/relationships/image" Target="../media/image2.sv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7.xml"/><Relationship Id="rId5" Type="http://schemas.openxmlformats.org/officeDocument/2006/relationships/image" Target="../media/image5.png"/><Relationship Id="rId4" Type="http://schemas.openxmlformats.org/officeDocument/2006/relationships/image" Target="../media/image2.sv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7.xml"/><Relationship Id="rId5" Type="http://schemas.openxmlformats.org/officeDocument/2006/relationships/image" Target="../media/image5.png"/><Relationship Id="rId4" Type="http://schemas.openxmlformats.org/officeDocument/2006/relationships/image" Target="../media/image18.sv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7.xml"/><Relationship Id="rId5" Type="http://schemas.openxmlformats.org/officeDocument/2006/relationships/image" Target="../media/image5.png"/><Relationship Id="rId4" Type="http://schemas.openxmlformats.org/officeDocument/2006/relationships/image" Target="../media/image2.sv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7.xml"/><Relationship Id="rId5" Type="http://schemas.openxmlformats.org/officeDocument/2006/relationships/image" Target="../media/image5.png"/><Relationship Id="rId4" Type="http://schemas.openxmlformats.org/officeDocument/2006/relationships/image" Target="../media/image2.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7576914" y="8041931"/>
            <a:ext cx="11372118" cy="5246370"/>
            <a:chOff x="0" y="0"/>
            <a:chExt cx="6350000" cy="6350000"/>
          </a:xfrm>
        </p:grpSpPr>
        <p:sp>
          <p:nvSpPr>
            <p:cNvPr id="3" name="Freeform 3"/>
            <p:cNvSpPr/>
            <p:nvPr/>
          </p:nvSpPr>
          <p:spPr>
            <a:xfrm>
              <a:off x="0" y="0"/>
              <a:ext cx="6350000" cy="6350000"/>
            </a:xfrm>
            <a:custGeom>
              <a:avLst/>
              <a:gdLst/>
              <a:ahLst/>
              <a:cxnLst/>
              <a:rect l="l" t="t" r="r" b="b"/>
              <a:pathLst>
                <a:path w="6350000" h="6350000">
                  <a:moveTo>
                    <a:pt x="3175000" y="0"/>
                  </a:moveTo>
                  <a:cubicBezTo>
                    <a:pt x="1421496" y="0"/>
                    <a:pt x="0" y="1421496"/>
                    <a:pt x="0" y="3175000"/>
                  </a:cubicBezTo>
                  <a:cubicBezTo>
                    <a:pt x="0" y="4928504"/>
                    <a:pt x="1421496" y="6350000"/>
                    <a:pt x="3175000" y="6350000"/>
                  </a:cubicBezTo>
                  <a:cubicBezTo>
                    <a:pt x="4928504" y="6350000"/>
                    <a:pt x="6350000" y="4928504"/>
                    <a:pt x="6350000" y="3175000"/>
                  </a:cubicBezTo>
                  <a:cubicBezTo>
                    <a:pt x="6350000" y="1421496"/>
                    <a:pt x="4928504" y="0"/>
                    <a:pt x="3175000" y="0"/>
                  </a:cubicBezTo>
                  <a:close/>
                </a:path>
              </a:pathLst>
            </a:custGeom>
            <a:solidFill>
              <a:srgbClr val="38B6FF"/>
            </a:solidFill>
          </p:spPr>
          <p:txBody>
            <a:bodyPr/>
            <a:lstStyle/>
            <a:p>
              <a:endParaRPr lang="en-US"/>
            </a:p>
          </p:txBody>
        </p:sp>
      </p:grpSp>
      <p:grpSp>
        <p:nvGrpSpPr>
          <p:cNvPr id="4" name="Group 4"/>
          <p:cNvGrpSpPr/>
          <p:nvPr/>
        </p:nvGrpSpPr>
        <p:grpSpPr>
          <a:xfrm>
            <a:off x="-559445" y="3255730"/>
            <a:ext cx="2331359" cy="2331359"/>
            <a:chOff x="0" y="0"/>
            <a:chExt cx="6350000" cy="6350000"/>
          </a:xfrm>
        </p:grpSpPr>
        <p:sp>
          <p:nvSpPr>
            <p:cNvPr id="5" name="Freeform 5"/>
            <p:cNvSpPr/>
            <p:nvPr/>
          </p:nvSpPr>
          <p:spPr>
            <a:xfrm>
              <a:off x="0" y="0"/>
              <a:ext cx="6350000" cy="6350000"/>
            </a:xfrm>
            <a:custGeom>
              <a:avLst/>
              <a:gdLst/>
              <a:ahLst/>
              <a:cxnLst/>
              <a:rect l="l" t="t" r="r" b="b"/>
              <a:pathLst>
                <a:path w="6350000" h="6350000">
                  <a:moveTo>
                    <a:pt x="3175000" y="0"/>
                  </a:moveTo>
                  <a:cubicBezTo>
                    <a:pt x="1421496" y="0"/>
                    <a:pt x="0" y="1421496"/>
                    <a:pt x="0" y="3175000"/>
                  </a:cubicBezTo>
                  <a:cubicBezTo>
                    <a:pt x="0" y="4928504"/>
                    <a:pt x="1421496" y="6350000"/>
                    <a:pt x="3175000" y="6350000"/>
                  </a:cubicBezTo>
                  <a:cubicBezTo>
                    <a:pt x="4928504" y="6350000"/>
                    <a:pt x="6350000" y="4928504"/>
                    <a:pt x="6350000" y="3175000"/>
                  </a:cubicBezTo>
                  <a:cubicBezTo>
                    <a:pt x="6350000" y="1421496"/>
                    <a:pt x="4928504" y="0"/>
                    <a:pt x="3175000" y="0"/>
                  </a:cubicBezTo>
                  <a:close/>
                </a:path>
              </a:pathLst>
            </a:custGeom>
            <a:solidFill>
              <a:srgbClr val="38B6FF"/>
            </a:solidFill>
          </p:spPr>
          <p:txBody>
            <a:bodyPr/>
            <a:lstStyle/>
            <a:p>
              <a:endParaRPr lang="en-US"/>
            </a:p>
          </p:txBody>
        </p:sp>
      </p:grpSp>
      <p:sp>
        <p:nvSpPr>
          <p:cNvPr id="6" name="Freeform 6"/>
          <p:cNvSpPr/>
          <p:nvPr/>
        </p:nvSpPr>
        <p:spPr>
          <a:xfrm>
            <a:off x="1028700" y="8607716"/>
            <a:ext cx="1766792" cy="2057400"/>
          </a:xfrm>
          <a:custGeom>
            <a:avLst/>
            <a:gdLst/>
            <a:ahLst/>
            <a:cxnLst/>
            <a:rect l="l" t="t" r="r" b="b"/>
            <a:pathLst>
              <a:path w="1766792" h="2057400">
                <a:moveTo>
                  <a:pt x="0" y="0"/>
                </a:moveTo>
                <a:lnTo>
                  <a:pt x="1766792" y="0"/>
                </a:lnTo>
                <a:lnTo>
                  <a:pt x="1766792" y="2057400"/>
                </a:lnTo>
                <a:lnTo>
                  <a:pt x="0" y="2057400"/>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endParaRPr lang="en-US"/>
          </a:p>
        </p:txBody>
      </p:sp>
      <p:sp>
        <p:nvSpPr>
          <p:cNvPr id="7" name="Freeform 7"/>
          <p:cNvSpPr/>
          <p:nvPr/>
        </p:nvSpPr>
        <p:spPr>
          <a:xfrm>
            <a:off x="9921338" y="-331689"/>
            <a:ext cx="1766792" cy="2057400"/>
          </a:xfrm>
          <a:custGeom>
            <a:avLst/>
            <a:gdLst/>
            <a:ahLst/>
            <a:cxnLst/>
            <a:rect l="l" t="t" r="r" b="b"/>
            <a:pathLst>
              <a:path w="1766792" h="2057400">
                <a:moveTo>
                  <a:pt x="0" y="0"/>
                </a:moveTo>
                <a:lnTo>
                  <a:pt x="1766792" y="0"/>
                </a:lnTo>
                <a:lnTo>
                  <a:pt x="1766792" y="2057400"/>
                </a:lnTo>
                <a:lnTo>
                  <a:pt x="0" y="2057400"/>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endParaRPr lang="en-US"/>
          </a:p>
        </p:txBody>
      </p:sp>
      <p:sp>
        <p:nvSpPr>
          <p:cNvPr id="8" name="Freeform 8"/>
          <p:cNvSpPr/>
          <p:nvPr/>
        </p:nvSpPr>
        <p:spPr>
          <a:xfrm>
            <a:off x="9545196" y="2035019"/>
            <a:ext cx="7104140" cy="7104140"/>
          </a:xfrm>
          <a:custGeom>
            <a:avLst/>
            <a:gdLst/>
            <a:ahLst/>
            <a:cxnLst/>
            <a:rect l="l" t="t" r="r" b="b"/>
            <a:pathLst>
              <a:path w="7104140" h="7104140">
                <a:moveTo>
                  <a:pt x="0" y="0"/>
                </a:moveTo>
                <a:lnTo>
                  <a:pt x="7104140" y="0"/>
                </a:lnTo>
                <a:lnTo>
                  <a:pt x="7104140" y="7104140"/>
                </a:lnTo>
                <a:lnTo>
                  <a:pt x="0" y="7104140"/>
                </a:lnTo>
                <a:lnTo>
                  <a:pt x="0" y="0"/>
                </a:lnTo>
                <a:close/>
              </a:path>
            </a:pathLst>
          </a:custGeom>
          <a:blipFill>
            <a:blip r:embed="rId5">
              <a:extLst>
                <a:ext uri="{96DAC541-7B7A-43D3-8B79-37D633B846F1}">
                  <asvg:svgBlip xmlns:asvg="http://schemas.microsoft.com/office/drawing/2016/SVG/main" r:embed="rId6"/>
                </a:ext>
              </a:extLst>
            </a:blip>
            <a:stretch>
              <a:fillRect/>
            </a:stretch>
          </a:blipFill>
        </p:spPr>
        <p:txBody>
          <a:bodyPr/>
          <a:lstStyle/>
          <a:p>
            <a:endParaRPr lang="en-US"/>
          </a:p>
        </p:txBody>
      </p:sp>
      <p:sp>
        <p:nvSpPr>
          <p:cNvPr id="9" name="Freeform 9"/>
          <p:cNvSpPr/>
          <p:nvPr/>
        </p:nvSpPr>
        <p:spPr>
          <a:xfrm>
            <a:off x="16324628" y="220315"/>
            <a:ext cx="1485134" cy="2184020"/>
          </a:xfrm>
          <a:custGeom>
            <a:avLst/>
            <a:gdLst/>
            <a:ahLst/>
            <a:cxnLst/>
            <a:rect l="l" t="t" r="r" b="b"/>
            <a:pathLst>
              <a:path w="1485134" h="2184020">
                <a:moveTo>
                  <a:pt x="0" y="0"/>
                </a:moveTo>
                <a:lnTo>
                  <a:pt x="1485134" y="0"/>
                </a:lnTo>
                <a:lnTo>
                  <a:pt x="1485134" y="2184021"/>
                </a:lnTo>
                <a:lnTo>
                  <a:pt x="0" y="2184021"/>
                </a:lnTo>
                <a:lnTo>
                  <a:pt x="0" y="0"/>
                </a:lnTo>
                <a:close/>
              </a:path>
            </a:pathLst>
          </a:custGeom>
          <a:blipFill>
            <a:blip r:embed="rId7"/>
            <a:stretch>
              <a:fillRect/>
            </a:stretch>
          </a:blipFill>
        </p:spPr>
        <p:txBody>
          <a:bodyPr/>
          <a:lstStyle/>
          <a:p>
            <a:endParaRPr lang="en-US"/>
          </a:p>
        </p:txBody>
      </p:sp>
      <p:sp>
        <p:nvSpPr>
          <p:cNvPr id="10" name="TextBox 10"/>
          <p:cNvSpPr txBox="1"/>
          <p:nvPr/>
        </p:nvSpPr>
        <p:spPr>
          <a:xfrm>
            <a:off x="1591109" y="1224045"/>
            <a:ext cx="7946467" cy="4383379"/>
          </a:xfrm>
          <a:prstGeom prst="rect">
            <a:avLst/>
          </a:prstGeom>
        </p:spPr>
        <p:txBody>
          <a:bodyPr lIns="0" tIns="0" rIns="0" bIns="0" rtlCol="0" anchor="t">
            <a:spAutoFit/>
          </a:bodyPr>
          <a:lstStyle/>
          <a:p>
            <a:pPr>
              <a:lnSpc>
                <a:spcPts val="5517"/>
              </a:lnSpc>
            </a:pPr>
            <a:r>
              <a:rPr lang="en-US" sz="6415" spc="-282" dirty="0">
                <a:solidFill>
                  <a:srgbClr val="004AAD"/>
                </a:solidFill>
                <a:latin typeface="DM Serif Display"/>
              </a:rPr>
              <a:t>National Expansion of Employment Opportunities Network-Update</a:t>
            </a:r>
          </a:p>
          <a:p>
            <a:pPr>
              <a:lnSpc>
                <a:spcPts val="5517"/>
              </a:lnSpc>
            </a:pPr>
            <a:endParaRPr lang="en-US" sz="6415" spc="-282" dirty="0">
              <a:solidFill>
                <a:srgbClr val="004AAD"/>
              </a:solidFill>
              <a:latin typeface="DM Serif Display"/>
            </a:endParaRPr>
          </a:p>
          <a:p>
            <a:pPr>
              <a:lnSpc>
                <a:spcPts val="6366"/>
              </a:lnSpc>
            </a:pPr>
            <a:endParaRPr lang="en-US" sz="6415" spc="-282" dirty="0">
              <a:solidFill>
                <a:srgbClr val="004AAD"/>
              </a:solidFill>
              <a:latin typeface="DM Serif Display"/>
            </a:endParaRPr>
          </a:p>
        </p:txBody>
      </p:sp>
      <p:sp>
        <p:nvSpPr>
          <p:cNvPr id="11" name="TextBox 11"/>
          <p:cNvSpPr txBox="1"/>
          <p:nvPr/>
        </p:nvSpPr>
        <p:spPr>
          <a:xfrm>
            <a:off x="1632900" y="5585684"/>
            <a:ext cx="7509009" cy="2057551"/>
          </a:xfrm>
          <a:prstGeom prst="rect">
            <a:avLst/>
          </a:prstGeom>
        </p:spPr>
        <p:txBody>
          <a:bodyPr wrap="square" lIns="0" tIns="0" rIns="0" bIns="0" rtlCol="0" anchor="t">
            <a:spAutoFit/>
          </a:bodyPr>
          <a:lstStyle/>
          <a:p>
            <a:pPr>
              <a:lnSpc>
                <a:spcPts val="4340"/>
              </a:lnSpc>
            </a:pPr>
            <a:r>
              <a:rPr lang="en-US" sz="2400" b="1" dirty="0">
                <a:solidFill>
                  <a:srgbClr val="004AAD"/>
                </a:solidFill>
                <a:latin typeface="Canva Sans Bold"/>
              </a:rPr>
              <a:t>Crystal Thomas</a:t>
            </a:r>
            <a:endParaRPr lang="en-US" sz="2400" b="1" dirty="0">
              <a:latin typeface="Canva Sans Bold"/>
            </a:endParaRPr>
          </a:p>
          <a:p>
            <a:pPr>
              <a:lnSpc>
                <a:spcPts val="4340"/>
              </a:lnSpc>
            </a:pPr>
            <a:endParaRPr lang="en-US" sz="2400" b="1" dirty="0">
              <a:latin typeface="Canva Sans Bold"/>
            </a:endParaRPr>
          </a:p>
          <a:p>
            <a:pPr>
              <a:lnSpc>
                <a:spcPts val="3920"/>
              </a:lnSpc>
            </a:pPr>
            <a:r>
              <a:rPr lang="en-US" sz="2400" b="1" dirty="0">
                <a:solidFill>
                  <a:srgbClr val="004AAD"/>
                </a:solidFill>
                <a:latin typeface="Canva Sans Bold"/>
              </a:rPr>
              <a:t>DC Department on Disability Services</a:t>
            </a:r>
          </a:p>
          <a:p>
            <a:pPr>
              <a:lnSpc>
                <a:spcPts val="3920"/>
              </a:lnSpc>
            </a:pPr>
            <a:r>
              <a:rPr lang="en-US" sz="2400" b="1" dirty="0">
                <a:solidFill>
                  <a:srgbClr val="004AAD"/>
                </a:solidFill>
                <a:latin typeface="Canva Sans Bold"/>
              </a:rPr>
              <a:t>State Office on Policy, Planning, and Innovation</a:t>
            </a:r>
          </a:p>
        </p:txBody>
      </p:sp>
      <p:sp>
        <p:nvSpPr>
          <p:cNvPr id="12" name="TextBox 12"/>
          <p:cNvSpPr txBox="1"/>
          <p:nvPr/>
        </p:nvSpPr>
        <p:spPr>
          <a:xfrm>
            <a:off x="1827110" y="4364259"/>
            <a:ext cx="4040290" cy="537844"/>
          </a:xfrm>
          <a:prstGeom prst="rect">
            <a:avLst/>
          </a:prstGeom>
        </p:spPr>
        <p:txBody>
          <a:bodyPr wrap="square" lIns="0" tIns="0" rIns="0" bIns="0" rtlCol="0" anchor="t">
            <a:spAutoFit/>
          </a:bodyPr>
          <a:lstStyle/>
          <a:p>
            <a:pPr algn="ctr">
              <a:lnSpc>
                <a:spcPts val="4480"/>
              </a:lnSpc>
            </a:pPr>
            <a:r>
              <a:rPr lang="en-US" sz="3200" dirty="0">
                <a:solidFill>
                  <a:srgbClr val="004AAD"/>
                </a:solidFill>
                <a:latin typeface="Canva Sans Bold"/>
              </a:rPr>
              <a:t>July 25, 2025</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9E75987-43FB-1B15-0D35-42EE171C9EFE}"/>
            </a:ext>
          </a:extLst>
        </p:cNvPr>
        <p:cNvGrpSpPr/>
        <p:nvPr/>
      </p:nvGrpSpPr>
      <p:grpSpPr>
        <a:xfrm>
          <a:off x="0" y="0"/>
          <a:ext cx="0" cy="0"/>
          <a:chOff x="0" y="0"/>
          <a:chExt cx="0" cy="0"/>
        </a:xfrm>
      </p:grpSpPr>
      <p:sp>
        <p:nvSpPr>
          <p:cNvPr id="2" name="AutoShape 2">
            <a:extLst>
              <a:ext uri="{FF2B5EF4-FFF2-40B4-BE49-F238E27FC236}">
                <a16:creationId xmlns:a16="http://schemas.microsoft.com/office/drawing/2014/main" id="{013ACCEF-BF45-6B5A-7135-9EEF24DB04DC}"/>
              </a:ext>
            </a:extLst>
          </p:cNvPr>
          <p:cNvSpPr/>
          <p:nvPr/>
        </p:nvSpPr>
        <p:spPr>
          <a:xfrm>
            <a:off x="0" y="-228600"/>
            <a:ext cx="14620503" cy="10706910"/>
          </a:xfrm>
          <a:prstGeom prst="rect">
            <a:avLst/>
          </a:prstGeom>
          <a:solidFill>
            <a:srgbClr val="38B6FF"/>
          </a:solidFill>
        </p:spPr>
        <p:txBody>
          <a:bodyPr/>
          <a:lstStyle/>
          <a:p>
            <a:endParaRPr lang="en-US" dirty="0"/>
          </a:p>
        </p:txBody>
      </p:sp>
      <p:sp>
        <p:nvSpPr>
          <p:cNvPr id="3" name="Freeform 3">
            <a:extLst>
              <a:ext uri="{FF2B5EF4-FFF2-40B4-BE49-F238E27FC236}">
                <a16:creationId xmlns:a16="http://schemas.microsoft.com/office/drawing/2014/main" id="{AC67D678-28C5-2D48-8506-6DE82DC8F81D}"/>
              </a:ext>
            </a:extLst>
          </p:cNvPr>
          <p:cNvSpPr/>
          <p:nvPr/>
        </p:nvSpPr>
        <p:spPr>
          <a:xfrm>
            <a:off x="787765" y="8023699"/>
            <a:ext cx="1766792" cy="2057400"/>
          </a:xfrm>
          <a:custGeom>
            <a:avLst/>
            <a:gdLst/>
            <a:ahLst/>
            <a:cxnLst/>
            <a:rect l="l" t="t" r="r" b="b"/>
            <a:pathLst>
              <a:path w="1766792" h="2057400">
                <a:moveTo>
                  <a:pt x="0" y="0"/>
                </a:moveTo>
                <a:lnTo>
                  <a:pt x="1766792" y="0"/>
                </a:lnTo>
                <a:lnTo>
                  <a:pt x="1766792" y="2057400"/>
                </a:lnTo>
                <a:lnTo>
                  <a:pt x="0" y="2057400"/>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endParaRPr lang="en-US"/>
          </a:p>
        </p:txBody>
      </p:sp>
      <p:sp>
        <p:nvSpPr>
          <p:cNvPr id="4" name="Freeform 4">
            <a:extLst>
              <a:ext uri="{FF2B5EF4-FFF2-40B4-BE49-F238E27FC236}">
                <a16:creationId xmlns:a16="http://schemas.microsoft.com/office/drawing/2014/main" id="{FC93EE1A-5D94-4307-6935-F82A705EBECE}"/>
              </a:ext>
            </a:extLst>
          </p:cNvPr>
          <p:cNvSpPr/>
          <p:nvPr/>
        </p:nvSpPr>
        <p:spPr>
          <a:xfrm>
            <a:off x="15492508" y="263670"/>
            <a:ext cx="1766792" cy="2057400"/>
          </a:xfrm>
          <a:custGeom>
            <a:avLst/>
            <a:gdLst/>
            <a:ahLst/>
            <a:cxnLst/>
            <a:rect l="l" t="t" r="r" b="b"/>
            <a:pathLst>
              <a:path w="1766792" h="2057400">
                <a:moveTo>
                  <a:pt x="0" y="0"/>
                </a:moveTo>
                <a:lnTo>
                  <a:pt x="1766792" y="0"/>
                </a:lnTo>
                <a:lnTo>
                  <a:pt x="1766792" y="2057400"/>
                </a:lnTo>
                <a:lnTo>
                  <a:pt x="0" y="2057400"/>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endParaRPr lang="en-US"/>
          </a:p>
        </p:txBody>
      </p:sp>
      <p:grpSp>
        <p:nvGrpSpPr>
          <p:cNvPr id="5" name="Group 5">
            <a:extLst>
              <a:ext uri="{FF2B5EF4-FFF2-40B4-BE49-F238E27FC236}">
                <a16:creationId xmlns:a16="http://schemas.microsoft.com/office/drawing/2014/main" id="{19EE3A10-9903-0D3F-1874-9811FE32177A}"/>
              </a:ext>
            </a:extLst>
          </p:cNvPr>
          <p:cNvGrpSpPr/>
          <p:nvPr/>
        </p:nvGrpSpPr>
        <p:grpSpPr>
          <a:xfrm>
            <a:off x="11422710" y="7384104"/>
            <a:ext cx="6340812" cy="6340812"/>
            <a:chOff x="0" y="0"/>
            <a:chExt cx="812800" cy="812800"/>
          </a:xfrm>
        </p:grpSpPr>
        <p:sp>
          <p:nvSpPr>
            <p:cNvPr id="6" name="Freeform 6">
              <a:extLst>
                <a:ext uri="{FF2B5EF4-FFF2-40B4-BE49-F238E27FC236}">
                  <a16:creationId xmlns:a16="http://schemas.microsoft.com/office/drawing/2014/main" id="{6D238A08-2CE9-C1F8-6E11-6B6EB9B443D5}"/>
                </a:ext>
              </a:extLst>
            </p:cNvPr>
            <p:cNvSpPr/>
            <p:nvPr/>
          </p:nvSpPr>
          <p:spPr>
            <a:xfrm>
              <a:off x="0" y="0"/>
              <a:ext cx="812800" cy="812800"/>
            </a:xfrm>
            <a:custGeom>
              <a:avLst/>
              <a:gdLst/>
              <a:ahLst/>
              <a:cxnLst/>
              <a:rect l="l" t="t" r="r" b="b"/>
              <a:pathLst>
                <a:path w="812800" h="812800">
                  <a:moveTo>
                    <a:pt x="406400" y="0"/>
                  </a:moveTo>
                  <a:lnTo>
                    <a:pt x="812800" y="406400"/>
                  </a:lnTo>
                  <a:lnTo>
                    <a:pt x="406400" y="812800"/>
                  </a:lnTo>
                  <a:lnTo>
                    <a:pt x="0" y="406400"/>
                  </a:lnTo>
                  <a:lnTo>
                    <a:pt x="406400" y="0"/>
                  </a:lnTo>
                  <a:close/>
                </a:path>
              </a:pathLst>
            </a:custGeom>
            <a:solidFill>
              <a:srgbClr val="004AAD"/>
            </a:solidFill>
          </p:spPr>
          <p:txBody>
            <a:bodyPr/>
            <a:lstStyle/>
            <a:p>
              <a:endParaRPr lang="en-US"/>
            </a:p>
          </p:txBody>
        </p:sp>
        <p:sp>
          <p:nvSpPr>
            <p:cNvPr id="7" name="TextBox 7">
              <a:extLst>
                <a:ext uri="{FF2B5EF4-FFF2-40B4-BE49-F238E27FC236}">
                  <a16:creationId xmlns:a16="http://schemas.microsoft.com/office/drawing/2014/main" id="{C9692B20-79BE-5177-A601-39A838963FD3}"/>
                </a:ext>
              </a:extLst>
            </p:cNvPr>
            <p:cNvSpPr txBox="1"/>
            <p:nvPr/>
          </p:nvSpPr>
          <p:spPr>
            <a:xfrm>
              <a:off x="139700" y="101600"/>
              <a:ext cx="533400" cy="571500"/>
            </a:xfrm>
            <a:prstGeom prst="rect">
              <a:avLst/>
            </a:prstGeom>
          </p:spPr>
          <p:txBody>
            <a:bodyPr lIns="50800" tIns="50800" rIns="50800" bIns="50800" rtlCol="0" anchor="ctr"/>
            <a:lstStyle/>
            <a:p>
              <a:pPr algn="ctr">
                <a:lnSpc>
                  <a:spcPts val="2659"/>
                </a:lnSpc>
              </a:pPr>
              <a:endParaRPr/>
            </a:p>
          </p:txBody>
        </p:sp>
      </p:grpSp>
      <p:grpSp>
        <p:nvGrpSpPr>
          <p:cNvPr id="8" name="Group 8">
            <a:extLst>
              <a:ext uri="{FF2B5EF4-FFF2-40B4-BE49-F238E27FC236}">
                <a16:creationId xmlns:a16="http://schemas.microsoft.com/office/drawing/2014/main" id="{26FD18E5-807B-8ABE-6BBC-7557D0283DF6}"/>
              </a:ext>
            </a:extLst>
          </p:cNvPr>
          <p:cNvGrpSpPr/>
          <p:nvPr/>
        </p:nvGrpSpPr>
        <p:grpSpPr>
          <a:xfrm>
            <a:off x="-1543050" y="-228600"/>
            <a:ext cx="3086100" cy="3086100"/>
            <a:chOff x="0" y="0"/>
            <a:chExt cx="812800" cy="812800"/>
          </a:xfrm>
        </p:grpSpPr>
        <p:sp>
          <p:nvSpPr>
            <p:cNvPr id="9" name="Freeform 9">
              <a:extLst>
                <a:ext uri="{FF2B5EF4-FFF2-40B4-BE49-F238E27FC236}">
                  <a16:creationId xmlns:a16="http://schemas.microsoft.com/office/drawing/2014/main" id="{DACC714B-118D-7050-30C2-32F61A970E6D}"/>
                </a:ext>
              </a:extLst>
            </p:cNvPr>
            <p:cNvSpPr/>
            <p:nvPr/>
          </p:nvSpPr>
          <p:spPr>
            <a:xfrm>
              <a:off x="0" y="0"/>
              <a:ext cx="812800" cy="812800"/>
            </a:xfrm>
            <a:custGeom>
              <a:avLst/>
              <a:gdLst/>
              <a:ahLst/>
              <a:cxnLst/>
              <a:rect l="l" t="t" r="r" b="b"/>
              <a:pathLst>
                <a:path w="812800" h="812800">
                  <a:moveTo>
                    <a:pt x="406400" y="0"/>
                  </a:moveTo>
                  <a:lnTo>
                    <a:pt x="812800" y="406400"/>
                  </a:lnTo>
                  <a:lnTo>
                    <a:pt x="406400" y="812800"/>
                  </a:lnTo>
                  <a:lnTo>
                    <a:pt x="0" y="406400"/>
                  </a:lnTo>
                  <a:lnTo>
                    <a:pt x="406400" y="0"/>
                  </a:lnTo>
                  <a:close/>
                </a:path>
              </a:pathLst>
            </a:custGeom>
            <a:solidFill>
              <a:srgbClr val="004AAD"/>
            </a:solidFill>
          </p:spPr>
          <p:txBody>
            <a:bodyPr/>
            <a:lstStyle/>
            <a:p>
              <a:endParaRPr lang="en-US"/>
            </a:p>
          </p:txBody>
        </p:sp>
        <p:sp>
          <p:nvSpPr>
            <p:cNvPr id="10" name="TextBox 10">
              <a:extLst>
                <a:ext uri="{FF2B5EF4-FFF2-40B4-BE49-F238E27FC236}">
                  <a16:creationId xmlns:a16="http://schemas.microsoft.com/office/drawing/2014/main" id="{9BD4BE5D-71E9-AB6E-B6AD-6B6B88A25EF0}"/>
                </a:ext>
              </a:extLst>
            </p:cNvPr>
            <p:cNvSpPr txBox="1"/>
            <p:nvPr/>
          </p:nvSpPr>
          <p:spPr>
            <a:xfrm>
              <a:off x="139700" y="101600"/>
              <a:ext cx="533400" cy="571500"/>
            </a:xfrm>
            <a:prstGeom prst="rect">
              <a:avLst/>
            </a:prstGeom>
          </p:spPr>
          <p:txBody>
            <a:bodyPr lIns="50800" tIns="50800" rIns="50800" bIns="50800" rtlCol="0" anchor="ctr"/>
            <a:lstStyle/>
            <a:p>
              <a:pPr algn="ctr">
                <a:lnSpc>
                  <a:spcPts val="2659"/>
                </a:lnSpc>
              </a:pPr>
              <a:endParaRPr/>
            </a:p>
          </p:txBody>
        </p:sp>
      </p:grpSp>
      <p:sp>
        <p:nvSpPr>
          <p:cNvPr id="11" name="Freeform 11">
            <a:extLst>
              <a:ext uri="{FF2B5EF4-FFF2-40B4-BE49-F238E27FC236}">
                <a16:creationId xmlns:a16="http://schemas.microsoft.com/office/drawing/2014/main" id="{51320AF9-0765-613D-F8DD-5A97A087D54B}"/>
              </a:ext>
            </a:extLst>
          </p:cNvPr>
          <p:cNvSpPr/>
          <p:nvPr/>
        </p:nvSpPr>
        <p:spPr>
          <a:xfrm>
            <a:off x="13850549" y="8221877"/>
            <a:ext cx="1485134" cy="2184020"/>
          </a:xfrm>
          <a:custGeom>
            <a:avLst/>
            <a:gdLst/>
            <a:ahLst/>
            <a:cxnLst/>
            <a:rect l="l" t="t" r="r" b="b"/>
            <a:pathLst>
              <a:path w="1485134" h="2184020">
                <a:moveTo>
                  <a:pt x="0" y="0"/>
                </a:moveTo>
                <a:lnTo>
                  <a:pt x="1485134" y="0"/>
                </a:lnTo>
                <a:lnTo>
                  <a:pt x="1485134" y="2184020"/>
                </a:lnTo>
                <a:lnTo>
                  <a:pt x="0" y="2184020"/>
                </a:lnTo>
                <a:lnTo>
                  <a:pt x="0" y="0"/>
                </a:lnTo>
                <a:close/>
              </a:path>
            </a:pathLst>
          </a:custGeom>
          <a:blipFill>
            <a:blip r:embed="rId5"/>
            <a:stretch>
              <a:fillRect/>
            </a:stretch>
          </a:blipFill>
        </p:spPr>
        <p:txBody>
          <a:bodyPr/>
          <a:lstStyle/>
          <a:p>
            <a:endParaRPr lang="en-US"/>
          </a:p>
        </p:txBody>
      </p:sp>
      <p:sp>
        <p:nvSpPr>
          <p:cNvPr id="12" name="TextBox 12">
            <a:extLst>
              <a:ext uri="{FF2B5EF4-FFF2-40B4-BE49-F238E27FC236}">
                <a16:creationId xmlns:a16="http://schemas.microsoft.com/office/drawing/2014/main" id="{7CCC2309-4818-5CE9-CD07-5C02B901D0FC}"/>
              </a:ext>
            </a:extLst>
          </p:cNvPr>
          <p:cNvSpPr txBox="1"/>
          <p:nvPr/>
        </p:nvSpPr>
        <p:spPr>
          <a:xfrm>
            <a:off x="2110403" y="1836396"/>
            <a:ext cx="11373425" cy="1616596"/>
          </a:xfrm>
          <a:prstGeom prst="rect">
            <a:avLst/>
          </a:prstGeom>
        </p:spPr>
        <p:txBody>
          <a:bodyPr lIns="0" tIns="0" rIns="0" bIns="0" rtlCol="0" anchor="t">
            <a:spAutoFit/>
          </a:bodyPr>
          <a:lstStyle/>
          <a:p>
            <a:pPr marL="285750" marR="0" indent="-285750">
              <a:buFont typeface="Arial" panose="020B0604020202020204" pitchFamily="34" charset="0"/>
              <a:buChar char="•"/>
            </a:pPr>
            <a:endParaRPr lang="en-US" dirty="0"/>
          </a:p>
          <a:p>
            <a:pPr>
              <a:lnSpc>
                <a:spcPts val="3500"/>
              </a:lnSpc>
            </a:pPr>
            <a:endParaRPr lang="en-US" sz="4000" spc="-123" dirty="0">
              <a:solidFill>
                <a:schemeClr val="tx2">
                  <a:lumMod val="75000"/>
                </a:schemeClr>
              </a:solidFill>
              <a:latin typeface="DM Serif Display"/>
            </a:endParaRPr>
          </a:p>
          <a:p>
            <a:pPr marL="457200" indent="-457200">
              <a:lnSpc>
                <a:spcPts val="3500"/>
              </a:lnSpc>
              <a:buFont typeface="Arial" panose="020B0604020202020204" pitchFamily="34" charset="0"/>
              <a:buChar char="•"/>
            </a:pPr>
            <a:endParaRPr lang="en-US" sz="4000" spc="-123" dirty="0">
              <a:solidFill>
                <a:schemeClr val="tx2"/>
              </a:solidFill>
              <a:latin typeface="DM Serif Display"/>
            </a:endParaRPr>
          </a:p>
          <a:p>
            <a:pPr marL="457200" indent="-457200">
              <a:lnSpc>
                <a:spcPts val="3500"/>
              </a:lnSpc>
              <a:buFont typeface="Arial" panose="020B0604020202020204" pitchFamily="34" charset="0"/>
              <a:buChar char="•"/>
            </a:pPr>
            <a:endParaRPr lang="en-US" sz="2800" spc="-123" dirty="0">
              <a:solidFill>
                <a:srgbClr val="FFFFFF"/>
              </a:solidFill>
              <a:latin typeface="DM Serif Display"/>
            </a:endParaRPr>
          </a:p>
        </p:txBody>
      </p:sp>
      <p:sp>
        <p:nvSpPr>
          <p:cNvPr id="13" name="TextBox 13">
            <a:extLst>
              <a:ext uri="{FF2B5EF4-FFF2-40B4-BE49-F238E27FC236}">
                <a16:creationId xmlns:a16="http://schemas.microsoft.com/office/drawing/2014/main" id="{61F97F5F-5F81-58B8-BA20-C7E23B1CA0DF}"/>
              </a:ext>
            </a:extLst>
          </p:cNvPr>
          <p:cNvSpPr txBox="1"/>
          <p:nvPr/>
        </p:nvSpPr>
        <p:spPr>
          <a:xfrm>
            <a:off x="1432384" y="358486"/>
            <a:ext cx="12051444" cy="3338991"/>
          </a:xfrm>
          <a:prstGeom prst="rect">
            <a:avLst/>
          </a:prstGeom>
        </p:spPr>
        <p:txBody>
          <a:bodyPr lIns="0" tIns="0" rIns="0" bIns="0" rtlCol="0" anchor="t">
            <a:spAutoFit/>
          </a:bodyPr>
          <a:lstStyle/>
          <a:p>
            <a:pPr algn="ctr">
              <a:lnSpc>
                <a:spcPts val="8769"/>
              </a:lnSpc>
            </a:pPr>
            <a:r>
              <a:rPr lang="en-US" sz="6264" dirty="0">
                <a:solidFill>
                  <a:schemeClr val="bg1"/>
                </a:solidFill>
                <a:latin typeface="DM Serif Display"/>
              </a:rPr>
              <a:t>Tiered Benefits Planning System</a:t>
            </a:r>
          </a:p>
          <a:p>
            <a:pPr algn="ctr">
              <a:lnSpc>
                <a:spcPts val="8769"/>
              </a:lnSpc>
            </a:pPr>
            <a:r>
              <a:rPr lang="en-US" sz="4800" kern="100" dirty="0">
                <a:solidFill>
                  <a:schemeClr val="tx2">
                    <a:lumMod val="75000"/>
                  </a:schemeClr>
                </a:solidFill>
                <a:latin typeface="DM Serif Display" pitchFamily="2" charset="0"/>
                <a:ea typeface="Calibri" panose="020F0502020204030204" pitchFamily="34" charset="0"/>
                <a:cs typeface="Times New Roman" panose="02020603050405020304" pitchFamily="18" charset="0"/>
              </a:rPr>
              <a:t>Tier 3-Benefits Planner</a:t>
            </a:r>
          </a:p>
          <a:p>
            <a:pPr algn="ctr">
              <a:lnSpc>
                <a:spcPts val="8769"/>
              </a:lnSpc>
            </a:pPr>
            <a:endParaRPr lang="en-US" sz="6264" dirty="0">
              <a:solidFill>
                <a:schemeClr val="bg1"/>
              </a:solidFill>
              <a:latin typeface="DM Serif Display"/>
            </a:endParaRPr>
          </a:p>
        </p:txBody>
      </p:sp>
      <p:sp>
        <p:nvSpPr>
          <p:cNvPr id="15" name="TextBox 14">
            <a:extLst>
              <a:ext uri="{FF2B5EF4-FFF2-40B4-BE49-F238E27FC236}">
                <a16:creationId xmlns:a16="http://schemas.microsoft.com/office/drawing/2014/main" id="{895AB445-CE32-14F4-3183-D81FD5AD6CC2}"/>
              </a:ext>
            </a:extLst>
          </p:cNvPr>
          <p:cNvSpPr txBox="1"/>
          <p:nvPr/>
        </p:nvSpPr>
        <p:spPr>
          <a:xfrm>
            <a:off x="1012626" y="2437197"/>
            <a:ext cx="12398574" cy="4985980"/>
          </a:xfrm>
          <a:prstGeom prst="rect">
            <a:avLst/>
          </a:prstGeom>
          <a:noFill/>
        </p:spPr>
        <p:txBody>
          <a:bodyPr wrap="square" rtlCol="0">
            <a:spAutoFit/>
          </a:bodyPr>
          <a:lstStyle/>
          <a:p>
            <a:r>
              <a:rPr lang="en-US" sz="4800" dirty="0">
                <a:solidFill>
                  <a:srgbClr val="002060"/>
                </a:solidFill>
                <a:latin typeface="DM Serif Display" pitchFamily="2" charset="0"/>
              </a:rPr>
              <a:t>Role/Expectation: </a:t>
            </a:r>
          </a:p>
          <a:p>
            <a:pPr marL="285750" indent="-285750">
              <a:buFont typeface="Arial" panose="020B0604020202020204" pitchFamily="34" charset="0"/>
              <a:buChar char="•"/>
            </a:pPr>
            <a:r>
              <a:rPr lang="en-US" sz="3000" dirty="0">
                <a:solidFill>
                  <a:srgbClr val="002060"/>
                </a:solidFill>
                <a:latin typeface="DM Serif Display" pitchFamily="2" charset="0"/>
              </a:rPr>
              <a:t>Staff whose primary focus is benefits advisement</a:t>
            </a:r>
          </a:p>
          <a:p>
            <a:pPr marL="285750" indent="-285750">
              <a:buFont typeface="Arial" panose="020B0604020202020204" pitchFamily="34" charset="0"/>
              <a:buChar char="•"/>
            </a:pPr>
            <a:r>
              <a:rPr lang="en-US" sz="3000" dirty="0">
                <a:solidFill>
                  <a:srgbClr val="002060"/>
                </a:solidFill>
                <a:latin typeface="DM Serif Display" pitchFamily="2" charset="0"/>
              </a:rPr>
              <a:t>Has detailed knowledge of SSI and SSDI and other public benefits programs, a working </a:t>
            </a:r>
          </a:p>
          <a:p>
            <a:r>
              <a:rPr lang="en-US" sz="3000" dirty="0">
                <a:solidFill>
                  <a:srgbClr val="002060"/>
                </a:solidFill>
                <a:latin typeface="DM Serif Display" pitchFamily="2" charset="0"/>
              </a:rPr>
              <a:t>     knowledge of the impact of earnings on each benefit and work incentives  for each benefit</a:t>
            </a:r>
          </a:p>
          <a:p>
            <a:pPr marL="285750" indent="-285750">
              <a:buFont typeface="Arial" panose="020B0604020202020204" pitchFamily="34" charset="0"/>
              <a:buChar char="•"/>
            </a:pPr>
            <a:r>
              <a:rPr lang="en-US" sz="3000" dirty="0">
                <a:solidFill>
                  <a:srgbClr val="002060"/>
                </a:solidFill>
                <a:latin typeface="DM Serif Display" pitchFamily="2" charset="0"/>
              </a:rPr>
              <a:t> Able to write detailed benefits analysis and work incentive plans</a:t>
            </a:r>
          </a:p>
          <a:p>
            <a:pPr marL="285750" indent="-285750">
              <a:buFont typeface="Arial" panose="020B0604020202020204" pitchFamily="34" charset="0"/>
              <a:buChar char="•"/>
            </a:pPr>
            <a:r>
              <a:rPr lang="en-US" sz="3000" dirty="0">
                <a:solidFill>
                  <a:srgbClr val="002060"/>
                </a:solidFill>
                <a:latin typeface="DM Serif Display" pitchFamily="2" charset="0"/>
              </a:rPr>
              <a:t>Verifies public benefits through BPQY’s and other means.  </a:t>
            </a:r>
          </a:p>
          <a:p>
            <a:pPr marL="285750" indent="-285750">
              <a:buFont typeface="Arial" panose="020B0604020202020204" pitchFamily="34" charset="0"/>
              <a:buChar char="•"/>
            </a:pPr>
            <a:r>
              <a:rPr lang="en-US" sz="3000" dirty="0">
                <a:solidFill>
                  <a:srgbClr val="002060"/>
                </a:solidFill>
                <a:latin typeface="DM Serif Display" pitchFamily="2" charset="0"/>
              </a:rPr>
              <a:t>Educates person on about impact of earnings specific to their public benefits </a:t>
            </a:r>
          </a:p>
        </p:txBody>
      </p:sp>
    </p:spTree>
    <p:extLst>
      <p:ext uri="{BB962C8B-B14F-4D97-AF65-F5344CB8AC3E}">
        <p14:creationId xmlns:p14="http://schemas.microsoft.com/office/powerpoint/2010/main" val="40990087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2D18F9-B805-A7C7-ABEA-9EBCABE3EC72}"/>
            </a:ext>
          </a:extLst>
        </p:cNvPr>
        <p:cNvGrpSpPr/>
        <p:nvPr/>
      </p:nvGrpSpPr>
      <p:grpSpPr>
        <a:xfrm>
          <a:off x="0" y="0"/>
          <a:ext cx="0" cy="0"/>
          <a:chOff x="0" y="0"/>
          <a:chExt cx="0" cy="0"/>
        </a:xfrm>
      </p:grpSpPr>
      <p:sp>
        <p:nvSpPr>
          <p:cNvPr id="2" name="AutoShape 2">
            <a:extLst>
              <a:ext uri="{FF2B5EF4-FFF2-40B4-BE49-F238E27FC236}">
                <a16:creationId xmlns:a16="http://schemas.microsoft.com/office/drawing/2014/main" id="{167D569F-A0EA-14D1-E340-1755DFD81F4C}"/>
              </a:ext>
            </a:extLst>
          </p:cNvPr>
          <p:cNvSpPr/>
          <p:nvPr/>
        </p:nvSpPr>
        <p:spPr>
          <a:xfrm>
            <a:off x="10886" y="-228600"/>
            <a:ext cx="14620503" cy="10706910"/>
          </a:xfrm>
          <a:prstGeom prst="rect">
            <a:avLst/>
          </a:prstGeom>
          <a:solidFill>
            <a:srgbClr val="38B6FF"/>
          </a:solidFill>
        </p:spPr>
        <p:txBody>
          <a:bodyPr/>
          <a:lstStyle/>
          <a:p>
            <a:endParaRPr lang="en-US" dirty="0"/>
          </a:p>
        </p:txBody>
      </p:sp>
      <p:sp>
        <p:nvSpPr>
          <p:cNvPr id="3" name="Freeform 3">
            <a:extLst>
              <a:ext uri="{FF2B5EF4-FFF2-40B4-BE49-F238E27FC236}">
                <a16:creationId xmlns:a16="http://schemas.microsoft.com/office/drawing/2014/main" id="{C5C70A6F-C21C-909F-134E-EC0C26832911}"/>
              </a:ext>
            </a:extLst>
          </p:cNvPr>
          <p:cNvSpPr/>
          <p:nvPr/>
        </p:nvSpPr>
        <p:spPr>
          <a:xfrm>
            <a:off x="787765" y="8023699"/>
            <a:ext cx="1766792" cy="2057400"/>
          </a:xfrm>
          <a:custGeom>
            <a:avLst/>
            <a:gdLst/>
            <a:ahLst/>
            <a:cxnLst/>
            <a:rect l="l" t="t" r="r" b="b"/>
            <a:pathLst>
              <a:path w="1766792" h="2057400">
                <a:moveTo>
                  <a:pt x="0" y="0"/>
                </a:moveTo>
                <a:lnTo>
                  <a:pt x="1766792" y="0"/>
                </a:lnTo>
                <a:lnTo>
                  <a:pt x="1766792" y="2057400"/>
                </a:lnTo>
                <a:lnTo>
                  <a:pt x="0" y="2057400"/>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endParaRPr lang="en-US"/>
          </a:p>
        </p:txBody>
      </p:sp>
      <p:sp>
        <p:nvSpPr>
          <p:cNvPr id="4" name="Freeform 4">
            <a:extLst>
              <a:ext uri="{FF2B5EF4-FFF2-40B4-BE49-F238E27FC236}">
                <a16:creationId xmlns:a16="http://schemas.microsoft.com/office/drawing/2014/main" id="{B93D49BB-5732-A631-8CEE-6D9E92629A9E}"/>
              </a:ext>
            </a:extLst>
          </p:cNvPr>
          <p:cNvSpPr/>
          <p:nvPr/>
        </p:nvSpPr>
        <p:spPr>
          <a:xfrm>
            <a:off x="15492508" y="263670"/>
            <a:ext cx="1766792" cy="2057400"/>
          </a:xfrm>
          <a:custGeom>
            <a:avLst/>
            <a:gdLst/>
            <a:ahLst/>
            <a:cxnLst/>
            <a:rect l="l" t="t" r="r" b="b"/>
            <a:pathLst>
              <a:path w="1766792" h="2057400">
                <a:moveTo>
                  <a:pt x="0" y="0"/>
                </a:moveTo>
                <a:lnTo>
                  <a:pt x="1766792" y="0"/>
                </a:lnTo>
                <a:lnTo>
                  <a:pt x="1766792" y="2057400"/>
                </a:lnTo>
                <a:lnTo>
                  <a:pt x="0" y="2057400"/>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endParaRPr lang="en-US"/>
          </a:p>
        </p:txBody>
      </p:sp>
      <p:grpSp>
        <p:nvGrpSpPr>
          <p:cNvPr id="5" name="Group 5">
            <a:extLst>
              <a:ext uri="{FF2B5EF4-FFF2-40B4-BE49-F238E27FC236}">
                <a16:creationId xmlns:a16="http://schemas.microsoft.com/office/drawing/2014/main" id="{936CC7DE-D5CA-6992-F232-AAB257AA77D5}"/>
              </a:ext>
            </a:extLst>
          </p:cNvPr>
          <p:cNvGrpSpPr/>
          <p:nvPr/>
        </p:nvGrpSpPr>
        <p:grpSpPr>
          <a:xfrm>
            <a:off x="11422710" y="7384104"/>
            <a:ext cx="6340812" cy="6340812"/>
            <a:chOff x="0" y="0"/>
            <a:chExt cx="812800" cy="812800"/>
          </a:xfrm>
        </p:grpSpPr>
        <p:sp>
          <p:nvSpPr>
            <p:cNvPr id="6" name="Freeform 6">
              <a:extLst>
                <a:ext uri="{FF2B5EF4-FFF2-40B4-BE49-F238E27FC236}">
                  <a16:creationId xmlns:a16="http://schemas.microsoft.com/office/drawing/2014/main" id="{BAC39396-66F9-87BA-F115-3206395D6BB6}"/>
                </a:ext>
              </a:extLst>
            </p:cNvPr>
            <p:cNvSpPr/>
            <p:nvPr/>
          </p:nvSpPr>
          <p:spPr>
            <a:xfrm>
              <a:off x="0" y="0"/>
              <a:ext cx="812800" cy="812800"/>
            </a:xfrm>
            <a:custGeom>
              <a:avLst/>
              <a:gdLst/>
              <a:ahLst/>
              <a:cxnLst/>
              <a:rect l="l" t="t" r="r" b="b"/>
              <a:pathLst>
                <a:path w="812800" h="812800">
                  <a:moveTo>
                    <a:pt x="406400" y="0"/>
                  </a:moveTo>
                  <a:lnTo>
                    <a:pt x="812800" y="406400"/>
                  </a:lnTo>
                  <a:lnTo>
                    <a:pt x="406400" y="812800"/>
                  </a:lnTo>
                  <a:lnTo>
                    <a:pt x="0" y="406400"/>
                  </a:lnTo>
                  <a:lnTo>
                    <a:pt x="406400" y="0"/>
                  </a:lnTo>
                  <a:close/>
                </a:path>
              </a:pathLst>
            </a:custGeom>
            <a:solidFill>
              <a:srgbClr val="004AAD"/>
            </a:solidFill>
          </p:spPr>
          <p:txBody>
            <a:bodyPr/>
            <a:lstStyle/>
            <a:p>
              <a:endParaRPr lang="en-US"/>
            </a:p>
          </p:txBody>
        </p:sp>
        <p:sp>
          <p:nvSpPr>
            <p:cNvPr id="7" name="TextBox 7">
              <a:extLst>
                <a:ext uri="{FF2B5EF4-FFF2-40B4-BE49-F238E27FC236}">
                  <a16:creationId xmlns:a16="http://schemas.microsoft.com/office/drawing/2014/main" id="{199814ED-73D6-D812-850C-9FD9691C8532}"/>
                </a:ext>
              </a:extLst>
            </p:cNvPr>
            <p:cNvSpPr txBox="1"/>
            <p:nvPr/>
          </p:nvSpPr>
          <p:spPr>
            <a:xfrm>
              <a:off x="139700" y="101600"/>
              <a:ext cx="533400" cy="571500"/>
            </a:xfrm>
            <a:prstGeom prst="rect">
              <a:avLst/>
            </a:prstGeom>
          </p:spPr>
          <p:txBody>
            <a:bodyPr lIns="50800" tIns="50800" rIns="50800" bIns="50800" rtlCol="0" anchor="ctr"/>
            <a:lstStyle/>
            <a:p>
              <a:pPr algn="ctr">
                <a:lnSpc>
                  <a:spcPts val="2659"/>
                </a:lnSpc>
              </a:pPr>
              <a:endParaRPr/>
            </a:p>
          </p:txBody>
        </p:sp>
      </p:grpSp>
      <p:grpSp>
        <p:nvGrpSpPr>
          <p:cNvPr id="8" name="Group 8">
            <a:extLst>
              <a:ext uri="{FF2B5EF4-FFF2-40B4-BE49-F238E27FC236}">
                <a16:creationId xmlns:a16="http://schemas.microsoft.com/office/drawing/2014/main" id="{F1C0DC4E-B378-47B8-706D-5A4C58BFFEEB}"/>
              </a:ext>
            </a:extLst>
          </p:cNvPr>
          <p:cNvGrpSpPr/>
          <p:nvPr/>
        </p:nvGrpSpPr>
        <p:grpSpPr>
          <a:xfrm>
            <a:off x="-1543050" y="-228600"/>
            <a:ext cx="3086100" cy="3086100"/>
            <a:chOff x="0" y="0"/>
            <a:chExt cx="812800" cy="812800"/>
          </a:xfrm>
        </p:grpSpPr>
        <p:sp>
          <p:nvSpPr>
            <p:cNvPr id="9" name="Freeform 9">
              <a:extLst>
                <a:ext uri="{FF2B5EF4-FFF2-40B4-BE49-F238E27FC236}">
                  <a16:creationId xmlns:a16="http://schemas.microsoft.com/office/drawing/2014/main" id="{CF302E49-7DB2-FB97-8154-BCCCDCCDFD86}"/>
                </a:ext>
              </a:extLst>
            </p:cNvPr>
            <p:cNvSpPr/>
            <p:nvPr/>
          </p:nvSpPr>
          <p:spPr>
            <a:xfrm>
              <a:off x="0" y="0"/>
              <a:ext cx="812800" cy="812800"/>
            </a:xfrm>
            <a:custGeom>
              <a:avLst/>
              <a:gdLst/>
              <a:ahLst/>
              <a:cxnLst/>
              <a:rect l="l" t="t" r="r" b="b"/>
              <a:pathLst>
                <a:path w="812800" h="812800">
                  <a:moveTo>
                    <a:pt x="406400" y="0"/>
                  </a:moveTo>
                  <a:lnTo>
                    <a:pt x="812800" y="406400"/>
                  </a:lnTo>
                  <a:lnTo>
                    <a:pt x="406400" y="812800"/>
                  </a:lnTo>
                  <a:lnTo>
                    <a:pt x="0" y="406400"/>
                  </a:lnTo>
                  <a:lnTo>
                    <a:pt x="406400" y="0"/>
                  </a:lnTo>
                  <a:close/>
                </a:path>
              </a:pathLst>
            </a:custGeom>
            <a:solidFill>
              <a:srgbClr val="004AAD"/>
            </a:solidFill>
          </p:spPr>
          <p:txBody>
            <a:bodyPr/>
            <a:lstStyle/>
            <a:p>
              <a:endParaRPr lang="en-US"/>
            </a:p>
          </p:txBody>
        </p:sp>
        <p:sp>
          <p:nvSpPr>
            <p:cNvPr id="10" name="TextBox 10">
              <a:extLst>
                <a:ext uri="{FF2B5EF4-FFF2-40B4-BE49-F238E27FC236}">
                  <a16:creationId xmlns:a16="http://schemas.microsoft.com/office/drawing/2014/main" id="{35A89965-8BA2-5EC5-D715-CBE04752763A}"/>
                </a:ext>
              </a:extLst>
            </p:cNvPr>
            <p:cNvSpPr txBox="1"/>
            <p:nvPr/>
          </p:nvSpPr>
          <p:spPr>
            <a:xfrm>
              <a:off x="139700" y="101600"/>
              <a:ext cx="533400" cy="571500"/>
            </a:xfrm>
            <a:prstGeom prst="rect">
              <a:avLst/>
            </a:prstGeom>
          </p:spPr>
          <p:txBody>
            <a:bodyPr lIns="50800" tIns="50800" rIns="50800" bIns="50800" rtlCol="0" anchor="ctr"/>
            <a:lstStyle/>
            <a:p>
              <a:pPr algn="ctr">
                <a:lnSpc>
                  <a:spcPts val="2659"/>
                </a:lnSpc>
              </a:pPr>
              <a:endParaRPr/>
            </a:p>
          </p:txBody>
        </p:sp>
      </p:grpSp>
      <p:sp>
        <p:nvSpPr>
          <p:cNvPr id="11" name="Freeform 11">
            <a:extLst>
              <a:ext uri="{FF2B5EF4-FFF2-40B4-BE49-F238E27FC236}">
                <a16:creationId xmlns:a16="http://schemas.microsoft.com/office/drawing/2014/main" id="{56CDE65E-A846-FC49-ADC4-2EE0A8D2F07E}"/>
              </a:ext>
            </a:extLst>
          </p:cNvPr>
          <p:cNvSpPr/>
          <p:nvPr/>
        </p:nvSpPr>
        <p:spPr>
          <a:xfrm>
            <a:off x="13850549" y="8221877"/>
            <a:ext cx="1485134" cy="2184020"/>
          </a:xfrm>
          <a:custGeom>
            <a:avLst/>
            <a:gdLst/>
            <a:ahLst/>
            <a:cxnLst/>
            <a:rect l="l" t="t" r="r" b="b"/>
            <a:pathLst>
              <a:path w="1485134" h="2184020">
                <a:moveTo>
                  <a:pt x="0" y="0"/>
                </a:moveTo>
                <a:lnTo>
                  <a:pt x="1485134" y="0"/>
                </a:lnTo>
                <a:lnTo>
                  <a:pt x="1485134" y="2184020"/>
                </a:lnTo>
                <a:lnTo>
                  <a:pt x="0" y="2184020"/>
                </a:lnTo>
                <a:lnTo>
                  <a:pt x="0" y="0"/>
                </a:lnTo>
                <a:close/>
              </a:path>
            </a:pathLst>
          </a:custGeom>
          <a:blipFill>
            <a:blip r:embed="rId5"/>
            <a:stretch>
              <a:fillRect/>
            </a:stretch>
          </a:blipFill>
        </p:spPr>
        <p:txBody>
          <a:bodyPr/>
          <a:lstStyle/>
          <a:p>
            <a:endParaRPr lang="en-US"/>
          </a:p>
        </p:txBody>
      </p:sp>
      <p:sp>
        <p:nvSpPr>
          <p:cNvPr id="12" name="TextBox 12">
            <a:extLst>
              <a:ext uri="{FF2B5EF4-FFF2-40B4-BE49-F238E27FC236}">
                <a16:creationId xmlns:a16="http://schemas.microsoft.com/office/drawing/2014/main" id="{1F9423DC-534F-F5C9-18E7-49153EE3E30A}"/>
              </a:ext>
            </a:extLst>
          </p:cNvPr>
          <p:cNvSpPr txBox="1"/>
          <p:nvPr/>
        </p:nvSpPr>
        <p:spPr>
          <a:xfrm>
            <a:off x="2110403" y="1836396"/>
            <a:ext cx="11373425" cy="1616596"/>
          </a:xfrm>
          <a:prstGeom prst="rect">
            <a:avLst/>
          </a:prstGeom>
        </p:spPr>
        <p:txBody>
          <a:bodyPr lIns="0" tIns="0" rIns="0" bIns="0" rtlCol="0" anchor="t">
            <a:spAutoFit/>
          </a:bodyPr>
          <a:lstStyle/>
          <a:p>
            <a:pPr marL="285750" marR="0" indent="-285750">
              <a:buFont typeface="Arial" panose="020B0604020202020204" pitchFamily="34" charset="0"/>
              <a:buChar char="•"/>
            </a:pPr>
            <a:endParaRPr lang="en-US" dirty="0"/>
          </a:p>
          <a:p>
            <a:pPr>
              <a:lnSpc>
                <a:spcPts val="3500"/>
              </a:lnSpc>
            </a:pPr>
            <a:endParaRPr lang="en-US" sz="4000" spc="-123" dirty="0">
              <a:solidFill>
                <a:schemeClr val="tx2">
                  <a:lumMod val="75000"/>
                </a:schemeClr>
              </a:solidFill>
              <a:latin typeface="DM Serif Display"/>
            </a:endParaRPr>
          </a:p>
          <a:p>
            <a:pPr marL="457200" indent="-457200">
              <a:lnSpc>
                <a:spcPts val="3500"/>
              </a:lnSpc>
              <a:buFont typeface="Arial" panose="020B0604020202020204" pitchFamily="34" charset="0"/>
              <a:buChar char="•"/>
            </a:pPr>
            <a:endParaRPr lang="en-US" sz="4000" spc="-123" dirty="0">
              <a:solidFill>
                <a:schemeClr val="tx2"/>
              </a:solidFill>
              <a:latin typeface="DM Serif Display"/>
            </a:endParaRPr>
          </a:p>
          <a:p>
            <a:pPr marL="457200" indent="-457200">
              <a:lnSpc>
                <a:spcPts val="3500"/>
              </a:lnSpc>
              <a:buFont typeface="Arial" panose="020B0604020202020204" pitchFamily="34" charset="0"/>
              <a:buChar char="•"/>
            </a:pPr>
            <a:endParaRPr lang="en-US" sz="2800" spc="-123" dirty="0">
              <a:solidFill>
                <a:srgbClr val="FFFFFF"/>
              </a:solidFill>
              <a:latin typeface="DM Serif Display"/>
            </a:endParaRPr>
          </a:p>
        </p:txBody>
      </p:sp>
      <p:sp>
        <p:nvSpPr>
          <p:cNvPr id="13" name="TextBox 13">
            <a:extLst>
              <a:ext uri="{FF2B5EF4-FFF2-40B4-BE49-F238E27FC236}">
                <a16:creationId xmlns:a16="http://schemas.microsoft.com/office/drawing/2014/main" id="{42AEA786-3173-989C-0143-4114B85C759C}"/>
              </a:ext>
            </a:extLst>
          </p:cNvPr>
          <p:cNvSpPr txBox="1"/>
          <p:nvPr/>
        </p:nvSpPr>
        <p:spPr>
          <a:xfrm>
            <a:off x="1432384" y="358486"/>
            <a:ext cx="12051444" cy="3338991"/>
          </a:xfrm>
          <a:prstGeom prst="rect">
            <a:avLst/>
          </a:prstGeom>
        </p:spPr>
        <p:txBody>
          <a:bodyPr lIns="0" tIns="0" rIns="0" bIns="0" rtlCol="0" anchor="t">
            <a:spAutoFit/>
          </a:bodyPr>
          <a:lstStyle/>
          <a:p>
            <a:pPr algn="ctr">
              <a:lnSpc>
                <a:spcPts val="8769"/>
              </a:lnSpc>
            </a:pPr>
            <a:r>
              <a:rPr lang="en-US" sz="6264" dirty="0">
                <a:solidFill>
                  <a:schemeClr val="bg1"/>
                </a:solidFill>
                <a:latin typeface="DM Serif Display"/>
              </a:rPr>
              <a:t>Tiered Benefits Planning System</a:t>
            </a:r>
          </a:p>
          <a:p>
            <a:pPr algn="ctr">
              <a:lnSpc>
                <a:spcPts val="8769"/>
              </a:lnSpc>
            </a:pPr>
            <a:endParaRPr lang="en-US" sz="4800" kern="100" dirty="0">
              <a:solidFill>
                <a:schemeClr val="tx2"/>
              </a:solidFill>
              <a:latin typeface="DM Serif Display" pitchFamily="2" charset="0"/>
              <a:ea typeface="Calibri" panose="020F0502020204030204" pitchFamily="34" charset="0"/>
              <a:cs typeface="Times New Roman" panose="02020603050405020304" pitchFamily="18" charset="0"/>
            </a:endParaRPr>
          </a:p>
          <a:p>
            <a:pPr algn="ctr">
              <a:lnSpc>
                <a:spcPts val="8769"/>
              </a:lnSpc>
            </a:pPr>
            <a:endParaRPr lang="en-US" sz="6264" dirty="0">
              <a:solidFill>
                <a:schemeClr val="bg1"/>
              </a:solidFill>
              <a:latin typeface="DM Serif Display"/>
            </a:endParaRPr>
          </a:p>
        </p:txBody>
      </p:sp>
      <p:sp>
        <p:nvSpPr>
          <p:cNvPr id="15" name="TextBox 14">
            <a:extLst>
              <a:ext uri="{FF2B5EF4-FFF2-40B4-BE49-F238E27FC236}">
                <a16:creationId xmlns:a16="http://schemas.microsoft.com/office/drawing/2014/main" id="{45F07074-833C-3AEC-D3E8-FA7D2885AC78}"/>
              </a:ext>
            </a:extLst>
          </p:cNvPr>
          <p:cNvSpPr txBox="1"/>
          <p:nvPr/>
        </p:nvSpPr>
        <p:spPr>
          <a:xfrm>
            <a:off x="1012626" y="2437197"/>
            <a:ext cx="12398574" cy="4739759"/>
          </a:xfrm>
          <a:prstGeom prst="rect">
            <a:avLst/>
          </a:prstGeom>
          <a:noFill/>
        </p:spPr>
        <p:txBody>
          <a:bodyPr wrap="square" rtlCol="0">
            <a:spAutoFit/>
          </a:bodyPr>
          <a:lstStyle/>
          <a:p>
            <a:pPr algn="ctr"/>
            <a:r>
              <a:rPr lang="en-US" sz="3200" b="1" dirty="0">
                <a:solidFill>
                  <a:srgbClr val="002060"/>
                </a:solidFill>
                <a:latin typeface="DM Serif Display" pitchFamily="2" charset="0"/>
              </a:rPr>
              <a:t>Trainings:</a:t>
            </a:r>
          </a:p>
          <a:p>
            <a:pPr algn="ctr"/>
            <a:r>
              <a:rPr lang="en-US" sz="3000" dirty="0">
                <a:solidFill>
                  <a:srgbClr val="002060"/>
                </a:solidFill>
                <a:latin typeface="DM Serif Display" pitchFamily="2" charset="0"/>
              </a:rPr>
              <a:t>Why On Earth Should I Work My Way Off SSDI?:  Why Losing Benefits Can Be Giving Yourself a Hand, Instead of Shooting Yourself in the Foot</a:t>
            </a:r>
          </a:p>
          <a:p>
            <a:pPr algn="ctr"/>
            <a:r>
              <a:rPr lang="en-US" sz="3000" dirty="0">
                <a:solidFill>
                  <a:srgbClr val="002060"/>
                </a:solidFill>
                <a:latin typeface="DM Serif Display" pitchFamily="2" charset="0"/>
              </a:rPr>
              <a:t>10am-12pm (recorded)</a:t>
            </a:r>
          </a:p>
          <a:p>
            <a:pPr algn="ctr"/>
            <a:r>
              <a:rPr lang="en-US" sz="3000" dirty="0">
                <a:solidFill>
                  <a:srgbClr val="002060"/>
                </a:solidFill>
                <a:latin typeface="DM Serif Display" pitchFamily="2" charset="0"/>
              </a:rPr>
              <a:t>Medicaid</a:t>
            </a:r>
          </a:p>
          <a:p>
            <a:pPr algn="ctr"/>
            <a:r>
              <a:rPr lang="en-US" sz="3000" dirty="0">
                <a:solidFill>
                  <a:srgbClr val="002060"/>
                </a:solidFill>
                <a:latin typeface="DM Serif Display" pitchFamily="2" charset="0"/>
              </a:rPr>
              <a:t>10am-1:30pm (recorded)</a:t>
            </a:r>
          </a:p>
          <a:p>
            <a:pPr algn="ctr"/>
            <a:r>
              <a:rPr lang="en-US" sz="3000" dirty="0">
                <a:solidFill>
                  <a:srgbClr val="002060"/>
                </a:solidFill>
                <a:latin typeface="DM Serif Display" pitchFamily="2" charset="0"/>
              </a:rPr>
              <a:t>HUD</a:t>
            </a:r>
          </a:p>
          <a:p>
            <a:pPr algn="ctr"/>
            <a:r>
              <a:rPr lang="en-US" sz="3000" dirty="0">
                <a:solidFill>
                  <a:srgbClr val="002060"/>
                </a:solidFill>
                <a:latin typeface="DM Serif Display" pitchFamily="2" charset="0"/>
              </a:rPr>
              <a:t>Live: 7/30-12:30-3:30pm</a:t>
            </a:r>
          </a:p>
          <a:p>
            <a:pPr algn="ctr"/>
            <a:r>
              <a:rPr lang="en-US" sz="3000" dirty="0">
                <a:solidFill>
                  <a:srgbClr val="002060"/>
                </a:solidFill>
                <a:latin typeface="DM Serif Display" pitchFamily="2" charset="0"/>
              </a:rPr>
              <a:t>Estimating Taxes</a:t>
            </a:r>
          </a:p>
          <a:p>
            <a:pPr algn="ctr"/>
            <a:r>
              <a:rPr lang="en-US" sz="3000" dirty="0">
                <a:solidFill>
                  <a:srgbClr val="002060"/>
                </a:solidFill>
                <a:latin typeface="DM Serif Display" pitchFamily="2" charset="0"/>
              </a:rPr>
              <a:t>Live: 10am-1pm</a:t>
            </a:r>
          </a:p>
        </p:txBody>
      </p:sp>
    </p:spTree>
    <p:extLst>
      <p:ext uri="{BB962C8B-B14F-4D97-AF65-F5344CB8AC3E}">
        <p14:creationId xmlns:p14="http://schemas.microsoft.com/office/powerpoint/2010/main" val="16757813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AFE13E3-5DD7-AFC4-2E41-E239D8F885E3}"/>
            </a:ext>
          </a:extLst>
        </p:cNvPr>
        <p:cNvGrpSpPr/>
        <p:nvPr/>
      </p:nvGrpSpPr>
      <p:grpSpPr>
        <a:xfrm>
          <a:off x="0" y="0"/>
          <a:ext cx="0" cy="0"/>
          <a:chOff x="0" y="0"/>
          <a:chExt cx="0" cy="0"/>
        </a:xfrm>
      </p:grpSpPr>
      <p:sp>
        <p:nvSpPr>
          <p:cNvPr id="2" name="AutoShape 2">
            <a:extLst>
              <a:ext uri="{FF2B5EF4-FFF2-40B4-BE49-F238E27FC236}">
                <a16:creationId xmlns:a16="http://schemas.microsoft.com/office/drawing/2014/main" id="{3D489FC1-B8DF-6360-5DAB-0258DDCD2125}"/>
              </a:ext>
            </a:extLst>
          </p:cNvPr>
          <p:cNvSpPr/>
          <p:nvPr/>
        </p:nvSpPr>
        <p:spPr>
          <a:xfrm>
            <a:off x="0" y="-209955"/>
            <a:ext cx="14620503" cy="10706910"/>
          </a:xfrm>
          <a:prstGeom prst="rect">
            <a:avLst/>
          </a:prstGeom>
          <a:solidFill>
            <a:srgbClr val="38B6FF"/>
          </a:solidFill>
        </p:spPr>
        <p:txBody>
          <a:bodyPr/>
          <a:lstStyle/>
          <a:p>
            <a:endParaRPr lang="en-US" dirty="0"/>
          </a:p>
        </p:txBody>
      </p:sp>
      <p:sp>
        <p:nvSpPr>
          <p:cNvPr id="3" name="Freeform 3">
            <a:extLst>
              <a:ext uri="{FF2B5EF4-FFF2-40B4-BE49-F238E27FC236}">
                <a16:creationId xmlns:a16="http://schemas.microsoft.com/office/drawing/2014/main" id="{CE0B6D93-12B6-F2E4-24F5-6A31DF6011A0}"/>
              </a:ext>
            </a:extLst>
          </p:cNvPr>
          <p:cNvSpPr/>
          <p:nvPr/>
        </p:nvSpPr>
        <p:spPr>
          <a:xfrm>
            <a:off x="787765" y="8023699"/>
            <a:ext cx="1766792" cy="2057400"/>
          </a:xfrm>
          <a:custGeom>
            <a:avLst/>
            <a:gdLst/>
            <a:ahLst/>
            <a:cxnLst/>
            <a:rect l="l" t="t" r="r" b="b"/>
            <a:pathLst>
              <a:path w="1766792" h="2057400">
                <a:moveTo>
                  <a:pt x="0" y="0"/>
                </a:moveTo>
                <a:lnTo>
                  <a:pt x="1766792" y="0"/>
                </a:lnTo>
                <a:lnTo>
                  <a:pt x="1766792" y="2057400"/>
                </a:lnTo>
                <a:lnTo>
                  <a:pt x="0" y="2057400"/>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endParaRPr lang="en-US"/>
          </a:p>
        </p:txBody>
      </p:sp>
      <p:sp>
        <p:nvSpPr>
          <p:cNvPr id="4" name="Freeform 4">
            <a:extLst>
              <a:ext uri="{FF2B5EF4-FFF2-40B4-BE49-F238E27FC236}">
                <a16:creationId xmlns:a16="http://schemas.microsoft.com/office/drawing/2014/main" id="{10A168E3-4E78-1B0D-BA86-78FB4AF3FFA8}"/>
              </a:ext>
            </a:extLst>
          </p:cNvPr>
          <p:cNvSpPr/>
          <p:nvPr/>
        </p:nvSpPr>
        <p:spPr>
          <a:xfrm>
            <a:off x="15492508" y="263670"/>
            <a:ext cx="1766792" cy="2057400"/>
          </a:xfrm>
          <a:custGeom>
            <a:avLst/>
            <a:gdLst/>
            <a:ahLst/>
            <a:cxnLst/>
            <a:rect l="l" t="t" r="r" b="b"/>
            <a:pathLst>
              <a:path w="1766792" h="2057400">
                <a:moveTo>
                  <a:pt x="0" y="0"/>
                </a:moveTo>
                <a:lnTo>
                  <a:pt x="1766792" y="0"/>
                </a:lnTo>
                <a:lnTo>
                  <a:pt x="1766792" y="2057400"/>
                </a:lnTo>
                <a:lnTo>
                  <a:pt x="0" y="2057400"/>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endParaRPr lang="en-US"/>
          </a:p>
        </p:txBody>
      </p:sp>
      <p:grpSp>
        <p:nvGrpSpPr>
          <p:cNvPr id="5" name="Group 5">
            <a:extLst>
              <a:ext uri="{FF2B5EF4-FFF2-40B4-BE49-F238E27FC236}">
                <a16:creationId xmlns:a16="http://schemas.microsoft.com/office/drawing/2014/main" id="{B295657D-128D-8B7F-DFE4-69704B956876}"/>
              </a:ext>
            </a:extLst>
          </p:cNvPr>
          <p:cNvGrpSpPr/>
          <p:nvPr/>
        </p:nvGrpSpPr>
        <p:grpSpPr>
          <a:xfrm>
            <a:off x="11422710" y="7384104"/>
            <a:ext cx="6340812" cy="6340812"/>
            <a:chOff x="0" y="0"/>
            <a:chExt cx="812800" cy="812800"/>
          </a:xfrm>
        </p:grpSpPr>
        <p:sp>
          <p:nvSpPr>
            <p:cNvPr id="6" name="Freeform 6">
              <a:extLst>
                <a:ext uri="{FF2B5EF4-FFF2-40B4-BE49-F238E27FC236}">
                  <a16:creationId xmlns:a16="http://schemas.microsoft.com/office/drawing/2014/main" id="{3FCE56BB-8D60-3FAC-7A09-0995FB314B48}"/>
                </a:ext>
              </a:extLst>
            </p:cNvPr>
            <p:cNvSpPr/>
            <p:nvPr/>
          </p:nvSpPr>
          <p:spPr>
            <a:xfrm>
              <a:off x="0" y="0"/>
              <a:ext cx="812800" cy="812800"/>
            </a:xfrm>
            <a:custGeom>
              <a:avLst/>
              <a:gdLst/>
              <a:ahLst/>
              <a:cxnLst/>
              <a:rect l="l" t="t" r="r" b="b"/>
              <a:pathLst>
                <a:path w="812800" h="812800">
                  <a:moveTo>
                    <a:pt x="406400" y="0"/>
                  </a:moveTo>
                  <a:lnTo>
                    <a:pt x="812800" y="406400"/>
                  </a:lnTo>
                  <a:lnTo>
                    <a:pt x="406400" y="812800"/>
                  </a:lnTo>
                  <a:lnTo>
                    <a:pt x="0" y="406400"/>
                  </a:lnTo>
                  <a:lnTo>
                    <a:pt x="406400" y="0"/>
                  </a:lnTo>
                  <a:close/>
                </a:path>
              </a:pathLst>
            </a:custGeom>
            <a:solidFill>
              <a:srgbClr val="004AAD"/>
            </a:solidFill>
          </p:spPr>
          <p:txBody>
            <a:bodyPr/>
            <a:lstStyle/>
            <a:p>
              <a:endParaRPr lang="en-US"/>
            </a:p>
          </p:txBody>
        </p:sp>
        <p:sp>
          <p:nvSpPr>
            <p:cNvPr id="7" name="TextBox 7">
              <a:extLst>
                <a:ext uri="{FF2B5EF4-FFF2-40B4-BE49-F238E27FC236}">
                  <a16:creationId xmlns:a16="http://schemas.microsoft.com/office/drawing/2014/main" id="{F3CEE2BE-BC77-7E1B-26A9-477C1AB1EA29}"/>
                </a:ext>
              </a:extLst>
            </p:cNvPr>
            <p:cNvSpPr txBox="1"/>
            <p:nvPr/>
          </p:nvSpPr>
          <p:spPr>
            <a:xfrm>
              <a:off x="139700" y="101600"/>
              <a:ext cx="533400" cy="571500"/>
            </a:xfrm>
            <a:prstGeom prst="rect">
              <a:avLst/>
            </a:prstGeom>
          </p:spPr>
          <p:txBody>
            <a:bodyPr lIns="50800" tIns="50800" rIns="50800" bIns="50800" rtlCol="0" anchor="ctr"/>
            <a:lstStyle/>
            <a:p>
              <a:pPr algn="ctr">
                <a:lnSpc>
                  <a:spcPts val="2659"/>
                </a:lnSpc>
              </a:pPr>
              <a:endParaRPr/>
            </a:p>
          </p:txBody>
        </p:sp>
      </p:grpSp>
      <p:grpSp>
        <p:nvGrpSpPr>
          <p:cNvPr id="8" name="Group 8">
            <a:extLst>
              <a:ext uri="{FF2B5EF4-FFF2-40B4-BE49-F238E27FC236}">
                <a16:creationId xmlns:a16="http://schemas.microsoft.com/office/drawing/2014/main" id="{ADBEB3CC-2CAD-3C5A-C4F4-4B15C130FA63}"/>
              </a:ext>
            </a:extLst>
          </p:cNvPr>
          <p:cNvGrpSpPr/>
          <p:nvPr/>
        </p:nvGrpSpPr>
        <p:grpSpPr>
          <a:xfrm>
            <a:off x="-1543050" y="-228600"/>
            <a:ext cx="3086100" cy="3086100"/>
            <a:chOff x="0" y="0"/>
            <a:chExt cx="812800" cy="812800"/>
          </a:xfrm>
        </p:grpSpPr>
        <p:sp>
          <p:nvSpPr>
            <p:cNvPr id="9" name="Freeform 9">
              <a:extLst>
                <a:ext uri="{FF2B5EF4-FFF2-40B4-BE49-F238E27FC236}">
                  <a16:creationId xmlns:a16="http://schemas.microsoft.com/office/drawing/2014/main" id="{C04D4ABC-40E3-4CA3-0DBA-ECF0BC0F0C38}"/>
                </a:ext>
              </a:extLst>
            </p:cNvPr>
            <p:cNvSpPr/>
            <p:nvPr/>
          </p:nvSpPr>
          <p:spPr>
            <a:xfrm>
              <a:off x="0" y="0"/>
              <a:ext cx="812800" cy="812800"/>
            </a:xfrm>
            <a:custGeom>
              <a:avLst/>
              <a:gdLst/>
              <a:ahLst/>
              <a:cxnLst/>
              <a:rect l="l" t="t" r="r" b="b"/>
              <a:pathLst>
                <a:path w="812800" h="812800">
                  <a:moveTo>
                    <a:pt x="406400" y="0"/>
                  </a:moveTo>
                  <a:lnTo>
                    <a:pt x="812800" y="406400"/>
                  </a:lnTo>
                  <a:lnTo>
                    <a:pt x="406400" y="812800"/>
                  </a:lnTo>
                  <a:lnTo>
                    <a:pt x="0" y="406400"/>
                  </a:lnTo>
                  <a:lnTo>
                    <a:pt x="406400" y="0"/>
                  </a:lnTo>
                  <a:close/>
                </a:path>
              </a:pathLst>
            </a:custGeom>
            <a:solidFill>
              <a:srgbClr val="004AAD"/>
            </a:solidFill>
          </p:spPr>
          <p:txBody>
            <a:bodyPr/>
            <a:lstStyle/>
            <a:p>
              <a:endParaRPr lang="en-US"/>
            </a:p>
          </p:txBody>
        </p:sp>
        <p:sp>
          <p:nvSpPr>
            <p:cNvPr id="10" name="TextBox 10">
              <a:extLst>
                <a:ext uri="{FF2B5EF4-FFF2-40B4-BE49-F238E27FC236}">
                  <a16:creationId xmlns:a16="http://schemas.microsoft.com/office/drawing/2014/main" id="{DAD6CD9E-3F0A-6492-BAFF-C0E999CAF3A6}"/>
                </a:ext>
              </a:extLst>
            </p:cNvPr>
            <p:cNvSpPr txBox="1"/>
            <p:nvPr/>
          </p:nvSpPr>
          <p:spPr>
            <a:xfrm>
              <a:off x="139700" y="101600"/>
              <a:ext cx="533400" cy="571500"/>
            </a:xfrm>
            <a:prstGeom prst="rect">
              <a:avLst/>
            </a:prstGeom>
          </p:spPr>
          <p:txBody>
            <a:bodyPr lIns="50800" tIns="50800" rIns="50800" bIns="50800" rtlCol="0" anchor="ctr"/>
            <a:lstStyle/>
            <a:p>
              <a:pPr algn="ctr">
                <a:lnSpc>
                  <a:spcPts val="2659"/>
                </a:lnSpc>
              </a:pPr>
              <a:endParaRPr/>
            </a:p>
          </p:txBody>
        </p:sp>
      </p:grpSp>
      <p:sp>
        <p:nvSpPr>
          <p:cNvPr id="11" name="Freeform 11">
            <a:extLst>
              <a:ext uri="{FF2B5EF4-FFF2-40B4-BE49-F238E27FC236}">
                <a16:creationId xmlns:a16="http://schemas.microsoft.com/office/drawing/2014/main" id="{93C3A297-B4AF-7908-7487-C558E10B7DC9}"/>
              </a:ext>
            </a:extLst>
          </p:cNvPr>
          <p:cNvSpPr/>
          <p:nvPr/>
        </p:nvSpPr>
        <p:spPr>
          <a:xfrm>
            <a:off x="13850549" y="8221877"/>
            <a:ext cx="1485134" cy="2184020"/>
          </a:xfrm>
          <a:custGeom>
            <a:avLst/>
            <a:gdLst/>
            <a:ahLst/>
            <a:cxnLst/>
            <a:rect l="l" t="t" r="r" b="b"/>
            <a:pathLst>
              <a:path w="1485134" h="2184020">
                <a:moveTo>
                  <a:pt x="0" y="0"/>
                </a:moveTo>
                <a:lnTo>
                  <a:pt x="1485134" y="0"/>
                </a:lnTo>
                <a:lnTo>
                  <a:pt x="1485134" y="2184020"/>
                </a:lnTo>
                <a:lnTo>
                  <a:pt x="0" y="2184020"/>
                </a:lnTo>
                <a:lnTo>
                  <a:pt x="0" y="0"/>
                </a:lnTo>
                <a:close/>
              </a:path>
            </a:pathLst>
          </a:custGeom>
          <a:blipFill>
            <a:blip r:embed="rId5"/>
            <a:stretch>
              <a:fillRect/>
            </a:stretch>
          </a:blipFill>
        </p:spPr>
        <p:txBody>
          <a:bodyPr/>
          <a:lstStyle/>
          <a:p>
            <a:endParaRPr lang="en-US"/>
          </a:p>
        </p:txBody>
      </p:sp>
      <p:sp>
        <p:nvSpPr>
          <p:cNvPr id="12" name="TextBox 12">
            <a:extLst>
              <a:ext uri="{FF2B5EF4-FFF2-40B4-BE49-F238E27FC236}">
                <a16:creationId xmlns:a16="http://schemas.microsoft.com/office/drawing/2014/main" id="{7990FA9E-87DB-30A2-6637-C4A18A433EBE}"/>
              </a:ext>
            </a:extLst>
          </p:cNvPr>
          <p:cNvSpPr txBox="1"/>
          <p:nvPr/>
        </p:nvSpPr>
        <p:spPr>
          <a:xfrm>
            <a:off x="2110403" y="1836396"/>
            <a:ext cx="11373425" cy="1616596"/>
          </a:xfrm>
          <a:prstGeom prst="rect">
            <a:avLst/>
          </a:prstGeom>
        </p:spPr>
        <p:txBody>
          <a:bodyPr lIns="0" tIns="0" rIns="0" bIns="0" rtlCol="0" anchor="t">
            <a:spAutoFit/>
          </a:bodyPr>
          <a:lstStyle/>
          <a:p>
            <a:pPr marL="285750" marR="0" indent="-285750">
              <a:buFont typeface="Arial" panose="020B0604020202020204" pitchFamily="34" charset="0"/>
              <a:buChar char="•"/>
            </a:pPr>
            <a:endParaRPr lang="en-US" dirty="0"/>
          </a:p>
          <a:p>
            <a:pPr>
              <a:lnSpc>
                <a:spcPts val="3500"/>
              </a:lnSpc>
            </a:pPr>
            <a:endParaRPr lang="en-US" sz="4000" spc="-123" dirty="0">
              <a:solidFill>
                <a:schemeClr val="tx2">
                  <a:lumMod val="75000"/>
                </a:schemeClr>
              </a:solidFill>
              <a:latin typeface="DM Serif Display"/>
            </a:endParaRPr>
          </a:p>
          <a:p>
            <a:pPr marL="457200" indent="-457200">
              <a:lnSpc>
                <a:spcPts val="3500"/>
              </a:lnSpc>
              <a:buFont typeface="Arial" panose="020B0604020202020204" pitchFamily="34" charset="0"/>
              <a:buChar char="•"/>
            </a:pPr>
            <a:endParaRPr lang="en-US" sz="4000" spc="-123" dirty="0">
              <a:solidFill>
                <a:schemeClr val="tx2"/>
              </a:solidFill>
              <a:latin typeface="DM Serif Display"/>
            </a:endParaRPr>
          </a:p>
          <a:p>
            <a:pPr marL="457200" indent="-457200">
              <a:lnSpc>
                <a:spcPts val="3500"/>
              </a:lnSpc>
              <a:buFont typeface="Arial" panose="020B0604020202020204" pitchFamily="34" charset="0"/>
              <a:buChar char="•"/>
            </a:pPr>
            <a:endParaRPr lang="en-US" sz="2800" spc="-123" dirty="0">
              <a:solidFill>
                <a:srgbClr val="FFFFFF"/>
              </a:solidFill>
              <a:latin typeface="DM Serif Display"/>
            </a:endParaRPr>
          </a:p>
        </p:txBody>
      </p:sp>
      <p:sp>
        <p:nvSpPr>
          <p:cNvPr id="13" name="TextBox 13">
            <a:extLst>
              <a:ext uri="{FF2B5EF4-FFF2-40B4-BE49-F238E27FC236}">
                <a16:creationId xmlns:a16="http://schemas.microsoft.com/office/drawing/2014/main" id="{37C7B9EC-7653-9432-DC5B-964979C4ED73}"/>
              </a:ext>
            </a:extLst>
          </p:cNvPr>
          <p:cNvSpPr txBox="1"/>
          <p:nvPr/>
        </p:nvSpPr>
        <p:spPr>
          <a:xfrm>
            <a:off x="1432384" y="358486"/>
            <a:ext cx="12051444" cy="1079526"/>
          </a:xfrm>
          <a:prstGeom prst="rect">
            <a:avLst/>
          </a:prstGeom>
        </p:spPr>
        <p:txBody>
          <a:bodyPr lIns="0" tIns="0" rIns="0" bIns="0" rtlCol="0" anchor="t">
            <a:spAutoFit/>
          </a:bodyPr>
          <a:lstStyle/>
          <a:p>
            <a:pPr algn="ctr">
              <a:lnSpc>
                <a:spcPts val="8769"/>
              </a:lnSpc>
            </a:pPr>
            <a:r>
              <a:rPr lang="en-US" sz="6200" dirty="0">
                <a:solidFill>
                  <a:schemeClr val="bg1"/>
                </a:solidFill>
                <a:latin typeface="DM Serif Display"/>
              </a:rPr>
              <a:t>Print Material Input</a:t>
            </a:r>
          </a:p>
        </p:txBody>
      </p:sp>
      <p:sp>
        <p:nvSpPr>
          <p:cNvPr id="14" name="TextBox 13">
            <a:extLst>
              <a:ext uri="{FF2B5EF4-FFF2-40B4-BE49-F238E27FC236}">
                <a16:creationId xmlns:a16="http://schemas.microsoft.com/office/drawing/2014/main" id="{EBC4AFF9-C5ED-8BD3-969A-F2EBC487AA81}"/>
              </a:ext>
            </a:extLst>
          </p:cNvPr>
          <p:cNvSpPr txBox="1"/>
          <p:nvPr/>
        </p:nvSpPr>
        <p:spPr>
          <a:xfrm>
            <a:off x="3886200" y="2542990"/>
            <a:ext cx="8812325" cy="5109091"/>
          </a:xfrm>
          <a:prstGeom prst="rect">
            <a:avLst/>
          </a:prstGeom>
          <a:noFill/>
        </p:spPr>
        <p:txBody>
          <a:bodyPr wrap="square" rtlCol="0">
            <a:spAutoFit/>
          </a:bodyPr>
          <a:lstStyle/>
          <a:p>
            <a:r>
              <a:rPr lang="en-US" sz="4400" dirty="0">
                <a:solidFill>
                  <a:srgbClr val="002060"/>
                </a:solidFill>
                <a:latin typeface="DM Serif Display" pitchFamily="2" charset="0"/>
              </a:rPr>
              <a:t>Proposed Topics:</a:t>
            </a:r>
          </a:p>
          <a:p>
            <a:endParaRPr lang="en-US" sz="4400" dirty="0">
              <a:solidFill>
                <a:srgbClr val="002060"/>
              </a:solidFill>
              <a:latin typeface="DM Serif Display" pitchFamily="2" charset="0"/>
            </a:endParaRPr>
          </a:p>
          <a:p>
            <a:pPr marL="742950" lvl="1" indent="-285750">
              <a:buFont typeface="Arial" panose="020B0604020202020204" pitchFamily="34" charset="0"/>
              <a:buChar char="•"/>
            </a:pPr>
            <a:r>
              <a:rPr lang="en-US" sz="4400" dirty="0">
                <a:solidFill>
                  <a:srgbClr val="002060"/>
                </a:solidFill>
                <a:latin typeface="DM Serif Display" pitchFamily="2" charset="0"/>
              </a:rPr>
              <a:t>Work and Benefits</a:t>
            </a:r>
          </a:p>
          <a:p>
            <a:pPr marL="742950" lvl="1" indent="-285750">
              <a:buFont typeface="Arial" panose="020B0604020202020204" pitchFamily="34" charset="0"/>
              <a:buChar char="•"/>
            </a:pPr>
            <a:r>
              <a:rPr lang="en-US" sz="4400" dirty="0">
                <a:solidFill>
                  <a:srgbClr val="002060"/>
                </a:solidFill>
                <a:latin typeface="DM Serif Display" pitchFamily="2" charset="0"/>
              </a:rPr>
              <a:t>Youth and Benefit</a:t>
            </a:r>
          </a:p>
          <a:p>
            <a:pPr marL="742950" lvl="1" indent="-285750">
              <a:buFont typeface="Arial" panose="020B0604020202020204" pitchFamily="34" charset="0"/>
              <a:buChar char="•"/>
            </a:pPr>
            <a:r>
              <a:rPr lang="en-US" sz="4400" dirty="0">
                <a:solidFill>
                  <a:srgbClr val="002060"/>
                </a:solidFill>
                <a:latin typeface="DM Serif Display" pitchFamily="2" charset="0"/>
              </a:rPr>
              <a:t>Family Finances and Work </a:t>
            </a:r>
          </a:p>
          <a:p>
            <a:pPr marL="742950" lvl="1" indent="-285750">
              <a:buFont typeface="Arial" panose="020B0604020202020204" pitchFamily="34" charset="0"/>
              <a:buChar char="•"/>
            </a:pPr>
            <a:r>
              <a:rPr lang="en-US" sz="4400" dirty="0">
                <a:solidFill>
                  <a:srgbClr val="002060"/>
                </a:solidFill>
                <a:latin typeface="DM Serif Display" pitchFamily="2" charset="0"/>
              </a:rPr>
              <a:t>Career planning</a:t>
            </a:r>
          </a:p>
          <a:p>
            <a:pPr marL="742950" lvl="1" indent="-285750">
              <a:buFont typeface="Arial" panose="020B0604020202020204" pitchFamily="34" charset="0"/>
              <a:buChar char="•"/>
            </a:pPr>
            <a:r>
              <a:rPr lang="en-US" sz="4400" dirty="0">
                <a:solidFill>
                  <a:srgbClr val="002060"/>
                </a:solidFill>
                <a:latin typeface="DM Serif Display" pitchFamily="2" charset="0"/>
              </a:rPr>
              <a:t>Other ideas?</a:t>
            </a:r>
          </a:p>
          <a:p>
            <a:endParaRPr lang="en-US" dirty="0"/>
          </a:p>
        </p:txBody>
      </p:sp>
    </p:spTree>
    <p:extLst>
      <p:ext uri="{BB962C8B-B14F-4D97-AF65-F5344CB8AC3E}">
        <p14:creationId xmlns:p14="http://schemas.microsoft.com/office/powerpoint/2010/main" val="35272603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C239FF-921F-FE55-F8CB-786BB4D86CF3}"/>
            </a:ext>
          </a:extLst>
        </p:cNvPr>
        <p:cNvGrpSpPr/>
        <p:nvPr/>
      </p:nvGrpSpPr>
      <p:grpSpPr>
        <a:xfrm>
          <a:off x="0" y="0"/>
          <a:ext cx="0" cy="0"/>
          <a:chOff x="0" y="0"/>
          <a:chExt cx="0" cy="0"/>
        </a:xfrm>
      </p:grpSpPr>
      <p:sp>
        <p:nvSpPr>
          <p:cNvPr id="2" name="AutoShape 2">
            <a:extLst>
              <a:ext uri="{FF2B5EF4-FFF2-40B4-BE49-F238E27FC236}">
                <a16:creationId xmlns:a16="http://schemas.microsoft.com/office/drawing/2014/main" id="{A47668FD-00CE-17FA-C68C-4AB83680F595}"/>
              </a:ext>
            </a:extLst>
          </p:cNvPr>
          <p:cNvSpPr/>
          <p:nvPr/>
        </p:nvSpPr>
        <p:spPr>
          <a:xfrm>
            <a:off x="406938" y="80614"/>
            <a:ext cx="14620503" cy="10706910"/>
          </a:xfrm>
          <a:prstGeom prst="rect">
            <a:avLst/>
          </a:prstGeom>
          <a:solidFill>
            <a:srgbClr val="38B6FF"/>
          </a:solidFill>
        </p:spPr>
        <p:txBody>
          <a:bodyPr/>
          <a:lstStyle/>
          <a:p>
            <a:endParaRPr lang="en-US" dirty="0"/>
          </a:p>
        </p:txBody>
      </p:sp>
      <p:sp>
        <p:nvSpPr>
          <p:cNvPr id="3" name="Freeform 3">
            <a:extLst>
              <a:ext uri="{FF2B5EF4-FFF2-40B4-BE49-F238E27FC236}">
                <a16:creationId xmlns:a16="http://schemas.microsoft.com/office/drawing/2014/main" id="{1C791046-3EF8-4DC5-C2CD-B40111732344}"/>
              </a:ext>
            </a:extLst>
          </p:cNvPr>
          <p:cNvSpPr/>
          <p:nvPr/>
        </p:nvSpPr>
        <p:spPr>
          <a:xfrm>
            <a:off x="787765" y="8023699"/>
            <a:ext cx="1766792" cy="2057400"/>
          </a:xfrm>
          <a:custGeom>
            <a:avLst/>
            <a:gdLst/>
            <a:ahLst/>
            <a:cxnLst/>
            <a:rect l="l" t="t" r="r" b="b"/>
            <a:pathLst>
              <a:path w="1766792" h="2057400">
                <a:moveTo>
                  <a:pt x="0" y="0"/>
                </a:moveTo>
                <a:lnTo>
                  <a:pt x="1766792" y="0"/>
                </a:lnTo>
                <a:lnTo>
                  <a:pt x="1766792" y="2057400"/>
                </a:lnTo>
                <a:lnTo>
                  <a:pt x="0" y="2057400"/>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endParaRPr lang="en-US"/>
          </a:p>
        </p:txBody>
      </p:sp>
      <p:sp>
        <p:nvSpPr>
          <p:cNvPr id="4" name="Freeform 4">
            <a:extLst>
              <a:ext uri="{FF2B5EF4-FFF2-40B4-BE49-F238E27FC236}">
                <a16:creationId xmlns:a16="http://schemas.microsoft.com/office/drawing/2014/main" id="{8B0F1F3E-9108-0E44-23BF-C34E884478CB}"/>
              </a:ext>
            </a:extLst>
          </p:cNvPr>
          <p:cNvSpPr/>
          <p:nvPr/>
        </p:nvSpPr>
        <p:spPr>
          <a:xfrm>
            <a:off x="15492508" y="263670"/>
            <a:ext cx="1766792" cy="2057400"/>
          </a:xfrm>
          <a:custGeom>
            <a:avLst/>
            <a:gdLst/>
            <a:ahLst/>
            <a:cxnLst/>
            <a:rect l="l" t="t" r="r" b="b"/>
            <a:pathLst>
              <a:path w="1766792" h="2057400">
                <a:moveTo>
                  <a:pt x="0" y="0"/>
                </a:moveTo>
                <a:lnTo>
                  <a:pt x="1766792" y="0"/>
                </a:lnTo>
                <a:lnTo>
                  <a:pt x="1766792" y="2057400"/>
                </a:lnTo>
                <a:lnTo>
                  <a:pt x="0" y="2057400"/>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endParaRPr lang="en-US"/>
          </a:p>
        </p:txBody>
      </p:sp>
      <p:grpSp>
        <p:nvGrpSpPr>
          <p:cNvPr id="5" name="Group 5">
            <a:extLst>
              <a:ext uri="{FF2B5EF4-FFF2-40B4-BE49-F238E27FC236}">
                <a16:creationId xmlns:a16="http://schemas.microsoft.com/office/drawing/2014/main" id="{B70669B5-FA3F-99B1-B278-C13268B3B4D9}"/>
              </a:ext>
            </a:extLst>
          </p:cNvPr>
          <p:cNvGrpSpPr/>
          <p:nvPr/>
        </p:nvGrpSpPr>
        <p:grpSpPr>
          <a:xfrm>
            <a:off x="11422710" y="7384104"/>
            <a:ext cx="6340812" cy="6340812"/>
            <a:chOff x="0" y="0"/>
            <a:chExt cx="812800" cy="812800"/>
          </a:xfrm>
        </p:grpSpPr>
        <p:sp>
          <p:nvSpPr>
            <p:cNvPr id="6" name="Freeform 6">
              <a:extLst>
                <a:ext uri="{FF2B5EF4-FFF2-40B4-BE49-F238E27FC236}">
                  <a16:creationId xmlns:a16="http://schemas.microsoft.com/office/drawing/2014/main" id="{BDBFAE12-A77A-6FDF-0CD0-E33B271BF947}"/>
                </a:ext>
              </a:extLst>
            </p:cNvPr>
            <p:cNvSpPr/>
            <p:nvPr/>
          </p:nvSpPr>
          <p:spPr>
            <a:xfrm>
              <a:off x="0" y="0"/>
              <a:ext cx="812800" cy="812800"/>
            </a:xfrm>
            <a:custGeom>
              <a:avLst/>
              <a:gdLst/>
              <a:ahLst/>
              <a:cxnLst/>
              <a:rect l="l" t="t" r="r" b="b"/>
              <a:pathLst>
                <a:path w="812800" h="812800">
                  <a:moveTo>
                    <a:pt x="406400" y="0"/>
                  </a:moveTo>
                  <a:lnTo>
                    <a:pt x="812800" y="406400"/>
                  </a:lnTo>
                  <a:lnTo>
                    <a:pt x="406400" y="812800"/>
                  </a:lnTo>
                  <a:lnTo>
                    <a:pt x="0" y="406400"/>
                  </a:lnTo>
                  <a:lnTo>
                    <a:pt x="406400" y="0"/>
                  </a:lnTo>
                  <a:close/>
                </a:path>
              </a:pathLst>
            </a:custGeom>
            <a:solidFill>
              <a:srgbClr val="004AAD"/>
            </a:solidFill>
          </p:spPr>
          <p:txBody>
            <a:bodyPr/>
            <a:lstStyle/>
            <a:p>
              <a:endParaRPr lang="en-US"/>
            </a:p>
          </p:txBody>
        </p:sp>
        <p:sp>
          <p:nvSpPr>
            <p:cNvPr id="7" name="TextBox 7">
              <a:extLst>
                <a:ext uri="{FF2B5EF4-FFF2-40B4-BE49-F238E27FC236}">
                  <a16:creationId xmlns:a16="http://schemas.microsoft.com/office/drawing/2014/main" id="{58F79FA3-3D23-A26B-4BB2-D608C2E0A7F8}"/>
                </a:ext>
              </a:extLst>
            </p:cNvPr>
            <p:cNvSpPr txBox="1"/>
            <p:nvPr/>
          </p:nvSpPr>
          <p:spPr>
            <a:xfrm>
              <a:off x="139700" y="101600"/>
              <a:ext cx="533400" cy="571500"/>
            </a:xfrm>
            <a:prstGeom prst="rect">
              <a:avLst/>
            </a:prstGeom>
          </p:spPr>
          <p:txBody>
            <a:bodyPr lIns="50800" tIns="50800" rIns="50800" bIns="50800" rtlCol="0" anchor="ctr"/>
            <a:lstStyle/>
            <a:p>
              <a:pPr algn="ctr">
                <a:lnSpc>
                  <a:spcPts val="2659"/>
                </a:lnSpc>
              </a:pPr>
              <a:endParaRPr/>
            </a:p>
          </p:txBody>
        </p:sp>
      </p:grpSp>
      <p:grpSp>
        <p:nvGrpSpPr>
          <p:cNvPr id="8" name="Group 8">
            <a:extLst>
              <a:ext uri="{FF2B5EF4-FFF2-40B4-BE49-F238E27FC236}">
                <a16:creationId xmlns:a16="http://schemas.microsoft.com/office/drawing/2014/main" id="{A7D92318-D260-7F2A-F944-89EA141779EA}"/>
              </a:ext>
            </a:extLst>
          </p:cNvPr>
          <p:cNvGrpSpPr/>
          <p:nvPr/>
        </p:nvGrpSpPr>
        <p:grpSpPr>
          <a:xfrm>
            <a:off x="-1543050" y="-228600"/>
            <a:ext cx="3086100" cy="3086100"/>
            <a:chOff x="0" y="0"/>
            <a:chExt cx="812800" cy="812800"/>
          </a:xfrm>
        </p:grpSpPr>
        <p:sp>
          <p:nvSpPr>
            <p:cNvPr id="9" name="Freeform 9">
              <a:extLst>
                <a:ext uri="{FF2B5EF4-FFF2-40B4-BE49-F238E27FC236}">
                  <a16:creationId xmlns:a16="http://schemas.microsoft.com/office/drawing/2014/main" id="{8AEE566F-4E2A-913B-2914-7564DFA0D0A7}"/>
                </a:ext>
              </a:extLst>
            </p:cNvPr>
            <p:cNvSpPr/>
            <p:nvPr/>
          </p:nvSpPr>
          <p:spPr>
            <a:xfrm>
              <a:off x="0" y="0"/>
              <a:ext cx="812800" cy="812800"/>
            </a:xfrm>
            <a:custGeom>
              <a:avLst/>
              <a:gdLst/>
              <a:ahLst/>
              <a:cxnLst/>
              <a:rect l="l" t="t" r="r" b="b"/>
              <a:pathLst>
                <a:path w="812800" h="812800">
                  <a:moveTo>
                    <a:pt x="406400" y="0"/>
                  </a:moveTo>
                  <a:lnTo>
                    <a:pt x="812800" y="406400"/>
                  </a:lnTo>
                  <a:lnTo>
                    <a:pt x="406400" y="812800"/>
                  </a:lnTo>
                  <a:lnTo>
                    <a:pt x="0" y="406400"/>
                  </a:lnTo>
                  <a:lnTo>
                    <a:pt x="406400" y="0"/>
                  </a:lnTo>
                  <a:close/>
                </a:path>
              </a:pathLst>
            </a:custGeom>
            <a:solidFill>
              <a:srgbClr val="004AAD"/>
            </a:solidFill>
          </p:spPr>
          <p:txBody>
            <a:bodyPr/>
            <a:lstStyle/>
            <a:p>
              <a:endParaRPr lang="en-US"/>
            </a:p>
          </p:txBody>
        </p:sp>
        <p:sp>
          <p:nvSpPr>
            <p:cNvPr id="10" name="TextBox 10">
              <a:extLst>
                <a:ext uri="{FF2B5EF4-FFF2-40B4-BE49-F238E27FC236}">
                  <a16:creationId xmlns:a16="http://schemas.microsoft.com/office/drawing/2014/main" id="{F8CD9E70-1197-EEBC-ED04-D5422E1E1FF5}"/>
                </a:ext>
              </a:extLst>
            </p:cNvPr>
            <p:cNvSpPr txBox="1"/>
            <p:nvPr/>
          </p:nvSpPr>
          <p:spPr>
            <a:xfrm>
              <a:off x="139700" y="101600"/>
              <a:ext cx="533400" cy="571500"/>
            </a:xfrm>
            <a:prstGeom prst="rect">
              <a:avLst/>
            </a:prstGeom>
          </p:spPr>
          <p:txBody>
            <a:bodyPr lIns="50800" tIns="50800" rIns="50800" bIns="50800" rtlCol="0" anchor="ctr"/>
            <a:lstStyle/>
            <a:p>
              <a:pPr algn="ctr">
                <a:lnSpc>
                  <a:spcPts val="2659"/>
                </a:lnSpc>
              </a:pPr>
              <a:endParaRPr/>
            </a:p>
          </p:txBody>
        </p:sp>
      </p:grpSp>
      <p:sp>
        <p:nvSpPr>
          <p:cNvPr id="11" name="Freeform 11">
            <a:extLst>
              <a:ext uri="{FF2B5EF4-FFF2-40B4-BE49-F238E27FC236}">
                <a16:creationId xmlns:a16="http://schemas.microsoft.com/office/drawing/2014/main" id="{A9FA6E54-C259-2AEB-BE8F-497DBBB0BC5A}"/>
              </a:ext>
            </a:extLst>
          </p:cNvPr>
          <p:cNvSpPr/>
          <p:nvPr/>
        </p:nvSpPr>
        <p:spPr>
          <a:xfrm>
            <a:off x="13850549" y="8221877"/>
            <a:ext cx="1485134" cy="2184020"/>
          </a:xfrm>
          <a:custGeom>
            <a:avLst/>
            <a:gdLst/>
            <a:ahLst/>
            <a:cxnLst/>
            <a:rect l="l" t="t" r="r" b="b"/>
            <a:pathLst>
              <a:path w="1485134" h="2184020">
                <a:moveTo>
                  <a:pt x="0" y="0"/>
                </a:moveTo>
                <a:lnTo>
                  <a:pt x="1485134" y="0"/>
                </a:lnTo>
                <a:lnTo>
                  <a:pt x="1485134" y="2184020"/>
                </a:lnTo>
                <a:lnTo>
                  <a:pt x="0" y="2184020"/>
                </a:lnTo>
                <a:lnTo>
                  <a:pt x="0" y="0"/>
                </a:lnTo>
                <a:close/>
              </a:path>
            </a:pathLst>
          </a:custGeom>
          <a:blipFill>
            <a:blip r:embed="rId5"/>
            <a:stretch>
              <a:fillRect/>
            </a:stretch>
          </a:blipFill>
        </p:spPr>
        <p:txBody>
          <a:bodyPr/>
          <a:lstStyle/>
          <a:p>
            <a:endParaRPr lang="en-US"/>
          </a:p>
        </p:txBody>
      </p:sp>
      <p:sp>
        <p:nvSpPr>
          <p:cNvPr id="12" name="TextBox 12">
            <a:extLst>
              <a:ext uri="{FF2B5EF4-FFF2-40B4-BE49-F238E27FC236}">
                <a16:creationId xmlns:a16="http://schemas.microsoft.com/office/drawing/2014/main" id="{4937ED56-06D1-D579-27BA-AF417F2386C6}"/>
              </a:ext>
            </a:extLst>
          </p:cNvPr>
          <p:cNvSpPr txBox="1"/>
          <p:nvPr/>
        </p:nvSpPr>
        <p:spPr>
          <a:xfrm>
            <a:off x="2110403" y="1836396"/>
            <a:ext cx="11373425" cy="1616596"/>
          </a:xfrm>
          <a:prstGeom prst="rect">
            <a:avLst/>
          </a:prstGeom>
        </p:spPr>
        <p:txBody>
          <a:bodyPr lIns="0" tIns="0" rIns="0" bIns="0" rtlCol="0" anchor="t">
            <a:spAutoFit/>
          </a:bodyPr>
          <a:lstStyle/>
          <a:p>
            <a:pPr marL="285750" marR="0" indent="-285750">
              <a:buFont typeface="Arial" panose="020B0604020202020204" pitchFamily="34" charset="0"/>
              <a:buChar char="•"/>
            </a:pPr>
            <a:endParaRPr lang="en-US" dirty="0"/>
          </a:p>
          <a:p>
            <a:pPr>
              <a:lnSpc>
                <a:spcPts val="3500"/>
              </a:lnSpc>
            </a:pPr>
            <a:endParaRPr lang="en-US" sz="4000" spc="-123" dirty="0">
              <a:solidFill>
                <a:schemeClr val="tx2">
                  <a:lumMod val="75000"/>
                </a:schemeClr>
              </a:solidFill>
              <a:latin typeface="DM Serif Display"/>
            </a:endParaRPr>
          </a:p>
          <a:p>
            <a:pPr marL="457200" indent="-457200">
              <a:lnSpc>
                <a:spcPts val="3500"/>
              </a:lnSpc>
              <a:buFont typeface="Arial" panose="020B0604020202020204" pitchFamily="34" charset="0"/>
              <a:buChar char="•"/>
            </a:pPr>
            <a:endParaRPr lang="en-US" sz="4000" spc="-123" dirty="0">
              <a:solidFill>
                <a:schemeClr val="tx2"/>
              </a:solidFill>
              <a:latin typeface="DM Serif Display"/>
            </a:endParaRPr>
          </a:p>
          <a:p>
            <a:pPr marL="457200" indent="-457200">
              <a:lnSpc>
                <a:spcPts val="3500"/>
              </a:lnSpc>
              <a:buFont typeface="Arial" panose="020B0604020202020204" pitchFamily="34" charset="0"/>
              <a:buChar char="•"/>
            </a:pPr>
            <a:endParaRPr lang="en-US" sz="2800" spc="-123" dirty="0">
              <a:solidFill>
                <a:srgbClr val="FFFFFF"/>
              </a:solidFill>
              <a:latin typeface="DM Serif Display"/>
            </a:endParaRPr>
          </a:p>
        </p:txBody>
      </p:sp>
      <p:sp>
        <p:nvSpPr>
          <p:cNvPr id="13" name="TextBox 13">
            <a:extLst>
              <a:ext uri="{FF2B5EF4-FFF2-40B4-BE49-F238E27FC236}">
                <a16:creationId xmlns:a16="http://schemas.microsoft.com/office/drawing/2014/main" id="{6BF925CF-C504-AFE2-E714-F2B146A7DB4F}"/>
              </a:ext>
            </a:extLst>
          </p:cNvPr>
          <p:cNvSpPr txBox="1"/>
          <p:nvPr/>
        </p:nvSpPr>
        <p:spPr>
          <a:xfrm>
            <a:off x="1432384" y="358486"/>
            <a:ext cx="12051444" cy="1049454"/>
          </a:xfrm>
          <a:prstGeom prst="rect">
            <a:avLst/>
          </a:prstGeom>
        </p:spPr>
        <p:txBody>
          <a:bodyPr lIns="0" tIns="0" rIns="0" bIns="0" rtlCol="0" anchor="t">
            <a:spAutoFit/>
          </a:bodyPr>
          <a:lstStyle/>
          <a:p>
            <a:pPr algn="ctr">
              <a:lnSpc>
                <a:spcPts val="8769"/>
              </a:lnSpc>
            </a:pPr>
            <a:r>
              <a:rPr lang="en-US" sz="5400" dirty="0">
                <a:solidFill>
                  <a:schemeClr val="bg1"/>
                </a:solidFill>
                <a:latin typeface="DM Serif Display"/>
              </a:rPr>
              <a:t>Increase Access to Financial Education</a:t>
            </a:r>
          </a:p>
        </p:txBody>
      </p:sp>
      <p:sp>
        <p:nvSpPr>
          <p:cNvPr id="16" name="TextBox 15">
            <a:extLst>
              <a:ext uri="{FF2B5EF4-FFF2-40B4-BE49-F238E27FC236}">
                <a16:creationId xmlns:a16="http://schemas.microsoft.com/office/drawing/2014/main" id="{8F7D8D98-61BF-F672-8890-35F521A7A1BE}"/>
              </a:ext>
            </a:extLst>
          </p:cNvPr>
          <p:cNvSpPr txBox="1"/>
          <p:nvPr/>
        </p:nvSpPr>
        <p:spPr>
          <a:xfrm>
            <a:off x="1905000" y="3543300"/>
            <a:ext cx="10058400" cy="4062651"/>
          </a:xfrm>
          <a:prstGeom prst="rect">
            <a:avLst/>
          </a:prstGeom>
          <a:noFill/>
        </p:spPr>
        <p:txBody>
          <a:bodyPr wrap="square" rtlCol="0">
            <a:spAutoFit/>
          </a:bodyPr>
          <a:lstStyle/>
          <a:p>
            <a:r>
              <a:rPr lang="en-US" sz="4800" dirty="0">
                <a:solidFill>
                  <a:srgbClr val="002060"/>
                </a:solidFill>
                <a:latin typeface="DM Serif Display" pitchFamily="2" charset="0"/>
              </a:rPr>
              <a:t>DISB Financial Hour presentations</a:t>
            </a:r>
          </a:p>
          <a:p>
            <a:pPr marL="285750" indent="-285750">
              <a:buFont typeface="Arial" panose="020B0604020202020204" pitchFamily="34" charset="0"/>
              <a:buChar char="•"/>
            </a:pPr>
            <a:r>
              <a:rPr lang="en-US" sz="4800" dirty="0">
                <a:solidFill>
                  <a:srgbClr val="002060"/>
                </a:solidFill>
                <a:latin typeface="DM Serif Display" pitchFamily="2" charset="0"/>
              </a:rPr>
              <a:t>Accessibility </a:t>
            </a:r>
          </a:p>
          <a:p>
            <a:pPr marL="285750" indent="-285750">
              <a:buFont typeface="Arial" panose="020B0604020202020204" pitchFamily="34" charset="0"/>
              <a:buChar char="•"/>
            </a:pPr>
            <a:r>
              <a:rPr lang="en-US" sz="4800" dirty="0">
                <a:solidFill>
                  <a:srgbClr val="002060"/>
                </a:solidFill>
                <a:latin typeface="DM Serif Display" pitchFamily="2" charset="0"/>
              </a:rPr>
              <a:t>Plain Language</a:t>
            </a:r>
          </a:p>
          <a:p>
            <a:pPr marL="285750" indent="-285750">
              <a:buFont typeface="Arial" panose="020B0604020202020204" pitchFamily="34" charset="0"/>
              <a:buChar char="•"/>
            </a:pPr>
            <a:endParaRPr lang="en-US" sz="4800" dirty="0">
              <a:solidFill>
                <a:srgbClr val="002060"/>
              </a:solidFill>
              <a:latin typeface="DM Serif Display" pitchFamily="2" charset="0"/>
            </a:endParaRPr>
          </a:p>
          <a:p>
            <a:r>
              <a:rPr lang="en-US" sz="4800" dirty="0">
                <a:solidFill>
                  <a:srgbClr val="002060"/>
                </a:solidFill>
                <a:latin typeface="DM Serif Display" pitchFamily="2" charset="0"/>
              </a:rPr>
              <a:t>Financial Education Resource Map</a:t>
            </a:r>
          </a:p>
          <a:p>
            <a:endParaRPr lang="en-US" dirty="0"/>
          </a:p>
        </p:txBody>
      </p:sp>
    </p:spTree>
    <p:extLst>
      <p:ext uri="{BB962C8B-B14F-4D97-AF65-F5344CB8AC3E}">
        <p14:creationId xmlns:p14="http://schemas.microsoft.com/office/powerpoint/2010/main" val="8608614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B0C6EE-696B-DD94-F8F6-74152CFCFE9E}"/>
            </a:ext>
          </a:extLst>
        </p:cNvPr>
        <p:cNvGrpSpPr/>
        <p:nvPr/>
      </p:nvGrpSpPr>
      <p:grpSpPr>
        <a:xfrm>
          <a:off x="0" y="0"/>
          <a:ext cx="0" cy="0"/>
          <a:chOff x="0" y="0"/>
          <a:chExt cx="0" cy="0"/>
        </a:xfrm>
      </p:grpSpPr>
      <p:sp>
        <p:nvSpPr>
          <p:cNvPr id="2" name="AutoShape 2">
            <a:extLst>
              <a:ext uri="{FF2B5EF4-FFF2-40B4-BE49-F238E27FC236}">
                <a16:creationId xmlns:a16="http://schemas.microsoft.com/office/drawing/2014/main" id="{6DB03E7B-CE82-EEFB-FEE5-D851A6132FAC}"/>
              </a:ext>
            </a:extLst>
          </p:cNvPr>
          <p:cNvSpPr/>
          <p:nvPr/>
        </p:nvSpPr>
        <p:spPr>
          <a:xfrm>
            <a:off x="-21771" y="-209955"/>
            <a:ext cx="14620503" cy="10706910"/>
          </a:xfrm>
          <a:prstGeom prst="rect">
            <a:avLst/>
          </a:prstGeom>
          <a:solidFill>
            <a:srgbClr val="38B6FF"/>
          </a:solidFill>
        </p:spPr>
        <p:txBody>
          <a:bodyPr/>
          <a:lstStyle/>
          <a:p>
            <a:endParaRPr lang="en-US" dirty="0"/>
          </a:p>
        </p:txBody>
      </p:sp>
      <p:sp>
        <p:nvSpPr>
          <p:cNvPr id="3" name="Freeform 3">
            <a:extLst>
              <a:ext uri="{FF2B5EF4-FFF2-40B4-BE49-F238E27FC236}">
                <a16:creationId xmlns:a16="http://schemas.microsoft.com/office/drawing/2014/main" id="{6FC6F03C-03D9-DB64-D49A-C10FE38F527B}"/>
              </a:ext>
            </a:extLst>
          </p:cNvPr>
          <p:cNvSpPr/>
          <p:nvPr/>
        </p:nvSpPr>
        <p:spPr>
          <a:xfrm>
            <a:off x="787765" y="8023699"/>
            <a:ext cx="1766792" cy="2057400"/>
          </a:xfrm>
          <a:custGeom>
            <a:avLst/>
            <a:gdLst/>
            <a:ahLst/>
            <a:cxnLst/>
            <a:rect l="l" t="t" r="r" b="b"/>
            <a:pathLst>
              <a:path w="1766792" h="2057400">
                <a:moveTo>
                  <a:pt x="0" y="0"/>
                </a:moveTo>
                <a:lnTo>
                  <a:pt x="1766792" y="0"/>
                </a:lnTo>
                <a:lnTo>
                  <a:pt x="1766792" y="2057400"/>
                </a:lnTo>
                <a:lnTo>
                  <a:pt x="0" y="2057400"/>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endParaRPr lang="en-US"/>
          </a:p>
        </p:txBody>
      </p:sp>
      <p:sp>
        <p:nvSpPr>
          <p:cNvPr id="4" name="Freeform 4">
            <a:extLst>
              <a:ext uri="{FF2B5EF4-FFF2-40B4-BE49-F238E27FC236}">
                <a16:creationId xmlns:a16="http://schemas.microsoft.com/office/drawing/2014/main" id="{D25A05D2-63D5-5F51-2A9C-1033E1A8609D}"/>
              </a:ext>
            </a:extLst>
          </p:cNvPr>
          <p:cNvSpPr/>
          <p:nvPr/>
        </p:nvSpPr>
        <p:spPr>
          <a:xfrm>
            <a:off x="15492508" y="263670"/>
            <a:ext cx="1766792" cy="2057400"/>
          </a:xfrm>
          <a:custGeom>
            <a:avLst/>
            <a:gdLst/>
            <a:ahLst/>
            <a:cxnLst/>
            <a:rect l="l" t="t" r="r" b="b"/>
            <a:pathLst>
              <a:path w="1766792" h="2057400">
                <a:moveTo>
                  <a:pt x="0" y="0"/>
                </a:moveTo>
                <a:lnTo>
                  <a:pt x="1766792" y="0"/>
                </a:lnTo>
                <a:lnTo>
                  <a:pt x="1766792" y="2057400"/>
                </a:lnTo>
                <a:lnTo>
                  <a:pt x="0" y="2057400"/>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endParaRPr lang="en-US"/>
          </a:p>
        </p:txBody>
      </p:sp>
      <p:grpSp>
        <p:nvGrpSpPr>
          <p:cNvPr id="5" name="Group 5">
            <a:extLst>
              <a:ext uri="{FF2B5EF4-FFF2-40B4-BE49-F238E27FC236}">
                <a16:creationId xmlns:a16="http://schemas.microsoft.com/office/drawing/2014/main" id="{4FAB4981-895E-9F2D-3806-C5F6C0860D2B}"/>
              </a:ext>
            </a:extLst>
          </p:cNvPr>
          <p:cNvGrpSpPr/>
          <p:nvPr/>
        </p:nvGrpSpPr>
        <p:grpSpPr>
          <a:xfrm>
            <a:off x="11422710" y="7384104"/>
            <a:ext cx="6340812" cy="6340812"/>
            <a:chOff x="0" y="0"/>
            <a:chExt cx="812800" cy="812800"/>
          </a:xfrm>
        </p:grpSpPr>
        <p:sp>
          <p:nvSpPr>
            <p:cNvPr id="6" name="Freeform 6">
              <a:extLst>
                <a:ext uri="{FF2B5EF4-FFF2-40B4-BE49-F238E27FC236}">
                  <a16:creationId xmlns:a16="http://schemas.microsoft.com/office/drawing/2014/main" id="{823D99B2-3AF3-51DB-2B5A-7673407F6E4D}"/>
                </a:ext>
              </a:extLst>
            </p:cNvPr>
            <p:cNvSpPr/>
            <p:nvPr/>
          </p:nvSpPr>
          <p:spPr>
            <a:xfrm>
              <a:off x="0" y="0"/>
              <a:ext cx="812800" cy="812800"/>
            </a:xfrm>
            <a:custGeom>
              <a:avLst/>
              <a:gdLst/>
              <a:ahLst/>
              <a:cxnLst/>
              <a:rect l="l" t="t" r="r" b="b"/>
              <a:pathLst>
                <a:path w="812800" h="812800">
                  <a:moveTo>
                    <a:pt x="406400" y="0"/>
                  </a:moveTo>
                  <a:lnTo>
                    <a:pt x="812800" y="406400"/>
                  </a:lnTo>
                  <a:lnTo>
                    <a:pt x="406400" y="812800"/>
                  </a:lnTo>
                  <a:lnTo>
                    <a:pt x="0" y="406400"/>
                  </a:lnTo>
                  <a:lnTo>
                    <a:pt x="406400" y="0"/>
                  </a:lnTo>
                  <a:close/>
                </a:path>
              </a:pathLst>
            </a:custGeom>
            <a:solidFill>
              <a:srgbClr val="004AAD"/>
            </a:solidFill>
          </p:spPr>
          <p:txBody>
            <a:bodyPr/>
            <a:lstStyle/>
            <a:p>
              <a:endParaRPr lang="en-US"/>
            </a:p>
          </p:txBody>
        </p:sp>
        <p:sp>
          <p:nvSpPr>
            <p:cNvPr id="7" name="TextBox 7">
              <a:extLst>
                <a:ext uri="{FF2B5EF4-FFF2-40B4-BE49-F238E27FC236}">
                  <a16:creationId xmlns:a16="http://schemas.microsoft.com/office/drawing/2014/main" id="{DB8FB1E8-B202-9040-5BF9-BDE5EC4B0CAB}"/>
                </a:ext>
              </a:extLst>
            </p:cNvPr>
            <p:cNvSpPr txBox="1"/>
            <p:nvPr/>
          </p:nvSpPr>
          <p:spPr>
            <a:xfrm>
              <a:off x="139700" y="101600"/>
              <a:ext cx="533400" cy="571500"/>
            </a:xfrm>
            <a:prstGeom prst="rect">
              <a:avLst/>
            </a:prstGeom>
          </p:spPr>
          <p:txBody>
            <a:bodyPr lIns="50800" tIns="50800" rIns="50800" bIns="50800" rtlCol="0" anchor="ctr"/>
            <a:lstStyle/>
            <a:p>
              <a:pPr algn="ctr">
                <a:lnSpc>
                  <a:spcPts val="2659"/>
                </a:lnSpc>
              </a:pPr>
              <a:endParaRPr/>
            </a:p>
          </p:txBody>
        </p:sp>
      </p:grpSp>
      <p:grpSp>
        <p:nvGrpSpPr>
          <p:cNvPr id="8" name="Group 8">
            <a:extLst>
              <a:ext uri="{FF2B5EF4-FFF2-40B4-BE49-F238E27FC236}">
                <a16:creationId xmlns:a16="http://schemas.microsoft.com/office/drawing/2014/main" id="{E0734532-C865-9D38-AA1A-B6979415D34C}"/>
              </a:ext>
            </a:extLst>
          </p:cNvPr>
          <p:cNvGrpSpPr/>
          <p:nvPr/>
        </p:nvGrpSpPr>
        <p:grpSpPr>
          <a:xfrm>
            <a:off x="-1543050" y="-228600"/>
            <a:ext cx="3086100" cy="3086100"/>
            <a:chOff x="0" y="0"/>
            <a:chExt cx="812800" cy="812800"/>
          </a:xfrm>
        </p:grpSpPr>
        <p:sp>
          <p:nvSpPr>
            <p:cNvPr id="9" name="Freeform 9">
              <a:extLst>
                <a:ext uri="{FF2B5EF4-FFF2-40B4-BE49-F238E27FC236}">
                  <a16:creationId xmlns:a16="http://schemas.microsoft.com/office/drawing/2014/main" id="{5DE43558-7805-A76A-6F21-6A4C364F90CE}"/>
                </a:ext>
              </a:extLst>
            </p:cNvPr>
            <p:cNvSpPr/>
            <p:nvPr/>
          </p:nvSpPr>
          <p:spPr>
            <a:xfrm>
              <a:off x="0" y="0"/>
              <a:ext cx="812800" cy="812800"/>
            </a:xfrm>
            <a:custGeom>
              <a:avLst/>
              <a:gdLst/>
              <a:ahLst/>
              <a:cxnLst/>
              <a:rect l="l" t="t" r="r" b="b"/>
              <a:pathLst>
                <a:path w="812800" h="812800">
                  <a:moveTo>
                    <a:pt x="406400" y="0"/>
                  </a:moveTo>
                  <a:lnTo>
                    <a:pt x="812800" y="406400"/>
                  </a:lnTo>
                  <a:lnTo>
                    <a:pt x="406400" y="812800"/>
                  </a:lnTo>
                  <a:lnTo>
                    <a:pt x="0" y="406400"/>
                  </a:lnTo>
                  <a:lnTo>
                    <a:pt x="406400" y="0"/>
                  </a:lnTo>
                  <a:close/>
                </a:path>
              </a:pathLst>
            </a:custGeom>
            <a:solidFill>
              <a:srgbClr val="004AAD"/>
            </a:solidFill>
          </p:spPr>
          <p:txBody>
            <a:bodyPr/>
            <a:lstStyle/>
            <a:p>
              <a:endParaRPr lang="en-US"/>
            </a:p>
          </p:txBody>
        </p:sp>
        <p:sp>
          <p:nvSpPr>
            <p:cNvPr id="10" name="TextBox 10">
              <a:extLst>
                <a:ext uri="{FF2B5EF4-FFF2-40B4-BE49-F238E27FC236}">
                  <a16:creationId xmlns:a16="http://schemas.microsoft.com/office/drawing/2014/main" id="{36D99336-A777-E758-FA53-514ECD63E602}"/>
                </a:ext>
              </a:extLst>
            </p:cNvPr>
            <p:cNvSpPr txBox="1"/>
            <p:nvPr/>
          </p:nvSpPr>
          <p:spPr>
            <a:xfrm>
              <a:off x="139700" y="101600"/>
              <a:ext cx="533400" cy="571500"/>
            </a:xfrm>
            <a:prstGeom prst="rect">
              <a:avLst/>
            </a:prstGeom>
          </p:spPr>
          <p:txBody>
            <a:bodyPr lIns="50800" tIns="50800" rIns="50800" bIns="50800" rtlCol="0" anchor="ctr"/>
            <a:lstStyle/>
            <a:p>
              <a:pPr algn="ctr">
                <a:lnSpc>
                  <a:spcPts val="2659"/>
                </a:lnSpc>
              </a:pPr>
              <a:endParaRPr/>
            </a:p>
          </p:txBody>
        </p:sp>
      </p:grpSp>
      <p:sp>
        <p:nvSpPr>
          <p:cNvPr id="11" name="Freeform 11">
            <a:extLst>
              <a:ext uri="{FF2B5EF4-FFF2-40B4-BE49-F238E27FC236}">
                <a16:creationId xmlns:a16="http://schemas.microsoft.com/office/drawing/2014/main" id="{571FCD9C-E5A0-C670-DE68-9A05FA4FD860}"/>
              </a:ext>
            </a:extLst>
          </p:cNvPr>
          <p:cNvSpPr/>
          <p:nvPr/>
        </p:nvSpPr>
        <p:spPr>
          <a:xfrm>
            <a:off x="13850549" y="8221877"/>
            <a:ext cx="1485134" cy="2184020"/>
          </a:xfrm>
          <a:custGeom>
            <a:avLst/>
            <a:gdLst/>
            <a:ahLst/>
            <a:cxnLst/>
            <a:rect l="l" t="t" r="r" b="b"/>
            <a:pathLst>
              <a:path w="1485134" h="2184020">
                <a:moveTo>
                  <a:pt x="0" y="0"/>
                </a:moveTo>
                <a:lnTo>
                  <a:pt x="1485134" y="0"/>
                </a:lnTo>
                <a:lnTo>
                  <a:pt x="1485134" y="2184020"/>
                </a:lnTo>
                <a:lnTo>
                  <a:pt x="0" y="2184020"/>
                </a:lnTo>
                <a:lnTo>
                  <a:pt x="0" y="0"/>
                </a:lnTo>
                <a:close/>
              </a:path>
            </a:pathLst>
          </a:custGeom>
          <a:blipFill>
            <a:blip r:embed="rId5"/>
            <a:stretch>
              <a:fillRect/>
            </a:stretch>
          </a:blipFill>
        </p:spPr>
        <p:txBody>
          <a:bodyPr/>
          <a:lstStyle/>
          <a:p>
            <a:endParaRPr lang="en-US"/>
          </a:p>
        </p:txBody>
      </p:sp>
      <p:sp>
        <p:nvSpPr>
          <p:cNvPr id="12" name="TextBox 12">
            <a:extLst>
              <a:ext uri="{FF2B5EF4-FFF2-40B4-BE49-F238E27FC236}">
                <a16:creationId xmlns:a16="http://schemas.microsoft.com/office/drawing/2014/main" id="{8DF442FC-F7E4-76A8-DD15-A3E387651818}"/>
              </a:ext>
            </a:extLst>
          </p:cNvPr>
          <p:cNvSpPr txBox="1"/>
          <p:nvPr/>
        </p:nvSpPr>
        <p:spPr>
          <a:xfrm>
            <a:off x="2110403" y="1836396"/>
            <a:ext cx="11373425" cy="1616596"/>
          </a:xfrm>
          <a:prstGeom prst="rect">
            <a:avLst/>
          </a:prstGeom>
        </p:spPr>
        <p:txBody>
          <a:bodyPr lIns="0" tIns="0" rIns="0" bIns="0" rtlCol="0" anchor="t">
            <a:spAutoFit/>
          </a:bodyPr>
          <a:lstStyle/>
          <a:p>
            <a:pPr marL="285750" marR="0" indent="-285750">
              <a:buFont typeface="Arial" panose="020B0604020202020204" pitchFamily="34" charset="0"/>
              <a:buChar char="•"/>
            </a:pPr>
            <a:endParaRPr lang="en-US" dirty="0"/>
          </a:p>
          <a:p>
            <a:pPr>
              <a:lnSpc>
                <a:spcPts val="3500"/>
              </a:lnSpc>
            </a:pPr>
            <a:endParaRPr lang="en-US" sz="4000" spc="-123" dirty="0">
              <a:solidFill>
                <a:schemeClr val="tx2">
                  <a:lumMod val="75000"/>
                </a:schemeClr>
              </a:solidFill>
              <a:latin typeface="DM Serif Display"/>
            </a:endParaRPr>
          </a:p>
          <a:p>
            <a:pPr marL="457200" indent="-457200">
              <a:lnSpc>
                <a:spcPts val="3500"/>
              </a:lnSpc>
              <a:buFont typeface="Arial" panose="020B0604020202020204" pitchFamily="34" charset="0"/>
              <a:buChar char="•"/>
            </a:pPr>
            <a:endParaRPr lang="en-US" sz="4000" spc="-123" dirty="0">
              <a:solidFill>
                <a:schemeClr val="tx2"/>
              </a:solidFill>
              <a:latin typeface="DM Serif Display"/>
            </a:endParaRPr>
          </a:p>
          <a:p>
            <a:pPr marL="457200" indent="-457200">
              <a:lnSpc>
                <a:spcPts val="3500"/>
              </a:lnSpc>
              <a:buFont typeface="Arial" panose="020B0604020202020204" pitchFamily="34" charset="0"/>
              <a:buChar char="•"/>
            </a:pPr>
            <a:endParaRPr lang="en-US" sz="2800" spc="-123" dirty="0">
              <a:solidFill>
                <a:srgbClr val="FFFFFF"/>
              </a:solidFill>
              <a:latin typeface="DM Serif Display"/>
            </a:endParaRPr>
          </a:p>
        </p:txBody>
      </p:sp>
      <p:sp>
        <p:nvSpPr>
          <p:cNvPr id="13" name="TextBox 13">
            <a:extLst>
              <a:ext uri="{FF2B5EF4-FFF2-40B4-BE49-F238E27FC236}">
                <a16:creationId xmlns:a16="http://schemas.microsoft.com/office/drawing/2014/main" id="{B7BF36A8-5D8D-C4CF-CB46-C7F5BEA5C562}"/>
              </a:ext>
            </a:extLst>
          </p:cNvPr>
          <p:cNvSpPr txBox="1"/>
          <p:nvPr/>
        </p:nvSpPr>
        <p:spPr>
          <a:xfrm>
            <a:off x="1432384" y="358486"/>
            <a:ext cx="12051444" cy="2210477"/>
          </a:xfrm>
          <a:prstGeom prst="rect">
            <a:avLst/>
          </a:prstGeom>
        </p:spPr>
        <p:txBody>
          <a:bodyPr lIns="0" tIns="0" rIns="0" bIns="0" rtlCol="0" anchor="t">
            <a:spAutoFit/>
          </a:bodyPr>
          <a:lstStyle/>
          <a:p>
            <a:pPr algn="ctr">
              <a:lnSpc>
                <a:spcPts val="8769"/>
              </a:lnSpc>
            </a:pPr>
            <a:r>
              <a:rPr lang="en-US" sz="6200" dirty="0">
                <a:solidFill>
                  <a:schemeClr val="bg1"/>
                </a:solidFill>
                <a:latin typeface="DM Serif Display"/>
              </a:rPr>
              <a:t>Campaign to Increase Competitive Employment</a:t>
            </a:r>
          </a:p>
        </p:txBody>
      </p:sp>
      <p:sp>
        <p:nvSpPr>
          <p:cNvPr id="14" name="TextBox 13">
            <a:extLst>
              <a:ext uri="{FF2B5EF4-FFF2-40B4-BE49-F238E27FC236}">
                <a16:creationId xmlns:a16="http://schemas.microsoft.com/office/drawing/2014/main" id="{85858482-8A38-8970-56D6-39771C96E809}"/>
              </a:ext>
            </a:extLst>
          </p:cNvPr>
          <p:cNvSpPr txBox="1"/>
          <p:nvPr/>
        </p:nvSpPr>
        <p:spPr>
          <a:xfrm>
            <a:off x="1682047" y="2836593"/>
            <a:ext cx="10896600" cy="4524315"/>
          </a:xfrm>
          <a:prstGeom prst="rect">
            <a:avLst/>
          </a:prstGeom>
          <a:noFill/>
        </p:spPr>
        <p:txBody>
          <a:bodyPr wrap="square" rtlCol="0">
            <a:spAutoFit/>
          </a:bodyPr>
          <a:lstStyle/>
          <a:p>
            <a:pPr marL="685800" indent="-685800">
              <a:buFont typeface="Arial" panose="020B0604020202020204" pitchFamily="34" charset="0"/>
              <a:buChar char="•"/>
            </a:pPr>
            <a:r>
              <a:rPr lang="en-US" sz="4800" dirty="0">
                <a:solidFill>
                  <a:srgbClr val="002060"/>
                </a:solidFill>
                <a:latin typeface="DM Serif Display" pitchFamily="2" charset="0"/>
              </a:rPr>
              <a:t>Needs Assessment/Initial Feedback</a:t>
            </a:r>
          </a:p>
          <a:p>
            <a:pPr marL="685800" indent="-685800">
              <a:buFont typeface="Arial" panose="020B0604020202020204" pitchFamily="34" charset="0"/>
              <a:buChar char="•"/>
            </a:pPr>
            <a:r>
              <a:rPr lang="en-US" sz="4800" dirty="0">
                <a:solidFill>
                  <a:srgbClr val="002060"/>
                </a:solidFill>
                <a:latin typeface="DM Serif Display" pitchFamily="2" charset="0"/>
              </a:rPr>
              <a:t>Digital and Print Media Toolkit</a:t>
            </a:r>
          </a:p>
          <a:p>
            <a:pPr marL="685800" indent="-685800">
              <a:buFont typeface="Arial" panose="020B0604020202020204" pitchFamily="34" charset="0"/>
              <a:buChar char="•"/>
            </a:pPr>
            <a:r>
              <a:rPr lang="en-US" sz="4800" dirty="0">
                <a:solidFill>
                  <a:srgbClr val="002060"/>
                </a:solidFill>
                <a:latin typeface="DM Serif Display" pitchFamily="2" charset="0"/>
              </a:rPr>
              <a:t>Pilot Testing</a:t>
            </a:r>
          </a:p>
          <a:p>
            <a:pPr marL="685800" indent="-685800">
              <a:buFont typeface="Arial" panose="020B0604020202020204" pitchFamily="34" charset="0"/>
              <a:buChar char="•"/>
            </a:pPr>
            <a:r>
              <a:rPr lang="en-US" sz="4800" dirty="0">
                <a:solidFill>
                  <a:srgbClr val="002060"/>
                </a:solidFill>
                <a:latin typeface="DM Serif Display" pitchFamily="2" charset="0"/>
              </a:rPr>
              <a:t>Best Practices for Promoting Competitive Employment and Customized Employment-Training</a:t>
            </a:r>
          </a:p>
        </p:txBody>
      </p:sp>
    </p:spTree>
    <p:extLst>
      <p:ext uri="{BB962C8B-B14F-4D97-AF65-F5344CB8AC3E}">
        <p14:creationId xmlns:p14="http://schemas.microsoft.com/office/powerpoint/2010/main" val="13844984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E05422-2841-40FE-AE89-5A8D46465FFA}"/>
            </a:ext>
          </a:extLst>
        </p:cNvPr>
        <p:cNvGrpSpPr/>
        <p:nvPr/>
      </p:nvGrpSpPr>
      <p:grpSpPr>
        <a:xfrm>
          <a:off x="0" y="0"/>
          <a:ext cx="0" cy="0"/>
          <a:chOff x="0" y="0"/>
          <a:chExt cx="0" cy="0"/>
        </a:xfrm>
      </p:grpSpPr>
      <p:sp>
        <p:nvSpPr>
          <p:cNvPr id="2" name="AutoShape 2">
            <a:extLst>
              <a:ext uri="{FF2B5EF4-FFF2-40B4-BE49-F238E27FC236}">
                <a16:creationId xmlns:a16="http://schemas.microsoft.com/office/drawing/2014/main" id="{8911D204-818D-E4F4-B9BC-2E983F4E1AFA}"/>
              </a:ext>
            </a:extLst>
          </p:cNvPr>
          <p:cNvSpPr/>
          <p:nvPr/>
        </p:nvSpPr>
        <p:spPr>
          <a:xfrm>
            <a:off x="-21771" y="-209955"/>
            <a:ext cx="14620503" cy="10706910"/>
          </a:xfrm>
          <a:prstGeom prst="rect">
            <a:avLst/>
          </a:prstGeom>
          <a:solidFill>
            <a:srgbClr val="38B6FF"/>
          </a:solidFill>
        </p:spPr>
        <p:txBody>
          <a:bodyPr/>
          <a:lstStyle/>
          <a:p>
            <a:endParaRPr lang="en-US" dirty="0"/>
          </a:p>
        </p:txBody>
      </p:sp>
      <p:sp>
        <p:nvSpPr>
          <p:cNvPr id="3" name="Freeform 3">
            <a:extLst>
              <a:ext uri="{FF2B5EF4-FFF2-40B4-BE49-F238E27FC236}">
                <a16:creationId xmlns:a16="http://schemas.microsoft.com/office/drawing/2014/main" id="{018A044F-3AAA-A338-530F-C9CE38F3EFAA}"/>
              </a:ext>
            </a:extLst>
          </p:cNvPr>
          <p:cNvSpPr/>
          <p:nvPr/>
        </p:nvSpPr>
        <p:spPr>
          <a:xfrm>
            <a:off x="787765" y="8023699"/>
            <a:ext cx="1766792" cy="2057400"/>
          </a:xfrm>
          <a:custGeom>
            <a:avLst/>
            <a:gdLst/>
            <a:ahLst/>
            <a:cxnLst/>
            <a:rect l="l" t="t" r="r" b="b"/>
            <a:pathLst>
              <a:path w="1766792" h="2057400">
                <a:moveTo>
                  <a:pt x="0" y="0"/>
                </a:moveTo>
                <a:lnTo>
                  <a:pt x="1766792" y="0"/>
                </a:lnTo>
                <a:lnTo>
                  <a:pt x="1766792" y="2057400"/>
                </a:lnTo>
                <a:lnTo>
                  <a:pt x="0" y="2057400"/>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endParaRPr lang="en-US"/>
          </a:p>
        </p:txBody>
      </p:sp>
      <p:sp>
        <p:nvSpPr>
          <p:cNvPr id="4" name="Freeform 4">
            <a:extLst>
              <a:ext uri="{FF2B5EF4-FFF2-40B4-BE49-F238E27FC236}">
                <a16:creationId xmlns:a16="http://schemas.microsoft.com/office/drawing/2014/main" id="{693CD0B0-6F47-91CF-F1E3-C2125EEFFDC1}"/>
              </a:ext>
            </a:extLst>
          </p:cNvPr>
          <p:cNvSpPr/>
          <p:nvPr/>
        </p:nvSpPr>
        <p:spPr>
          <a:xfrm>
            <a:off x="15492508" y="263670"/>
            <a:ext cx="1766792" cy="2057400"/>
          </a:xfrm>
          <a:custGeom>
            <a:avLst/>
            <a:gdLst/>
            <a:ahLst/>
            <a:cxnLst/>
            <a:rect l="l" t="t" r="r" b="b"/>
            <a:pathLst>
              <a:path w="1766792" h="2057400">
                <a:moveTo>
                  <a:pt x="0" y="0"/>
                </a:moveTo>
                <a:lnTo>
                  <a:pt x="1766792" y="0"/>
                </a:lnTo>
                <a:lnTo>
                  <a:pt x="1766792" y="2057400"/>
                </a:lnTo>
                <a:lnTo>
                  <a:pt x="0" y="2057400"/>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endParaRPr lang="en-US"/>
          </a:p>
        </p:txBody>
      </p:sp>
      <p:grpSp>
        <p:nvGrpSpPr>
          <p:cNvPr id="5" name="Group 5">
            <a:extLst>
              <a:ext uri="{FF2B5EF4-FFF2-40B4-BE49-F238E27FC236}">
                <a16:creationId xmlns:a16="http://schemas.microsoft.com/office/drawing/2014/main" id="{E743AEE3-7A83-4F5B-5285-087FF23D72FA}"/>
              </a:ext>
            </a:extLst>
          </p:cNvPr>
          <p:cNvGrpSpPr/>
          <p:nvPr/>
        </p:nvGrpSpPr>
        <p:grpSpPr>
          <a:xfrm>
            <a:off x="11422710" y="7384104"/>
            <a:ext cx="6340812" cy="6340812"/>
            <a:chOff x="0" y="0"/>
            <a:chExt cx="812800" cy="812800"/>
          </a:xfrm>
        </p:grpSpPr>
        <p:sp>
          <p:nvSpPr>
            <p:cNvPr id="6" name="Freeform 6">
              <a:extLst>
                <a:ext uri="{FF2B5EF4-FFF2-40B4-BE49-F238E27FC236}">
                  <a16:creationId xmlns:a16="http://schemas.microsoft.com/office/drawing/2014/main" id="{11D6A897-CEF8-3009-30C8-D60745DDC4C6}"/>
                </a:ext>
              </a:extLst>
            </p:cNvPr>
            <p:cNvSpPr/>
            <p:nvPr/>
          </p:nvSpPr>
          <p:spPr>
            <a:xfrm>
              <a:off x="0" y="0"/>
              <a:ext cx="812800" cy="812800"/>
            </a:xfrm>
            <a:custGeom>
              <a:avLst/>
              <a:gdLst/>
              <a:ahLst/>
              <a:cxnLst/>
              <a:rect l="l" t="t" r="r" b="b"/>
              <a:pathLst>
                <a:path w="812800" h="812800">
                  <a:moveTo>
                    <a:pt x="406400" y="0"/>
                  </a:moveTo>
                  <a:lnTo>
                    <a:pt x="812800" y="406400"/>
                  </a:lnTo>
                  <a:lnTo>
                    <a:pt x="406400" y="812800"/>
                  </a:lnTo>
                  <a:lnTo>
                    <a:pt x="0" y="406400"/>
                  </a:lnTo>
                  <a:lnTo>
                    <a:pt x="406400" y="0"/>
                  </a:lnTo>
                  <a:close/>
                </a:path>
              </a:pathLst>
            </a:custGeom>
            <a:solidFill>
              <a:srgbClr val="004AAD"/>
            </a:solidFill>
          </p:spPr>
          <p:txBody>
            <a:bodyPr/>
            <a:lstStyle/>
            <a:p>
              <a:endParaRPr lang="en-US"/>
            </a:p>
          </p:txBody>
        </p:sp>
        <p:sp>
          <p:nvSpPr>
            <p:cNvPr id="7" name="TextBox 7">
              <a:extLst>
                <a:ext uri="{FF2B5EF4-FFF2-40B4-BE49-F238E27FC236}">
                  <a16:creationId xmlns:a16="http://schemas.microsoft.com/office/drawing/2014/main" id="{4AEAAB38-B002-A7CE-CBC7-34B4DFC40D16}"/>
                </a:ext>
              </a:extLst>
            </p:cNvPr>
            <p:cNvSpPr txBox="1"/>
            <p:nvPr/>
          </p:nvSpPr>
          <p:spPr>
            <a:xfrm>
              <a:off x="139700" y="101600"/>
              <a:ext cx="533400" cy="571500"/>
            </a:xfrm>
            <a:prstGeom prst="rect">
              <a:avLst/>
            </a:prstGeom>
          </p:spPr>
          <p:txBody>
            <a:bodyPr lIns="50800" tIns="50800" rIns="50800" bIns="50800" rtlCol="0" anchor="ctr"/>
            <a:lstStyle/>
            <a:p>
              <a:pPr algn="ctr">
                <a:lnSpc>
                  <a:spcPts val="2659"/>
                </a:lnSpc>
              </a:pPr>
              <a:endParaRPr/>
            </a:p>
          </p:txBody>
        </p:sp>
      </p:grpSp>
      <p:grpSp>
        <p:nvGrpSpPr>
          <p:cNvPr id="8" name="Group 8">
            <a:extLst>
              <a:ext uri="{FF2B5EF4-FFF2-40B4-BE49-F238E27FC236}">
                <a16:creationId xmlns:a16="http://schemas.microsoft.com/office/drawing/2014/main" id="{1AE103A9-5B91-65FD-642C-1C2485067849}"/>
              </a:ext>
            </a:extLst>
          </p:cNvPr>
          <p:cNvGrpSpPr/>
          <p:nvPr/>
        </p:nvGrpSpPr>
        <p:grpSpPr>
          <a:xfrm>
            <a:off x="-1543050" y="-228600"/>
            <a:ext cx="3086100" cy="3086100"/>
            <a:chOff x="0" y="0"/>
            <a:chExt cx="812800" cy="812800"/>
          </a:xfrm>
        </p:grpSpPr>
        <p:sp>
          <p:nvSpPr>
            <p:cNvPr id="9" name="Freeform 9">
              <a:extLst>
                <a:ext uri="{FF2B5EF4-FFF2-40B4-BE49-F238E27FC236}">
                  <a16:creationId xmlns:a16="http://schemas.microsoft.com/office/drawing/2014/main" id="{8369DD3D-3807-085A-B142-D24439C1BE07}"/>
                </a:ext>
              </a:extLst>
            </p:cNvPr>
            <p:cNvSpPr/>
            <p:nvPr/>
          </p:nvSpPr>
          <p:spPr>
            <a:xfrm>
              <a:off x="0" y="0"/>
              <a:ext cx="812800" cy="812800"/>
            </a:xfrm>
            <a:custGeom>
              <a:avLst/>
              <a:gdLst/>
              <a:ahLst/>
              <a:cxnLst/>
              <a:rect l="l" t="t" r="r" b="b"/>
              <a:pathLst>
                <a:path w="812800" h="812800">
                  <a:moveTo>
                    <a:pt x="406400" y="0"/>
                  </a:moveTo>
                  <a:lnTo>
                    <a:pt x="812800" y="406400"/>
                  </a:lnTo>
                  <a:lnTo>
                    <a:pt x="406400" y="812800"/>
                  </a:lnTo>
                  <a:lnTo>
                    <a:pt x="0" y="406400"/>
                  </a:lnTo>
                  <a:lnTo>
                    <a:pt x="406400" y="0"/>
                  </a:lnTo>
                  <a:close/>
                </a:path>
              </a:pathLst>
            </a:custGeom>
            <a:solidFill>
              <a:srgbClr val="004AAD"/>
            </a:solidFill>
          </p:spPr>
          <p:txBody>
            <a:bodyPr/>
            <a:lstStyle/>
            <a:p>
              <a:endParaRPr lang="en-US"/>
            </a:p>
          </p:txBody>
        </p:sp>
        <p:sp>
          <p:nvSpPr>
            <p:cNvPr id="10" name="TextBox 10">
              <a:extLst>
                <a:ext uri="{FF2B5EF4-FFF2-40B4-BE49-F238E27FC236}">
                  <a16:creationId xmlns:a16="http://schemas.microsoft.com/office/drawing/2014/main" id="{3F2C3E07-2D1D-C992-CF5C-AF97603192B4}"/>
                </a:ext>
              </a:extLst>
            </p:cNvPr>
            <p:cNvSpPr txBox="1"/>
            <p:nvPr/>
          </p:nvSpPr>
          <p:spPr>
            <a:xfrm>
              <a:off x="139700" y="101600"/>
              <a:ext cx="533400" cy="571500"/>
            </a:xfrm>
            <a:prstGeom prst="rect">
              <a:avLst/>
            </a:prstGeom>
          </p:spPr>
          <p:txBody>
            <a:bodyPr lIns="50800" tIns="50800" rIns="50800" bIns="50800" rtlCol="0" anchor="ctr"/>
            <a:lstStyle/>
            <a:p>
              <a:pPr algn="ctr">
                <a:lnSpc>
                  <a:spcPts val="2659"/>
                </a:lnSpc>
              </a:pPr>
              <a:endParaRPr/>
            </a:p>
          </p:txBody>
        </p:sp>
      </p:grpSp>
      <p:sp>
        <p:nvSpPr>
          <p:cNvPr id="11" name="Freeform 11">
            <a:extLst>
              <a:ext uri="{FF2B5EF4-FFF2-40B4-BE49-F238E27FC236}">
                <a16:creationId xmlns:a16="http://schemas.microsoft.com/office/drawing/2014/main" id="{8EF74B9D-4646-CB1B-F401-28AE49355E8A}"/>
              </a:ext>
            </a:extLst>
          </p:cNvPr>
          <p:cNvSpPr/>
          <p:nvPr/>
        </p:nvSpPr>
        <p:spPr>
          <a:xfrm>
            <a:off x="13850549" y="8221877"/>
            <a:ext cx="1485134" cy="2184020"/>
          </a:xfrm>
          <a:custGeom>
            <a:avLst/>
            <a:gdLst/>
            <a:ahLst/>
            <a:cxnLst/>
            <a:rect l="l" t="t" r="r" b="b"/>
            <a:pathLst>
              <a:path w="1485134" h="2184020">
                <a:moveTo>
                  <a:pt x="0" y="0"/>
                </a:moveTo>
                <a:lnTo>
                  <a:pt x="1485134" y="0"/>
                </a:lnTo>
                <a:lnTo>
                  <a:pt x="1485134" y="2184020"/>
                </a:lnTo>
                <a:lnTo>
                  <a:pt x="0" y="2184020"/>
                </a:lnTo>
                <a:lnTo>
                  <a:pt x="0" y="0"/>
                </a:lnTo>
                <a:close/>
              </a:path>
            </a:pathLst>
          </a:custGeom>
          <a:blipFill>
            <a:blip r:embed="rId5"/>
            <a:stretch>
              <a:fillRect/>
            </a:stretch>
          </a:blipFill>
        </p:spPr>
        <p:txBody>
          <a:bodyPr/>
          <a:lstStyle/>
          <a:p>
            <a:endParaRPr lang="en-US"/>
          </a:p>
        </p:txBody>
      </p:sp>
      <p:sp>
        <p:nvSpPr>
          <p:cNvPr id="12" name="TextBox 12">
            <a:extLst>
              <a:ext uri="{FF2B5EF4-FFF2-40B4-BE49-F238E27FC236}">
                <a16:creationId xmlns:a16="http://schemas.microsoft.com/office/drawing/2014/main" id="{DB3C5018-78AB-89E8-415C-A2D28988864F}"/>
              </a:ext>
            </a:extLst>
          </p:cNvPr>
          <p:cNvSpPr txBox="1"/>
          <p:nvPr/>
        </p:nvSpPr>
        <p:spPr>
          <a:xfrm>
            <a:off x="2110403" y="1836396"/>
            <a:ext cx="11373425" cy="1616596"/>
          </a:xfrm>
          <a:prstGeom prst="rect">
            <a:avLst/>
          </a:prstGeom>
        </p:spPr>
        <p:txBody>
          <a:bodyPr lIns="0" tIns="0" rIns="0" bIns="0" rtlCol="0" anchor="t">
            <a:spAutoFit/>
          </a:bodyPr>
          <a:lstStyle/>
          <a:p>
            <a:pPr marL="285750" marR="0" indent="-285750">
              <a:buFont typeface="Arial" panose="020B0604020202020204" pitchFamily="34" charset="0"/>
              <a:buChar char="•"/>
            </a:pPr>
            <a:endParaRPr lang="en-US" dirty="0"/>
          </a:p>
          <a:p>
            <a:pPr>
              <a:lnSpc>
                <a:spcPts val="3500"/>
              </a:lnSpc>
            </a:pPr>
            <a:endParaRPr lang="en-US" sz="4000" spc="-123" dirty="0">
              <a:solidFill>
                <a:schemeClr val="tx2">
                  <a:lumMod val="75000"/>
                </a:schemeClr>
              </a:solidFill>
              <a:latin typeface="DM Serif Display"/>
            </a:endParaRPr>
          </a:p>
          <a:p>
            <a:pPr marL="457200" indent="-457200">
              <a:lnSpc>
                <a:spcPts val="3500"/>
              </a:lnSpc>
              <a:buFont typeface="Arial" panose="020B0604020202020204" pitchFamily="34" charset="0"/>
              <a:buChar char="•"/>
            </a:pPr>
            <a:endParaRPr lang="en-US" sz="4000" spc="-123" dirty="0">
              <a:solidFill>
                <a:schemeClr val="tx2"/>
              </a:solidFill>
              <a:latin typeface="DM Serif Display"/>
            </a:endParaRPr>
          </a:p>
          <a:p>
            <a:pPr marL="457200" indent="-457200">
              <a:lnSpc>
                <a:spcPts val="3500"/>
              </a:lnSpc>
              <a:buFont typeface="Arial" panose="020B0604020202020204" pitchFamily="34" charset="0"/>
              <a:buChar char="•"/>
            </a:pPr>
            <a:endParaRPr lang="en-US" sz="2800" spc="-123" dirty="0">
              <a:solidFill>
                <a:srgbClr val="FFFFFF"/>
              </a:solidFill>
              <a:latin typeface="DM Serif Display"/>
            </a:endParaRPr>
          </a:p>
        </p:txBody>
      </p:sp>
      <p:sp>
        <p:nvSpPr>
          <p:cNvPr id="13" name="TextBox 13">
            <a:extLst>
              <a:ext uri="{FF2B5EF4-FFF2-40B4-BE49-F238E27FC236}">
                <a16:creationId xmlns:a16="http://schemas.microsoft.com/office/drawing/2014/main" id="{36A664F8-6B30-326C-C07B-4C9595B2476C}"/>
              </a:ext>
            </a:extLst>
          </p:cNvPr>
          <p:cNvSpPr txBox="1"/>
          <p:nvPr/>
        </p:nvSpPr>
        <p:spPr>
          <a:xfrm>
            <a:off x="1432384" y="358486"/>
            <a:ext cx="12051444" cy="1079526"/>
          </a:xfrm>
          <a:prstGeom prst="rect">
            <a:avLst/>
          </a:prstGeom>
        </p:spPr>
        <p:txBody>
          <a:bodyPr lIns="0" tIns="0" rIns="0" bIns="0" rtlCol="0" anchor="t">
            <a:spAutoFit/>
          </a:bodyPr>
          <a:lstStyle/>
          <a:p>
            <a:pPr algn="ctr">
              <a:lnSpc>
                <a:spcPts val="8769"/>
              </a:lnSpc>
            </a:pPr>
            <a:r>
              <a:rPr lang="en-US" sz="6200" dirty="0">
                <a:solidFill>
                  <a:schemeClr val="bg1"/>
                </a:solidFill>
                <a:latin typeface="DM Serif Display"/>
              </a:rPr>
              <a:t>Individual Stories</a:t>
            </a:r>
          </a:p>
        </p:txBody>
      </p:sp>
      <p:sp>
        <p:nvSpPr>
          <p:cNvPr id="14" name="TextBox 13">
            <a:extLst>
              <a:ext uri="{FF2B5EF4-FFF2-40B4-BE49-F238E27FC236}">
                <a16:creationId xmlns:a16="http://schemas.microsoft.com/office/drawing/2014/main" id="{3683EE0F-91C7-B126-FFC6-0E4DD815A095}"/>
              </a:ext>
            </a:extLst>
          </p:cNvPr>
          <p:cNvSpPr txBox="1"/>
          <p:nvPr/>
        </p:nvSpPr>
        <p:spPr>
          <a:xfrm>
            <a:off x="1682047" y="2836593"/>
            <a:ext cx="10896600" cy="6740307"/>
          </a:xfrm>
          <a:prstGeom prst="rect">
            <a:avLst/>
          </a:prstGeom>
          <a:noFill/>
        </p:spPr>
        <p:txBody>
          <a:bodyPr wrap="square" rtlCol="0">
            <a:spAutoFit/>
          </a:bodyPr>
          <a:lstStyle/>
          <a:p>
            <a:r>
              <a:rPr lang="en-US" sz="4800" dirty="0">
                <a:solidFill>
                  <a:srgbClr val="002060"/>
                </a:solidFill>
                <a:latin typeface="DM Serif Display" pitchFamily="2" charset="0"/>
              </a:rPr>
              <a:t>Does Your Organization Support someone who:</a:t>
            </a:r>
          </a:p>
          <a:p>
            <a:pPr marL="685800" indent="-685800">
              <a:buFont typeface="Arial" panose="020B0604020202020204" pitchFamily="34" charset="0"/>
              <a:buChar char="•"/>
            </a:pPr>
            <a:r>
              <a:rPr lang="en-US" sz="4800" dirty="0">
                <a:solidFill>
                  <a:srgbClr val="002060"/>
                </a:solidFill>
                <a:latin typeface="DM Serif Display" pitchFamily="2" charset="0"/>
              </a:rPr>
              <a:t>Who receives SSI or SSDI and is:</a:t>
            </a:r>
          </a:p>
          <a:p>
            <a:pPr marL="1143000" lvl="1" indent="-685800">
              <a:buFont typeface="Arial" panose="020B0604020202020204" pitchFamily="34" charset="0"/>
              <a:buChar char="•"/>
            </a:pPr>
            <a:r>
              <a:rPr lang="en-US" sz="4800" dirty="0">
                <a:solidFill>
                  <a:srgbClr val="002060"/>
                </a:solidFill>
                <a:latin typeface="DM Serif Display" pitchFamily="2" charset="0"/>
              </a:rPr>
              <a:t>Thinking about getting a job</a:t>
            </a:r>
          </a:p>
          <a:p>
            <a:pPr marL="1143000" lvl="1" indent="-685800">
              <a:buFont typeface="Arial" panose="020B0604020202020204" pitchFamily="34" charset="0"/>
              <a:buChar char="•"/>
            </a:pPr>
            <a:r>
              <a:rPr lang="en-US" sz="4800" dirty="0">
                <a:solidFill>
                  <a:srgbClr val="002060"/>
                </a:solidFill>
                <a:latin typeface="DM Serif Display" pitchFamily="2" charset="0"/>
              </a:rPr>
              <a:t>Thinking about working more hours</a:t>
            </a:r>
          </a:p>
          <a:p>
            <a:pPr marL="1143000" lvl="1" indent="-685800">
              <a:buFont typeface="Arial" panose="020B0604020202020204" pitchFamily="34" charset="0"/>
              <a:buChar char="•"/>
            </a:pPr>
            <a:r>
              <a:rPr lang="en-US" sz="4800" dirty="0">
                <a:solidFill>
                  <a:srgbClr val="002060"/>
                </a:solidFill>
                <a:latin typeface="DM Serif Display" pitchFamily="2" charset="0"/>
              </a:rPr>
              <a:t>Thinking about taking a promotion or pay raise</a:t>
            </a:r>
          </a:p>
          <a:p>
            <a:pPr marL="1143000" lvl="1" indent="-685800">
              <a:buFont typeface="Arial" panose="020B0604020202020204" pitchFamily="34" charset="0"/>
              <a:buChar char="•"/>
            </a:pPr>
            <a:endParaRPr lang="en-US" sz="4800" dirty="0">
              <a:solidFill>
                <a:srgbClr val="002060"/>
              </a:solidFill>
              <a:latin typeface="DM Serif Display" pitchFamily="2" charset="0"/>
            </a:endParaRPr>
          </a:p>
        </p:txBody>
      </p:sp>
    </p:spTree>
    <p:extLst>
      <p:ext uri="{BB962C8B-B14F-4D97-AF65-F5344CB8AC3E}">
        <p14:creationId xmlns:p14="http://schemas.microsoft.com/office/powerpoint/2010/main" val="16047208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E05422-2841-40FE-AE89-5A8D46465FFA}"/>
            </a:ext>
          </a:extLst>
        </p:cNvPr>
        <p:cNvGrpSpPr/>
        <p:nvPr/>
      </p:nvGrpSpPr>
      <p:grpSpPr>
        <a:xfrm>
          <a:off x="0" y="0"/>
          <a:ext cx="0" cy="0"/>
          <a:chOff x="0" y="0"/>
          <a:chExt cx="0" cy="0"/>
        </a:xfrm>
      </p:grpSpPr>
      <p:sp>
        <p:nvSpPr>
          <p:cNvPr id="2" name="AutoShape 2">
            <a:extLst>
              <a:ext uri="{FF2B5EF4-FFF2-40B4-BE49-F238E27FC236}">
                <a16:creationId xmlns:a16="http://schemas.microsoft.com/office/drawing/2014/main" id="{8911D204-818D-E4F4-B9BC-2E983F4E1AFA}"/>
              </a:ext>
            </a:extLst>
          </p:cNvPr>
          <p:cNvSpPr/>
          <p:nvPr/>
        </p:nvSpPr>
        <p:spPr>
          <a:xfrm>
            <a:off x="-21771" y="-209955"/>
            <a:ext cx="14620503" cy="10706910"/>
          </a:xfrm>
          <a:prstGeom prst="rect">
            <a:avLst/>
          </a:prstGeom>
          <a:solidFill>
            <a:srgbClr val="38B6FF"/>
          </a:solid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 name="Freeform 3">
            <a:extLst>
              <a:ext uri="{FF2B5EF4-FFF2-40B4-BE49-F238E27FC236}">
                <a16:creationId xmlns:a16="http://schemas.microsoft.com/office/drawing/2014/main" id="{018A044F-3AAA-A338-530F-C9CE38F3EFAA}"/>
              </a:ext>
            </a:extLst>
          </p:cNvPr>
          <p:cNvSpPr/>
          <p:nvPr/>
        </p:nvSpPr>
        <p:spPr>
          <a:xfrm>
            <a:off x="787765" y="8023699"/>
            <a:ext cx="1766792" cy="2057400"/>
          </a:xfrm>
          <a:custGeom>
            <a:avLst/>
            <a:gdLst/>
            <a:ahLst/>
            <a:cxnLst/>
            <a:rect l="l" t="t" r="r" b="b"/>
            <a:pathLst>
              <a:path w="1766792" h="2057400">
                <a:moveTo>
                  <a:pt x="0" y="0"/>
                </a:moveTo>
                <a:lnTo>
                  <a:pt x="1766792" y="0"/>
                </a:lnTo>
                <a:lnTo>
                  <a:pt x="1766792" y="2057400"/>
                </a:lnTo>
                <a:lnTo>
                  <a:pt x="0" y="2057400"/>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4" name="Freeform 4">
            <a:extLst>
              <a:ext uri="{FF2B5EF4-FFF2-40B4-BE49-F238E27FC236}">
                <a16:creationId xmlns:a16="http://schemas.microsoft.com/office/drawing/2014/main" id="{693CD0B0-6F47-91CF-F1E3-C2125EEFFDC1}"/>
              </a:ext>
            </a:extLst>
          </p:cNvPr>
          <p:cNvSpPr/>
          <p:nvPr/>
        </p:nvSpPr>
        <p:spPr>
          <a:xfrm>
            <a:off x="15492508" y="263670"/>
            <a:ext cx="1766792" cy="2057400"/>
          </a:xfrm>
          <a:custGeom>
            <a:avLst/>
            <a:gdLst/>
            <a:ahLst/>
            <a:cxnLst/>
            <a:rect l="l" t="t" r="r" b="b"/>
            <a:pathLst>
              <a:path w="1766792" h="2057400">
                <a:moveTo>
                  <a:pt x="0" y="0"/>
                </a:moveTo>
                <a:lnTo>
                  <a:pt x="1766792" y="0"/>
                </a:lnTo>
                <a:lnTo>
                  <a:pt x="1766792" y="2057400"/>
                </a:lnTo>
                <a:lnTo>
                  <a:pt x="0" y="2057400"/>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grpSp>
        <p:nvGrpSpPr>
          <p:cNvPr id="5" name="Group 5">
            <a:extLst>
              <a:ext uri="{FF2B5EF4-FFF2-40B4-BE49-F238E27FC236}">
                <a16:creationId xmlns:a16="http://schemas.microsoft.com/office/drawing/2014/main" id="{E743AEE3-7A83-4F5B-5285-087FF23D72FA}"/>
              </a:ext>
            </a:extLst>
          </p:cNvPr>
          <p:cNvGrpSpPr/>
          <p:nvPr/>
        </p:nvGrpSpPr>
        <p:grpSpPr>
          <a:xfrm>
            <a:off x="11422710" y="7384104"/>
            <a:ext cx="6340812" cy="6340812"/>
            <a:chOff x="0" y="0"/>
            <a:chExt cx="812800" cy="812800"/>
          </a:xfrm>
        </p:grpSpPr>
        <p:sp>
          <p:nvSpPr>
            <p:cNvPr id="6" name="Freeform 6">
              <a:extLst>
                <a:ext uri="{FF2B5EF4-FFF2-40B4-BE49-F238E27FC236}">
                  <a16:creationId xmlns:a16="http://schemas.microsoft.com/office/drawing/2014/main" id="{11D6A897-CEF8-3009-30C8-D60745DDC4C6}"/>
                </a:ext>
              </a:extLst>
            </p:cNvPr>
            <p:cNvSpPr/>
            <p:nvPr/>
          </p:nvSpPr>
          <p:spPr>
            <a:xfrm>
              <a:off x="0" y="0"/>
              <a:ext cx="812800" cy="812800"/>
            </a:xfrm>
            <a:custGeom>
              <a:avLst/>
              <a:gdLst/>
              <a:ahLst/>
              <a:cxnLst/>
              <a:rect l="l" t="t" r="r" b="b"/>
              <a:pathLst>
                <a:path w="812800" h="812800">
                  <a:moveTo>
                    <a:pt x="406400" y="0"/>
                  </a:moveTo>
                  <a:lnTo>
                    <a:pt x="812800" y="406400"/>
                  </a:lnTo>
                  <a:lnTo>
                    <a:pt x="406400" y="812800"/>
                  </a:lnTo>
                  <a:lnTo>
                    <a:pt x="0" y="406400"/>
                  </a:lnTo>
                  <a:lnTo>
                    <a:pt x="406400" y="0"/>
                  </a:lnTo>
                  <a:close/>
                </a:path>
              </a:pathLst>
            </a:custGeom>
            <a:solidFill>
              <a:srgbClr val="004AAD"/>
            </a:solid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7" name="TextBox 7">
              <a:extLst>
                <a:ext uri="{FF2B5EF4-FFF2-40B4-BE49-F238E27FC236}">
                  <a16:creationId xmlns:a16="http://schemas.microsoft.com/office/drawing/2014/main" id="{4AEAAB38-B002-A7CE-CBC7-34B4DFC40D16}"/>
                </a:ext>
              </a:extLst>
            </p:cNvPr>
            <p:cNvSpPr txBox="1"/>
            <p:nvPr/>
          </p:nvSpPr>
          <p:spPr>
            <a:xfrm>
              <a:off x="139700" y="101600"/>
              <a:ext cx="533400" cy="571500"/>
            </a:xfrm>
            <a:prstGeom prst="rect">
              <a:avLst/>
            </a:prstGeom>
          </p:spPr>
          <p:txBody>
            <a:bodyPr lIns="50800" tIns="50800" rIns="50800" bIns="50800" rtlCol="0" anchor="ctr"/>
            <a:lstStyle/>
            <a:p>
              <a:pPr marL="0" marR="0" lvl="0" indent="0" algn="ctr" defTabSz="914400" rtl="0" eaLnBrk="1" fontAlgn="auto" latinLnBrk="0" hangingPunct="1">
                <a:lnSpc>
                  <a:spcPts val="2659"/>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grpSp>
      <p:grpSp>
        <p:nvGrpSpPr>
          <p:cNvPr id="8" name="Group 8">
            <a:extLst>
              <a:ext uri="{FF2B5EF4-FFF2-40B4-BE49-F238E27FC236}">
                <a16:creationId xmlns:a16="http://schemas.microsoft.com/office/drawing/2014/main" id="{1AE103A9-5B91-65FD-642C-1C2485067849}"/>
              </a:ext>
            </a:extLst>
          </p:cNvPr>
          <p:cNvGrpSpPr/>
          <p:nvPr/>
        </p:nvGrpSpPr>
        <p:grpSpPr>
          <a:xfrm>
            <a:off x="-1543050" y="-228600"/>
            <a:ext cx="3086100" cy="3086100"/>
            <a:chOff x="0" y="0"/>
            <a:chExt cx="812800" cy="812800"/>
          </a:xfrm>
        </p:grpSpPr>
        <p:sp>
          <p:nvSpPr>
            <p:cNvPr id="9" name="Freeform 9">
              <a:extLst>
                <a:ext uri="{FF2B5EF4-FFF2-40B4-BE49-F238E27FC236}">
                  <a16:creationId xmlns:a16="http://schemas.microsoft.com/office/drawing/2014/main" id="{8369DD3D-3807-085A-B142-D24439C1BE07}"/>
                </a:ext>
              </a:extLst>
            </p:cNvPr>
            <p:cNvSpPr/>
            <p:nvPr/>
          </p:nvSpPr>
          <p:spPr>
            <a:xfrm>
              <a:off x="0" y="0"/>
              <a:ext cx="812800" cy="812800"/>
            </a:xfrm>
            <a:custGeom>
              <a:avLst/>
              <a:gdLst/>
              <a:ahLst/>
              <a:cxnLst/>
              <a:rect l="l" t="t" r="r" b="b"/>
              <a:pathLst>
                <a:path w="812800" h="812800">
                  <a:moveTo>
                    <a:pt x="406400" y="0"/>
                  </a:moveTo>
                  <a:lnTo>
                    <a:pt x="812800" y="406400"/>
                  </a:lnTo>
                  <a:lnTo>
                    <a:pt x="406400" y="812800"/>
                  </a:lnTo>
                  <a:lnTo>
                    <a:pt x="0" y="406400"/>
                  </a:lnTo>
                  <a:lnTo>
                    <a:pt x="406400" y="0"/>
                  </a:lnTo>
                  <a:close/>
                </a:path>
              </a:pathLst>
            </a:custGeom>
            <a:solidFill>
              <a:srgbClr val="004AAD"/>
            </a:solid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10" name="TextBox 10">
              <a:extLst>
                <a:ext uri="{FF2B5EF4-FFF2-40B4-BE49-F238E27FC236}">
                  <a16:creationId xmlns:a16="http://schemas.microsoft.com/office/drawing/2014/main" id="{3F2C3E07-2D1D-C992-CF5C-AF97603192B4}"/>
                </a:ext>
              </a:extLst>
            </p:cNvPr>
            <p:cNvSpPr txBox="1"/>
            <p:nvPr/>
          </p:nvSpPr>
          <p:spPr>
            <a:xfrm>
              <a:off x="139700" y="101600"/>
              <a:ext cx="533400" cy="571500"/>
            </a:xfrm>
            <a:prstGeom prst="rect">
              <a:avLst/>
            </a:prstGeom>
          </p:spPr>
          <p:txBody>
            <a:bodyPr lIns="50800" tIns="50800" rIns="50800" bIns="50800" rtlCol="0" anchor="ctr"/>
            <a:lstStyle/>
            <a:p>
              <a:pPr marL="0" marR="0" lvl="0" indent="0" algn="ctr" defTabSz="914400" rtl="0" eaLnBrk="1" fontAlgn="auto" latinLnBrk="0" hangingPunct="1">
                <a:lnSpc>
                  <a:spcPts val="2659"/>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grpSp>
      <p:sp>
        <p:nvSpPr>
          <p:cNvPr id="11" name="Freeform 11">
            <a:extLst>
              <a:ext uri="{FF2B5EF4-FFF2-40B4-BE49-F238E27FC236}">
                <a16:creationId xmlns:a16="http://schemas.microsoft.com/office/drawing/2014/main" id="{8EF74B9D-4646-CB1B-F401-28AE49355E8A}"/>
              </a:ext>
            </a:extLst>
          </p:cNvPr>
          <p:cNvSpPr/>
          <p:nvPr/>
        </p:nvSpPr>
        <p:spPr>
          <a:xfrm>
            <a:off x="13850549" y="8221877"/>
            <a:ext cx="1485134" cy="2184020"/>
          </a:xfrm>
          <a:custGeom>
            <a:avLst/>
            <a:gdLst/>
            <a:ahLst/>
            <a:cxnLst/>
            <a:rect l="l" t="t" r="r" b="b"/>
            <a:pathLst>
              <a:path w="1485134" h="2184020">
                <a:moveTo>
                  <a:pt x="0" y="0"/>
                </a:moveTo>
                <a:lnTo>
                  <a:pt x="1485134" y="0"/>
                </a:lnTo>
                <a:lnTo>
                  <a:pt x="1485134" y="2184020"/>
                </a:lnTo>
                <a:lnTo>
                  <a:pt x="0" y="2184020"/>
                </a:lnTo>
                <a:lnTo>
                  <a:pt x="0" y="0"/>
                </a:lnTo>
                <a:close/>
              </a:path>
            </a:pathLst>
          </a:custGeom>
          <a:blipFill>
            <a:blip r:embed="rId5"/>
            <a:stretch>
              <a:fillRect/>
            </a:stretch>
          </a:blip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12" name="TextBox 12">
            <a:extLst>
              <a:ext uri="{FF2B5EF4-FFF2-40B4-BE49-F238E27FC236}">
                <a16:creationId xmlns:a16="http://schemas.microsoft.com/office/drawing/2014/main" id="{DB3C5018-78AB-89E8-415C-A2D28988864F}"/>
              </a:ext>
            </a:extLst>
          </p:cNvPr>
          <p:cNvSpPr txBox="1"/>
          <p:nvPr/>
        </p:nvSpPr>
        <p:spPr>
          <a:xfrm>
            <a:off x="2110403" y="1836396"/>
            <a:ext cx="11373425" cy="1616596"/>
          </a:xfrm>
          <a:prstGeom prst="rect">
            <a:avLst/>
          </a:prstGeom>
        </p:spPr>
        <p:txBody>
          <a:bodyPr lIns="0" tIns="0" rIns="0" bIns="0" rtlCol="0" anchor="t">
            <a:sp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ts val="3500"/>
              </a:lnSpc>
              <a:spcBef>
                <a:spcPts val="0"/>
              </a:spcBef>
              <a:spcAft>
                <a:spcPts val="0"/>
              </a:spcAft>
              <a:buClrTx/>
              <a:buSzTx/>
              <a:buFontTx/>
              <a:buNone/>
              <a:tabLst/>
              <a:defRPr/>
            </a:pPr>
            <a:endParaRPr kumimoji="0" lang="en-US" sz="4000" b="0" i="0" u="none" strike="noStrike" kern="1200" cap="none" spc="-123" normalizeH="0" baseline="0" noProof="0" dirty="0">
              <a:ln>
                <a:noFill/>
              </a:ln>
              <a:solidFill>
                <a:srgbClr val="1F497D">
                  <a:lumMod val="75000"/>
                </a:srgbClr>
              </a:solidFill>
              <a:effectLst/>
              <a:uLnTx/>
              <a:uFillTx/>
              <a:latin typeface="DM Serif Display"/>
              <a:ea typeface="+mn-ea"/>
              <a:cs typeface="+mn-cs"/>
            </a:endParaRPr>
          </a:p>
          <a:p>
            <a:pPr marL="457200" marR="0" lvl="0" indent="-457200" algn="l" defTabSz="914400" rtl="0" eaLnBrk="1" fontAlgn="auto" latinLnBrk="0" hangingPunct="1">
              <a:lnSpc>
                <a:spcPts val="3500"/>
              </a:lnSpc>
              <a:spcBef>
                <a:spcPts val="0"/>
              </a:spcBef>
              <a:spcAft>
                <a:spcPts val="0"/>
              </a:spcAft>
              <a:buClrTx/>
              <a:buSzTx/>
              <a:buFont typeface="Arial" panose="020B0604020202020204" pitchFamily="34" charset="0"/>
              <a:buChar char="•"/>
              <a:tabLst/>
              <a:defRPr/>
            </a:pPr>
            <a:endParaRPr kumimoji="0" lang="en-US" sz="4000" b="0" i="0" u="none" strike="noStrike" kern="1200" cap="none" spc="-123" normalizeH="0" baseline="0" noProof="0" dirty="0">
              <a:ln>
                <a:noFill/>
              </a:ln>
              <a:solidFill>
                <a:srgbClr val="1F497D"/>
              </a:solidFill>
              <a:effectLst/>
              <a:uLnTx/>
              <a:uFillTx/>
              <a:latin typeface="DM Serif Display"/>
              <a:ea typeface="+mn-ea"/>
              <a:cs typeface="+mn-cs"/>
            </a:endParaRPr>
          </a:p>
          <a:p>
            <a:pPr marL="457200" marR="0" lvl="0" indent="-457200" algn="l" defTabSz="914400" rtl="0" eaLnBrk="1" fontAlgn="auto" latinLnBrk="0" hangingPunct="1">
              <a:lnSpc>
                <a:spcPts val="3500"/>
              </a:lnSpc>
              <a:spcBef>
                <a:spcPts val="0"/>
              </a:spcBef>
              <a:spcAft>
                <a:spcPts val="0"/>
              </a:spcAft>
              <a:buClrTx/>
              <a:buSzTx/>
              <a:buFont typeface="Arial" panose="020B0604020202020204" pitchFamily="34" charset="0"/>
              <a:buChar char="•"/>
              <a:tabLst/>
              <a:defRPr/>
            </a:pPr>
            <a:endParaRPr kumimoji="0" lang="en-US" sz="2800" b="0" i="0" u="none" strike="noStrike" kern="1200" cap="none" spc="-123" normalizeH="0" baseline="0" noProof="0" dirty="0">
              <a:ln>
                <a:noFill/>
              </a:ln>
              <a:solidFill>
                <a:srgbClr val="FFFFFF"/>
              </a:solidFill>
              <a:effectLst/>
              <a:uLnTx/>
              <a:uFillTx/>
              <a:latin typeface="DM Serif Display"/>
              <a:ea typeface="+mn-ea"/>
              <a:cs typeface="+mn-cs"/>
            </a:endParaRPr>
          </a:p>
        </p:txBody>
      </p:sp>
      <p:sp>
        <p:nvSpPr>
          <p:cNvPr id="13" name="TextBox 13">
            <a:extLst>
              <a:ext uri="{FF2B5EF4-FFF2-40B4-BE49-F238E27FC236}">
                <a16:creationId xmlns:a16="http://schemas.microsoft.com/office/drawing/2014/main" id="{36A664F8-6B30-326C-C07B-4C9595B2476C}"/>
              </a:ext>
            </a:extLst>
          </p:cNvPr>
          <p:cNvSpPr txBox="1"/>
          <p:nvPr/>
        </p:nvSpPr>
        <p:spPr>
          <a:xfrm>
            <a:off x="1432384" y="358486"/>
            <a:ext cx="12051444" cy="1079526"/>
          </a:xfrm>
          <a:prstGeom prst="rect">
            <a:avLst/>
          </a:prstGeom>
        </p:spPr>
        <p:txBody>
          <a:bodyPr lIns="0" tIns="0" rIns="0" bIns="0" rtlCol="0" anchor="t">
            <a:spAutoFit/>
          </a:bodyPr>
          <a:lstStyle/>
          <a:p>
            <a:pPr marL="0" marR="0" lvl="0" indent="0" algn="ctr" defTabSz="914400" rtl="0" eaLnBrk="1" fontAlgn="auto" latinLnBrk="0" hangingPunct="1">
              <a:lnSpc>
                <a:spcPts val="8769"/>
              </a:lnSpc>
              <a:spcBef>
                <a:spcPts val="0"/>
              </a:spcBef>
              <a:spcAft>
                <a:spcPts val="0"/>
              </a:spcAft>
              <a:buClrTx/>
              <a:buSzTx/>
              <a:buFontTx/>
              <a:buNone/>
              <a:tabLst/>
              <a:defRPr/>
            </a:pPr>
            <a:r>
              <a:rPr kumimoji="0" lang="en-US" sz="6200" b="0" i="0" u="none" strike="noStrike" kern="1200" cap="none" spc="0" normalizeH="0" baseline="0" noProof="0" dirty="0">
                <a:ln>
                  <a:noFill/>
                </a:ln>
                <a:solidFill>
                  <a:prstClr val="white"/>
                </a:solidFill>
                <a:effectLst/>
                <a:uLnTx/>
                <a:uFillTx/>
                <a:latin typeface="DM Serif Display"/>
                <a:ea typeface="+mn-ea"/>
                <a:cs typeface="+mn-cs"/>
              </a:rPr>
              <a:t>Individual Stories</a:t>
            </a:r>
          </a:p>
        </p:txBody>
      </p:sp>
      <p:sp>
        <p:nvSpPr>
          <p:cNvPr id="14" name="TextBox 13">
            <a:extLst>
              <a:ext uri="{FF2B5EF4-FFF2-40B4-BE49-F238E27FC236}">
                <a16:creationId xmlns:a16="http://schemas.microsoft.com/office/drawing/2014/main" id="{3683EE0F-91C7-B126-FFC6-0E4DD815A095}"/>
              </a:ext>
            </a:extLst>
          </p:cNvPr>
          <p:cNvSpPr txBox="1"/>
          <p:nvPr/>
        </p:nvSpPr>
        <p:spPr>
          <a:xfrm>
            <a:off x="1682047" y="2836593"/>
            <a:ext cx="10896600" cy="674030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002060"/>
                </a:solidFill>
                <a:effectLst/>
                <a:uLnTx/>
                <a:uFillTx/>
                <a:latin typeface="DM Serif Display" pitchFamily="2" charset="0"/>
                <a:ea typeface="+mn-ea"/>
                <a:cs typeface="+mn-cs"/>
              </a:rPr>
              <a:t>Does Your Organization Support someone who:</a:t>
            </a:r>
          </a:p>
          <a:p>
            <a:pPr marL="685800" marR="0" lvl="0" indent="-6858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4800" b="0" i="0" u="none" strike="noStrike" kern="1200" cap="none" spc="0" normalizeH="0" baseline="0" noProof="0" dirty="0">
                <a:ln>
                  <a:noFill/>
                </a:ln>
                <a:solidFill>
                  <a:srgbClr val="002060"/>
                </a:solidFill>
                <a:effectLst/>
                <a:uLnTx/>
                <a:uFillTx/>
                <a:latin typeface="DM Serif Display" pitchFamily="2" charset="0"/>
                <a:ea typeface="+mn-ea"/>
                <a:cs typeface="+mn-cs"/>
              </a:rPr>
              <a:t>Who receives SSI or SSDI and is:</a:t>
            </a:r>
          </a:p>
          <a:p>
            <a:pPr marL="1143000" marR="0" lvl="1" indent="-6858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4800" b="0" i="0" u="none" strike="noStrike" kern="1200" cap="none" spc="0" normalizeH="0" baseline="0" noProof="0" dirty="0">
                <a:ln>
                  <a:noFill/>
                </a:ln>
                <a:solidFill>
                  <a:srgbClr val="002060"/>
                </a:solidFill>
                <a:effectLst/>
                <a:uLnTx/>
                <a:uFillTx/>
                <a:latin typeface="DM Serif Display" pitchFamily="2" charset="0"/>
                <a:ea typeface="+mn-ea"/>
                <a:cs typeface="+mn-cs"/>
              </a:rPr>
              <a:t>Thinking about getting a job</a:t>
            </a:r>
          </a:p>
          <a:p>
            <a:pPr marL="1143000" marR="0" lvl="1" indent="-6858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4800" b="0" i="0" u="none" strike="noStrike" kern="1200" cap="none" spc="0" normalizeH="0" baseline="0" noProof="0" dirty="0">
                <a:ln>
                  <a:noFill/>
                </a:ln>
                <a:solidFill>
                  <a:srgbClr val="002060"/>
                </a:solidFill>
                <a:effectLst/>
                <a:uLnTx/>
                <a:uFillTx/>
                <a:latin typeface="DM Serif Display" pitchFamily="2" charset="0"/>
                <a:ea typeface="+mn-ea"/>
                <a:cs typeface="+mn-cs"/>
              </a:rPr>
              <a:t>Thinking about working more hours</a:t>
            </a:r>
          </a:p>
          <a:p>
            <a:pPr marL="1143000" marR="0" lvl="1" indent="-6858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4800" b="0" i="0" u="none" strike="noStrike" kern="1200" cap="none" spc="0" normalizeH="0" baseline="0" noProof="0" dirty="0">
                <a:ln>
                  <a:noFill/>
                </a:ln>
                <a:solidFill>
                  <a:srgbClr val="002060"/>
                </a:solidFill>
                <a:effectLst/>
                <a:uLnTx/>
                <a:uFillTx/>
                <a:latin typeface="DM Serif Display" pitchFamily="2" charset="0"/>
                <a:ea typeface="+mn-ea"/>
                <a:cs typeface="+mn-cs"/>
              </a:rPr>
              <a:t>Thinking about taking a promotion or pay raise</a:t>
            </a:r>
          </a:p>
          <a:p>
            <a:pPr marL="1143000" marR="0" lvl="1" indent="-6858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4800" b="0" i="0" u="none" strike="noStrike" kern="1200" cap="none" spc="0" normalizeH="0" baseline="0" noProof="0" dirty="0">
              <a:ln>
                <a:noFill/>
              </a:ln>
              <a:solidFill>
                <a:srgbClr val="002060"/>
              </a:solidFill>
              <a:effectLst/>
              <a:uLnTx/>
              <a:uFillTx/>
              <a:latin typeface="DM Serif Display" pitchFamily="2" charset="0"/>
              <a:ea typeface="+mn-ea"/>
              <a:cs typeface="+mn-cs"/>
            </a:endParaRPr>
          </a:p>
        </p:txBody>
      </p:sp>
    </p:spTree>
    <p:extLst>
      <p:ext uri="{BB962C8B-B14F-4D97-AF65-F5344CB8AC3E}">
        <p14:creationId xmlns:p14="http://schemas.microsoft.com/office/powerpoint/2010/main" val="5187244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1537EE-8663-1554-D41B-07468C36A8ED}"/>
            </a:ext>
          </a:extLst>
        </p:cNvPr>
        <p:cNvGrpSpPr/>
        <p:nvPr/>
      </p:nvGrpSpPr>
      <p:grpSpPr>
        <a:xfrm>
          <a:off x="0" y="0"/>
          <a:ext cx="0" cy="0"/>
          <a:chOff x="0" y="0"/>
          <a:chExt cx="0" cy="0"/>
        </a:xfrm>
      </p:grpSpPr>
      <p:sp>
        <p:nvSpPr>
          <p:cNvPr id="2" name="Freeform 2">
            <a:extLst>
              <a:ext uri="{FF2B5EF4-FFF2-40B4-BE49-F238E27FC236}">
                <a16:creationId xmlns:a16="http://schemas.microsoft.com/office/drawing/2014/main" id="{6B099C41-F8F9-5813-B057-B9E87642D8C0}"/>
              </a:ext>
            </a:extLst>
          </p:cNvPr>
          <p:cNvSpPr/>
          <p:nvPr/>
        </p:nvSpPr>
        <p:spPr>
          <a:xfrm>
            <a:off x="505525" y="405152"/>
            <a:ext cx="1766792" cy="2057400"/>
          </a:xfrm>
          <a:custGeom>
            <a:avLst/>
            <a:gdLst/>
            <a:ahLst/>
            <a:cxnLst/>
            <a:rect l="l" t="t" r="r" b="b"/>
            <a:pathLst>
              <a:path w="1766792" h="2057400">
                <a:moveTo>
                  <a:pt x="0" y="0"/>
                </a:moveTo>
                <a:lnTo>
                  <a:pt x="1766792" y="0"/>
                </a:lnTo>
                <a:lnTo>
                  <a:pt x="1766792" y="2057400"/>
                </a:lnTo>
                <a:lnTo>
                  <a:pt x="0" y="2057400"/>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3" name="Freeform 3">
            <a:extLst>
              <a:ext uri="{FF2B5EF4-FFF2-40B4-BE49-F238E27FC236}">
                <a16:creationId xmlns:a16="http://schemas.microsoft.com/office/drawing/2014/main" id="{166FE020-D993-FFBF-7FA8-A75A05FDA872}"/>
              </a:ext>
            </a:extLst>
          </p:cNvPr>
          <p:cNvSpPr/>
          <p:nvPr/>
        </p:nvSpPr>
        <p:spPr>
          <a:xfrm>
            <a:off x="16255836" y="7830868"/>
            <a:ext cx="1766792" cy="2057400"/>
          </a:xfrm>
          <a:custGeom>
            <a:avLst/>
            <a:gdLst/>
            <a:ahLst/>
            <a:cxnLst/>
            <a:rect l="l" t="t" r="r" b="b"/>
            <a:pathLst>
              <a:path w="1766792" h="2057400">
                <a:moveTo>
                  <a:pt x="0" y="0"/>
                </a:moveTo>
                <a:lnTo>
                  <a:pt x="1766792" y="0"/>
                </a:lnTo>
                <a:lnTo>
                  <a:pt x="1766792" y="2057400"/>
                </a:lnTo>
                <a:lnTo>
                  <a:pt x="0" y="2057400"/>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grpSp>
        <p:nvGrpSpPr>
          <p:cNvPr id="4" name="Group 4">
            <a:extLst>
              <a:ext uri="{FF2B5EF4-FFF2-40B4-BE49-F238E27FC236}">
                <a16:creationId xmlns:a16="http://schemas.microsoft.com/office/drawing/2014/main" id="{1950846D-3063-27AC-858C-9B87282F4D78}"/>
              </a:ext>
            </a:extLst>
          </p:cNvPr>
          <p:cNvGrpSpPr/>
          <p:nvPr/>
        </p:nvGrpSpPr>
        <p:grpSpPr>
          <a:xfrm>
            <a:off x="903819" y="3058090"/>
            <a:ext cx="4389365" cy="2649016"/>
            <a:chOff x="0" y="0"/>
            <a:chExt cx="1156047" cy="697683"/>
          </a:xfrm>
        </p:grpSpPr>
        <p:sp>
          <p:nvSpPr>
            <p:cNvPr id="5" name="Freeform 5">
              <a:extLst>
                <a:ext uri="{FF2B5EF4-FFF2-40B4-BE49-F238E27FC236}">
                  <a16:creationId xmlns:a16="http://schemas.microsoft.com/office/drawing/2014/main" id="{A0AA7F4B-C7D1-707C-0242-76A1E3AC0C1C}"/>
                </a:ext>
              </a:extLst>
            </p:cNvPr>
            <p:cNvSpPr/>
            <p:nvPr/>
          </p:nvSpPr>
          <p:spPr>
            <a:xfrm>
              <a:off x="0" y="0"/>
              <a:ext cx="1156047" cy="697683"/>
            </a:xfrm>
            <a:custGeom>
              <a:avLst/>
              <a:gdLst/>
              <a:ahLst/>
              <a:cxnLst/>
              <a:rect l="l" t="t" r="r" b="b"/>
              <a:pathLst>
                <a:path w="1156047" h="697683">
                  <a:moveTo>
                    <a:pt x="1156047" y="0"/>
                  </a:moveTo>
                  <a:lnTo>
                    <a:pt x="1156047" y="583383"/>
                  </a:lnTo>
                  <a:lnTo>
                    <a:pt x="578023" y="697683"/>
                  </a:lnTo>
                  <a:lnTo>
                    <a:pt x="0" y="583383"/>
                  </a:lnTo>
                  <a:lnTo>
                    <a:pt x="0" y="0"/>
                  </a:lnTo>
                  <a:lnTo>
                    <a:pt x="1156047" y="0"/>
                  </a:lnTo>
                  <a:close/>
                </a:path>
              </a:pathLst>
            </a:custGeom>
            <a:solidFill>
              <a:srgbClr val="38B6FF"/>
            </a:solid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6" name="TextBox 6">
              <a:extLst>
                <a:ext uri="{FF2B5EF4-FFF2-40B4-BE49-F238E27FC236}">
                  <a16:creationId xmlns:a16="http://schemas.microsoft.com/office/drawing/2014/main" id="{62F45953-0D06-5A56-4B9F-DB2AF974EDE6}"/>
                </a:ext>
              </a:extLst>
            </p:cNvPr>
            <p:cNvSpPr txBox="1"/>
            <p:nvPr/>
          </p:nvSpPr>
          <p:spPr>
            <a:xfrm>
              <a:off x="0" y="-38100"/>
              <a:ext cx="1156047" cy="621483"/>
            </a:xfrm>
            <a:prstGeom prst="rect">
              <a:avLst/>
            </a:prstGeom>
          </p:spPr>
          <p:txBody>
            <a:bodyPr lIns="50800" tIns="50800" rIns="50800" bIns="50800" rtlCol="0" anchor="ctr"/>
            <a:lstStyle/>
            <a:p>
              <a:pPr marL="0" marR="0" lvl="0" indent="0" algn="ctr" defTabSz="914400" rtl="0" eaLnBrk="1" fontAlgn="auto" latinLnBrk="0" hangingPunct="1">
                <a:lnSpc>
                  <a:spcPts val="2659"/>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grpSp>
      <p:grpSp>
        <p:nvGrpSpPr>
          <p:cNvPr id="7" name="Group 7">
            <a:extLst>
              <a:ext uri="{FF2B5EF4-FFF2-40B4-BE49-F238E27FC236}">
                <a16:creationId xmlns:a16="http://schemas.microsoft.com/office/drawing/2014/main" id="{8DFC5B3E-F101-3AEF-331B-DB4D68082CEF}"/>
              </a:ext>
            </a:extLst>
          </p:cNvPr>
          <p:cNvGrpSpPr/>
          <p:nvPr/>
        </p:nvGrpSpPr>
        <p:grpSpPr>
          <a:xfrm>
            <a:off x="6078022" y="3075609"/>
            <a:ext cx="4389365" cy="2649016"/>
            <a:chOff x="0" y="0"/>
            <a:chExt cx="1156047" cy="697683"/>
          </a:xfrm>
        </p:grpSpPr>
        <p:sp>
          <p:nvSpPr>
            <p:cNvPr id="8" name="Freeform 8">
              <a:extLst>
                <a:ext uri="{FF2B5EF4-FFF2-40B4-BE49-F238E27FC236}">
                  <a16:creationId xmlns:a16="http://schemas.microsoft.com/office/drawing/2014/main" id="{969872B9-0647-DB4A-1906-9B0316F5821D}"/>
                </a:ext>
              </a:extLst>
            </p:cNvPr>
            <p:cNvSpPr/>
            <p:nvPr/>
          </p:nvSpPr>
          <p:spPr>
            <a:xfrm>
              <a:off x="0" y="0"/>
              <a:ext cx="1156047" cy="697683"/>
            </a:xfrm>
            <a:custGeom>
              <a:avLst/>
              <a:gdLst/>
              <a:ahLst/>
              <a:cxnLst/>
              <a:rect l="l" t="t" r="r" b="b"/>
              <a:pathLst>
                <a:path w="1156047" h="697683">
                  <a:moveTo>
                    <a:pt x="1156047" y="0"/>
                  </a:moveTo>
                  <a:lnTo>
                    <a:pt x="1156047" y="583383"/>
                  </a:lnTo>
                  <a:lnTo>
                    <a:pt x="578023" y="697683"/>
                  </a:lnTo>
                  <a:lnTo>
                    <a:pt x="0" y="583383"/>
                  </a:lnTo>
                  <a:lnTo>
                    <a:pt x="0" y="0"/>
                  </a:lnTo>
                  <a:lnTo>
                    <a:pt x="1156047" y="0"/>
                  </a:lnTo>
                  <a:close/>
                </a:path>
              </a:pathLst>
            </a:custGeom>
            <a:solidFill>
              <a:srgbClr val="38B6FF"/>
            </a:solid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9" name="TextBox 9">
              <a:extLst>
                <a:ext uri="{FF2B5EF4-FFF2-40B4-BE49-F238E27FC236}">
                  <a16:creationId xmlns:a16="http://schemas.microsoft.com/office/drawing/2014/main" id="{3AB6EA7E-ED94-0FAE-B261-C039235F288A}"/>
                </a:ext>
              </a:extLst>
            </p:cNvPr>
            <p:cNvSpPr txBox="1"/>
            <p:nvPr/>
          </p:nvSpPr>
          <p:spPr>
            <a:xfrm>
              <a:off x="0" y="-38100"/>
              <a:ext cx="1156047" cy="621483"/>
            </a:xfrm>
            <a:prstGeom prst="rect">
              <a:avLst/>
            </a:prstGeom>
          </p:spPr>
          <p:txBody>
            <a:bodyPr lIns="50800" tIns="50800" rIns="50800" bIns="50800" rtlCol="0" anchor="ctr"/>
            <a:lstStyle/>
            <a:p>
              <a:pPr marL="0" marR="0" lvl="0" indent="0" algn="ctr" defTabSz="914400" rtl="0" eaLnBrk="1" fontAlgn="auto" latinLnBrk="0" hangingPunct="1">
                <a:lnSpc>
                  <a:spcPts val="2659"/>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grpSp>
      <p:grpSp>
        <p:nvGrpSpPr>
          <p:cNvPr id="10" name="Group 10">
            <a:extLst>
              <a:ext uri="{FF2B5EF4-FFF2-40B4-BE49-F238E27FC236}">
                <a16:creationId xmlns:a16="http://schemas.microsoft.com/office/drawing/2014/main" id="{3AC82E57-0063-F553-8193-0B90D969E083}"/>
              </a:ext>
            </a:extLst>
          </p:cNvPr>
          <p:cNvGrpSpPr/>
          <p:nvPr/>
        </p:nvGrpSpPr>
        <p:grpSpPr>
          <a:xfrm>
            <a:off x="11366525" y="3101202"/>
            <a:ext cx="4389365" cy="2649016"/>
            <a:chOff x="0" y="0"/>
            <a:chExt cx="1156047" cy="697683"/>
          </a:xfrm>
        </p:grpSpPr>
        <p:sp>
          <p:nvSpPr>
            <p:cNvPr id="11" name="Freeform 11">
              <a:extLst>
                <a:ext uri="{FF2B5EF4-FFF2-40B4-BE49-F238E27FC236}">
                  <a16:creationId xmlns:a16="http://schemas.microsoft.com/office/drawing/2014/main" id="{1471C554-86AC-8ADD-0FBB-E63B5B52969E}"/>
                </a:ext>
              </a:extLst>
            </p:cNvPr>
            <p:cNvSpPr/>
            <p:nvPr/>
          </p:nvSpPr>
          <p:spPr>
            <a:xfrm>
              <a:off x="0" y="0"/>
              <a:ext cx="1156047" cy="697683"/>
            </a:xfrm>
            <a:custGeom>
              <a:avLst/>
              <a:gdLst/>
              <a:ahLst/>
              <a:cxnLst/>
              <a:rect l="l" t="t" r="r" b="b"/>
              <a:pathLst>
                <a:path w="1156047" h="697683">
                  <a:moveTo>
                    <a:pt x="1156047" y="0"/>
                  </a:moveTo>
                  <a:lnTo>
                    <a:pt x="1156047" y="583383"/>
                  </a:lnTo>
                  <a:lnTo>
                    <a:pt x="578023" y="697683"/>
                  </a:lnTo>
                  <a:lnTo>
                    <a:pt x="0" y="583383"/>
                  </a:lnTo>
                  <a:lnTo>
                    <a:pt x="0" y="0"/>
                  </a:lnTo>
                  <a:lnTo>
                    <a:pt x="1156047" y="0"/>
                  </a:lnTo>
                  <a:close/>
                </a:path>
              </a:pathLst>
            </a:custGeom>
            <a:solidFill>
              <a:srgbClr val="38B6FF"/>
            </a:solid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12" name="TextBox 12">
              <a:extLst>
                <a:ext uri="{FF2B5EF4-FFF2-40B4-BE49-F238E27FC236}">
                  <a16:creationId xmlns:a16="http://schemas.microsoft.com/office/drawing/2014/main" id="{3D97ADAA-93D5-DFC1-55A7-A40DD4BD6326}"/>
                </a:ext>
              </a:extLst>
            </p:cNvPr>
            <p:cNvSpPr txBox="1"/>
            <p:nvPr/>
          </p:nvSpPr>
          <p:spPr>
            <a:xfrm>
              <a:off x="0" y="-38100"/>
              <a:ext cx="1156047" cy="621483"/>
            </a:xfrm>
            <a:prstGeom prst="rect">
              <a:avLst/>
            </a:prstGeom>
          </p:spPr>
          <p:txBody>
            <a:bodyPr lIns="50800" tIns="50800" rIns="50800" bIns="50800" rtlCol="0" anchor="ctr"/>
            <a:lstStyle/>
            <a:p>
              <a:pPr marL="0" marR="0" lvl="0" indent="0" algn="ctr" defTabSz="914400" rtl="0" eaLnBrk="1" fontAlgn="auto" latinLnBrk="0" hangingPunct="1">
                <a:lnSpc>
                  <a:spcPts val="2659"/>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grpSp>
      <p:sp>
        <p:nvSpPr>
          <p:cNvPr id="13" name="AutoShape 13">
            <a:extLst>
              <a:ext uri="{FF2B5EF4-FFF2-40B4-BE49-F238E27FC236}">
                <a16:creationId xmlns:a16="http://schemas.microsoft.com/office/drawing/2014/main" id="{72DEAF6A-B47C-903D-3F54-F9921931EAD4}"/>
              </a:ext>
            </a:extLst>
          </p:cNvPr>
          <p:cNvSpPr/>
          <p:nvPr/>
        </p:nvSpPr>
        <p:spPr>
          <a:xfrm>
            <a:off x="903819" y="3039040"/>
            <a:ext cx="4389365" cy="19050"/>
          </a:xfrm>
          <a:prstGeom prst="line">
            <a:avLst/>
          </a:prstGeom>
          <a:ln w="57150" cap="flat">
            <a:solidFill>
              <a:srgbClr val="D80606"/>
            </a:solidFill>
            <a:prstDash val="solid"/>
            <a:headEnd type="none" w="sm" len="sm"/>
            <a:tailEnd type="none" w="sm" len="sm"/>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14" name="AutoShape 14">
            <a:extLst>
              <a:ext uri="{FF2B5EF4-FFF2-40B4-BE49-F238E27FC236}">
                <a16:creationId xmlns:a16="http://schemas.microsoft.com/office/drawing/2014/main" id="{1EB0BA6B-2045-B1D4-E4BC-F15A1EBAAF1C}"/>
              </a:ext>
            </a:extLst>
          </p:cNvPr>
          <p:cNvSpPr/>
          <p:nvPr/>
        </p:nvSpPr>
        <p:spPr>
          <a:xfrm>
            <a:off x="6093262" y="3066084"/>
            <a:ext cx="4389365" cy="19050"/>
          </a:xfrm>
          <a:prstGeom prst="line">
            <a:avLst/>
          </a:prstGeom>
          <a:ln w="57150" cap="flat">
            <a:solidFill>
              <a:srgbClr val="D80606"/>
            </a:solidFill>
            <a:prstDash val="solid"/>
            <a:headEnd type="none" w="sm" len="sm"/>
            <a:tailEnd type="none" w="sm" len="sm"/>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grpSp>
        <p:nvGrpSpPr>
          <p:cNvPr id="15" name="Group 15">
            <a:extLst>
              <a:ext uri="{FF2B5EF4-FFF2-40B4-BE49-F238E27FC236}">
                <a16:creationId xmlns:a16="http://schemas.microsoft.com/office/drawing/2014/main" id="{F1C50D8B-9077-C0B1-9815-24BC2610A9F1}"/>
              </a:ext>
            </a:extLst>
          </p:cNvPr>
          <p:cNvGrpSpPr/>
          <p:nvPr/>
        </p:nvGrpSpPr>
        <p:grpSpPr>
          <a:xfrm>
            <a:off x="985890" y="6620938"/>
            <a:ext cx="4389365" cy="2649016"/>
            <a:chOff x="0" y="0"/>
            <a:chExt cx="1156047" cy="697683"/>
          </a:xfrm>
        </p:grpSpPr>
        <p:sp>
          <p:nvSpPr>
            <p:cNvPr id="16" name="Freeform 16">
              <a:extLst>
                <a:ext uri="{FF2B5EF4-FFF2-40B4-BE49-F238E27FC236}">
                  <a16:creationId xmlns:a16="http://schemas.microsoft.com/office/drawing/2014/main" id="{90B88658-0B2F-365A-A204-27E93E20DAC1}"/>
                </a:ext>
              </a:extLst>
            </p:cNvPr>
            <p:cNvSpPr/>
            <p:nvPr/>
          </p:nvSpPr>
          <p:spPr>
            <a:xfrm>
              <a:off x="0" y="0"/>
              <a:ext cx="1156047" cy="697683"/>
            </a:xfrm>
            <a:custGeom>
              <a:avLst/>
              <a:gdLst/>
              <a:ahLst/>
              <a:cxnLst/>
              <a:rect l="l" t="t" r="r" b="b"/>
              <a:pathLst>
                <a:path w="1156047" h="697683">
                  <a:moveTo>
                    <a:pt x="1156047" y="0"/>
                  </a:moveTo>
                  <a:lnTo>
                    <a:pt x="1156047" y="583383"/>
                  </a:lnTo>
                  <a:lnTo>
                    <a:pt x="578023" y="697683"/>
                  </a:lnTo>
                  <a:lnTo>
                    <a:pt x="0" y="583383"/>
                  </a:lnTo>
                  <a:lnTo>
                    <a:pt x="0" y="0"/>
                  </a:lnTo>
                  <a:lnTo>
                    <a:pt x="1156047" y="0"/>
                  </a:lnTo>
                  <a:close/>
                </a:path>
              </a:pathLst>
            </a:custGeom>
            <a:solidFill>
              <a:srgbClr val="38B6FF"/>
            </a:solid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17" name="TextBox 17">
              <a:extLst>
                <a:ext uri="{FF2B5EF4-FFF2-40B4-BE49-F238E27FC236}">
                  <a16:creationId xmlns:a16="http://schemas.microsoft.com/office/drawing/2014/main" id="{F629C8FE-B6F6-E8C9-1174-993875D8B242}"/>
                </a:ext>
              </a:extLst>
            </p:cNvPr>
            <p:cNvSpPr txBox="1"/>
            <p:nvPr/>
          </p:nvSpPr>
          <p:spPr>
            <a:xfrm>
              <a:off x="0" y="-38100"/>
              <a:ext cx="1156047" cy="621483"/>
            </a:xfrm>
            <a:prstGeom prst="rect">
              <a:avLst/>
            </a:prstGeom>
          </p:spPr>
          <p:txBody>
            <a:bodyPr lIns="50800" tIns="50800" rIns="50800" bIns="50800" rtlCol="0" anchor="ctr"/>
            <a:lstStyle/>
            <a:p>
              <a:pPr marL="0" marR="0" lvl="0" indent="0" algn="ctr" defTabSz="914400" rtl="0" eaLnBrk="1" fontAlgn="auto" latinLnBrk="0" hangingPunct="1">
                <a:lnSpc>
                  <a:spcPts val="2659"/>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grpSp>
      <p:grpSp>
        <p:nvGrpSpPr>
          <p:cNvPr id="18" name="Group 18">
            <a:extLst>
              <a:ext uri="{FF2B5EF4-FFF2-40B4-BE49-F238E27FC236}">
                <a16:creationId xmlns:a16="http://schemas.microsoft.com/office/drawing/2014/main" id="{B59FD990-0BD4-895E-CCC7-5380C4CA08BF}"/>
              </a:ext>
            </a:extLst>
          </p:cNvPr>
          <p:cNvGrpSpPr/>
          <p:nvPr/>
        </p:nvGrpSpPr>
        <p:grpSpPr>
          <a:xfrm>
            <a:off x="6194166" y="6075297"/>
            <a:ext cx="4389365" cy="3194657"/>
            <a:chOff x="0" y="-38100"/>
            <a:chExt cx="1156047" cy="841391"/>
          </a:xfrm>
        </p:grpSpPr>
        <p:sp>
          <p:nvSpPr>
            <p:cNvPr id="19" name="Freeform 19">
              <a:extLst>
                <a:ext uri="{FF2B5EF4-FFF2-40B4-BE49-F238E27FC236}">
                  <a16:creationId xmlns:a16="http://schemas.microsoft.com/office/drawing/2014/main" id="{189D142A-13DE-E65A-3AB3-D784EA5C276B}"/>
                </a:ext>
              </a:extLst>
            </p:cNvPr>
            <p:cNvSpPr/>
            <p:nvPr/>
          </p:nvSpPr>
          <p:spPr>
            <a:xfrm>
              <a:off x="0" y="105608"/>
              <a:ext cx="1156047" cy="697683"/>
            </a:xfrm>
            <a:custGeom>
              <a:avLst/>
              <a:gdLst/>
              <a:ahLst/>
              <a:cxnLst/>
              <a:rect l="l" t="t" r="r" b="b"/>
              <a:pathLst>
                <a:path w="1156047" h="697683">
                  <a:moveTo>
                    <a:pt x="1156047" y="0"/>
                  </a:moveTo>
                  <a:lnTo>
                    <a:pt x="1156047" y="583383"/>
                  </a:lnTo>
                  <a:lnTo>
                    <a:pt x="578023" y="697683"/>
                  </a:lnTo>
                  <a:lnTo>
                    <a:pt x="0" y="583383"/>
                  </a:lnTo>
                  <a:lnTo>
                    <a:pt x="0" y="0"/>
                  </a:lnTo>
                  <a:lnTo>
                    <a:pt x="1156047" y="0"/>
                  </a:lnTo>
                  <a:close/>
                </a:path>
              </a:pathLst>
            </a:custGeom>
            <a:solidFill>
              <a:srgbClr val="38B6FF"/>
            </a:solidFill>
          </p:spPr>
          <p:txBody>
            <a:bodyPr lIns="91440" tIns="45720" rIns="91440" bIns="45720" anchor="t"/>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300" b="0" i="0" u="none" strike="noStrike" kern="1200" cap="none" spc="0" normalizeH="0" baseline="0" noProof="0" dirty="0">
                <a:ln>
                  <a:noFill/>
                </a:ln>
                <a:solidFill>
                  <a:srgbClr val="F8F8F8"/>
                </a:solidFill>
                <a:effectLst/>
                <a:uLnTx/>
                <a:uFillTx/>
                <a:latin typeface="Canva Sans Bold" panose="020B060402020202020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300" b="0" i="0" u="none" strike="noStrike" kern="1200" cap="none" spc="0" normalizeH="0" baseline="0" noProof="0" dirty="0">
                <a:ln>
                  <a:noFill/>
                </a:ln>
                <a:solidFill>
                  <a:srgbClr val="F8F8F8"/>
                </a:solidFill>
                <a:effectLst/>
                <a:uLnTx/>
                <a:uFillTx/>
                <a:latin typeface="Canva Sans Bold" panose="020B060402020202020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300" b="0" i="0" u="none" strike="noStrike" kern="1200" cap="none" spc="0" normalizeH="0" baseline="0" noProof="0" dirty="0">
                  <a:ln>
                    <a:noFill/>
                  </a:ln>
                  <a:solidFill>
                    <a:srgbClr val="F8F8F8"/>
                  </a:solidFill>
                  <a:effectLst/>
                  <a:uLnTx/>
                  <a:uFillTx/>
                  <a:latin typeface="Canva Sans Bold"/>
                  <a:ea typeface="+mn-ea"/>
                  <a:cs typeface="+mn-cs"/>
                </a:rPr>
                <a:t>Increased Training and Skills of Professionals to Support People in their Employment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300" b="0" i="0" u="none" strike="noStrike" kern="1200" cap="none" spc="0" normalizeH="0" baseline="0" noProof="0" dirty="0">
                  <a:ln>
                    <a:noFill/>
                  </a:ln>
                  <a:solidFill>
                    <a:srgbClr val="F8F8F8"/>
                  </a:solidFill>
                  <a:effectLst/>
                  <a:uLnTx/>
                  <a:uFillTx/>
                  <a:latin typeface="Canva Sans Bold"/>
                  <a:ea typeface="+mn-ea"/>
                  <a:cs typeface="+mn-cs"/>
                </a:rPr>
                <a:t>Journey</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300" b="0" i="0" u="none" strike="noStrike" kern="1200" cap="none" spc="0" normalizeH="0" baseline="0" noProof="0" dirty="0">
                <a:ln>
                  <a:noFill/>
                </a:ln>
                <a:solidFill>
                  <a:srgbClr val="F8F8F8"/>
                </a:solidFill>
                <a:effectLst/>
                <a:uLnTx/>
                <a:uFillTx/>
                <a:latin typeface="Canva Sans Bold"/>
                <a:ea typeface="+mn-ea"/>
                <a:cs typeface="+mn-cs"/>
              </a:endParaRPr>
            </a:p>
          </p:txBody>
        </p:sp>
        <p:sp>
          <p:nvSpPr>
            <p:cNvPr id="20" name="TextBox 20">
              <a:extLst>
                <a:ext uri="{FF2B5EF4-FFF2-40B4-BE49-F238E27FC236}">
                  <a16:creationId xmlns:a16="http://schemas.microsoft.com/office/drawing/2014/main" id="{2D668907-61DA-066B-F05C-4F0168A600D7}"/>
                </a:ext>
              </a:extLst>
            </p:cNvPr>
            <p:cNvSpPr txBox="1"/>
            <p:nvPr/>
          </p:nvSpPr>
          <p:spPr>
            <a:xfrm>
              <a:off x="0" y="-38100"/>
              <a:ext cx="1156047" cy="621483"/>
            </a:xfrm>
            <a:prstGeom prst="rect">
              <a:avLst/>
            </a:prstGeom>
          </p:spPr>
          <p:txBody>
            <a:bodyPr lIns="50800" tIns="50800" rIns="50800" bIns="50800" rtlCol="0" anchor="ctr"/>
            <a:lstStyle/>
            <a:p>
              <a:pPr marL="0" marR="0" lvl="0" indent="0" algn="ctr" defTabSz="914400" rtl="0" eaLnBrk="1" fontAlgn="auto" latinLnBrk="0" hangingPunct="1">
                <a:lnSpc>
                  <a:spcPts val="2659"/>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grpSp>
      <p:grpSp>
        <p:nvGrpSpPr>
          <p:cNvPr id="21" name="Group 21">
            <a:extLst>
              <a:ext uri="{FF2B5EF4-FFF2-40B4-BE49-F238E27FC236}">
                <a16:creationId xmlns:a16="http://schemas.microsoft.com/office/drawing/2014/main" id="{6B2540D4-5B60-3411-0394-F86149CB2C96}"/>
              </a:ext>
            </a:extLst>
          </p:cNvPr>
          <p:cNvGrpSpPr/>
          <p:nvPr/>
        </p:nvGrpSpPr>
        <p:grpSpPr>
          <a:xfrm>
            <a:off x="11358905" y="6609284"/>
            <a:ext cx="4389365" cy="2649016"/>
            <a:chOff x="0" y="0"/>
            <a:chExt cx="1156047" cy="697683"/>
          </a:xfrm>
        </p:grpSpPr>
        <p:sp>
          <p:nvSpPr>
            <p:cNvPr id="22" name="Freeform 22">
              <a:extLst>
                <a:ext uri="{FF2B5EF4-FFF2-40B4-BE49-F238E27FC236}">
                  <a16:creationId xmlns:a16="http://schemas.microsoft.com/office/drawing/2014/main" id="{8AC22563-A638-12F7-D6A7-55AB0C8F99D1}"/>
                </a:ext>
              </a:extLst>
            </p:cNvPr>
            <p:cNvSpPr/>
            <p:nvPr/>
          </p:nvSpPr>
          <p:spPr>
            <a:xfrm>
              <a:off x="0" y="0"/>
              <a:ext cx="1156047" cy="697683"/>
            </a:xfrm>
            <a:custGeom>
              <a:avLst/>
              <a:gdLst/>
              <a:ahLst/>
              <a:cxnLst/>
              <a:rect l="l" t="t" r="r" b="b"/>
              <a:pathLst>
                <a:path w="1156047" h="697683">
                  <a:moveTo>
                    <a:pt x="1156047" y="0"/>
                  </a:moveTo>
                  <a:lnTo>
                    <a:pt x="1156047" y="583383"/>
                  </a:lnTo>
                  <a:lnTo>
                    <a:pt x="578023" y="697683"/>
                  </a:lnTo>
                  <a:lnTo>
                    <a:pt x="0" y="583383"/>
                  </a:lnTo>
                  <a:lnTo>
                    <a:pt x="0" y="0"/>
                  </a:lnTo>
                  <a:lnTo>
                    <a:pt x="1156047" y="0"/>
                  </a:lnTo>
                  <a:close/>
                </a:path>
              </a:pathLst>
            </a:custGeom>
            <a:solidFill>
              <a:srgbClr val="38B6FF"/>
            </a:solid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23" name="TextBox 23">
              <a:extLst>
                <a:ext uri="{FF2B5EF4-FFF2-40B4-BE49-F238E27FC236}">
                  <a16:creationId xmlns:a16="http://schemas.microsoft.com/office/drawing/2014/main" id="{405FAF73-65A6-B68A-99CD-1903B2FD381C}"/>
                </a:ext>
              </a:extLst>
            </p:cNvPr>
            <p:cNvSpPr txBox="1"/>
            <p:nvPr/>
          </p:nvSpPr>
          <p:spPr>
            <a:xfrm>
              <a:off x="0" y="-38100"/>
              <a:ext cx="1156047" cy="621483"/>
            </a:xfrm>
            <a:prstGeom prst="rect">
              <a:avLst/>
            </a:prstGeom>
          </p:spPr>
          <p:txBody>
            <a:bodyPr lIns="50800" tIns="50800" rIns="50800" bIns="50800" rtlCol="0" anchor="ctr"/>
            <a:lstStyle/>
            <a:p>
              <a:pPr marL="0" marR="0" lvl="0" indent="0" algn="ctr" defTabSz="914400" rtl="0" eaLnBrk="1" fontAlgn="auto" latinLnBrk="0" hangingPunct="1">
                <a:lnSpc>
                  <a:spcPts val="2659"/>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grpSp>
      <p:sp>
        <p:nvSpPr>
          <p:cNvPr id="24" name="AutoShape 24">
            <a:extLst>
              <a:ext uri="{FF2B5EF4-FFF2-40B4-BE49-F238E27FC236}">
                <a16:creationId xmlns:a16="http://schemas.microsoft.com/office/drawing/2014/main" id="{8145CD6F-AB05-A8D2-C738-9682BA71A3F9}"/>
              </a:ext>
            </a:extLst>
          </p:cNvPr>
          <p:cNvSpPr/>
          <p:nvPr/>
        </p:nvSpPr>
        <p:spPr>
          <a:xfrm>
            <a:off x="959220" y="6609284"/>
            <a:ext cx="4389365" cy="0"/>
          </a:xfrm>
          <a:prstGeom prst="line">
            <a:avLst/>
          </a:prstGeom>
          <a:ln w="57150" cap="flat">
            <a:solidFill>
              <a:srgbClr val="D80606"/>
            </a:solidFill>
            <a:prstDash val="solid"/>
            <a:headEnd type="none" w="sm" len="sm"/>
            <a:tailEnd type="none" w="sm" len="sm"/>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25" name="AutoShape 25">
            <a:extLst>
              <a:ext uri="{FF2B5EF4-FFF2-40B4-BE49-F238E27FC236}">
                <a16:creationId xmlns:a16="http://schemas.microsoft.com/office/drawing/2014/main" id="{E1BBD7B7-EDB7-8D9E-CB64-70C29047C46F}"/>
              </a:ext>
            </a:extLst>
          </p:cNvPr>
          <p:cNvSpPr/>
          <p:nvPr/>
        </p:nvSpPr>
        <p:spPr>
          <a:xfrm>
            <a:off x="6172395" y="6620938"/>
            <a:ext cx="4389365" cy="0"/>
          </a:xfrm>
          <a:prstGeom prst="line">
            <a:avLst/>
          </a:prstGeom>
          <a:ln w="57150" cap="flat">
            <a:solidFill>
              <a:srgbClr val="D80606"/>
            </a:solidFill>
            <a:prstDash val="solid"/>
            <a:headEnd type="none" w="sm" len="sm"/>
            <a:tailEnd type="none" w="sm" len="sm"/>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26" name="AutoShape 26">
            <a:extLst>
              <a:ext uri="{FF2B5EF4-FFF2-40B4-BE49-F238E27FC236}">
                <a16:creationId xmlns:a16="http://schemas.microsoft.com/office/drawing/2014/main" id="{A0D6B2EF-7109-BC54-938D-371B0A8DD2DF}"/>
              </a:ext>
            </a:extLst>
          </p:cNvPr>
          <p:cNvSpPr/>
          <p:nvPr/>
        </p:nvSpPr>
        <p:spPr>
          <a:xfrm>
            <a:off x="11358905" y="3066084"/>
            <a:ext cx="4389365" cy="0"/>
          </a:xfrm>
          <a:prstGeom prst="line">
            <a:avLst/>
          </a:prstGeom>
          <a:ln w="57150" cap="flat">
            <a:solidFill>
              <a:srgbClr val="D80606"/>
            </a:solidFill>
            <a:prstDash val="solid"/>
            <a:headEnd type="none" w="sm" len="sm"/>
            <a:tailEnd type="none" w="sm" len="sm"/>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27" name="AutoShape 27">
            <a:extLst>
              <a:ext uri="{FF2B5EF4-FFF2-40B4-BE49-F238E27FC236}">
                <a16:creationId xmlns:a16="http://schemas.microsoft.com/office/drawing/2014/main" id="{9F7935E0-6281-EDF4-3F2F-E8818E5AE6D0}"/>
              </a:ext>
            </a:extLst>
          </p:cNvPr>
          <p:cNvSpPr/>
          <p:nvPr/>
        </p:nvSpPr>
        <p:spPr>
          <a:xfrm>
            <a:off x="11358905" y="6609284"/>
            <a:ext cx="4389365" cy="0"/>
          </a:xfrm>
          <a:prstGeom prst="line">
            <a:avLst/>
          </a:prstGeom>
          <a:ln w="57150" cap="flat">
            <a:solidFill>
              <a:srgbClr val="D80606"/>
            </a:solidFill>
            <a:prstDash val="solid"/>
            <a:headEnd type="none" w="sm" len="sm"/>
            <a:tailEnd type="none" w="sm" len="sm"/>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28" name="Freeform 28">
            <a:extLst>
              <a:ext uri="{FF2B5EF4-FFF2-40B4-BE49-F238E27FC236}">
                <a16:creationId xmlns:a16="http://schemas.microsoft.com/office/drawing/2014/main" id="{DA92E8A4-7F7A-6811-56AF-11057091E145}"/>
              </a:ext>
            </a:extLst>
          </p:cNvPr>
          <p:cNvSpPr/>
          <p:nvPr/>
        </p:nvSpPr>
        <p:spPr>
          <a:xfrm>
            <a:off x="16396665" y="153664"/>
            <a:ext cx="1485134" cy="2184020"/>
          </a:xfrm>
          <a:custGeom>
            <a:avLst/>
            <a:gdLst/>
            <a:ahLst/>
            <a:cxnLst/>
            <a:rect l="l" t="t" r="r" b="b"/>
            <a:pathLst>
              <a:path w="1485134" h="2184020">
                <a:moveTo>
                  <a:pt x="0" y="0"/>
                </a:moveTo>
                <a:lnTo>
                  <a:pt x="1485134" y="0"/>
                </a:lnTo>
                <a:lnTo>
                  <a:pt x="1485134" y="2184021"/>
                </a:lnTo>
                <a:lnTo>
                  <a:pt x="0" y="2184021"/>
                </a:lnTo>
                <a:lnTo>
                  <a:pt x="0" y="0"/>
                </a:lnTo>
                <a:close/>
              </a:path>
            </a:pathLst>
          </a:custGeom>
          <a:blipFill>
            <a:blip r:embed="rId6"/>
            <a:stretch>
              <a:fillRect/>
            </a:stretch>
          </a:blip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29" name="TextBox 29">
            <a:extLst>
              <a:ext uri="{FF2B5EF4-FFF2-40B4-BE49-F238E27FC236}">
                <a16:creationId xmlns:a16="http://schemas.microsoft.com/office/drawing/2014/main" id="{41764A18-54BE-0775-2B2B-5A78AD6AEA89}"/>
              </a:ext>
            </a:extLst>
          </p:cNvPr>
          <p:cNvSpPr txBox="1"/>
          <p:nvPr/>
        </p:nvSpPr>
        <p:spPr>
          <a:xfrm>
            <a:off x="3375025" y="141817"/>
            <a:ext cx="11038426" cy="1804316"/>
          </a:xfrm>
          <a:prstGeom prst="rect">
            <a:avLst/>
          </a:prstGeom>
        </p:spPr>
        <p:txBody>
          <a:bodyPr lIns="0" tIns="0" rIns="0" bIns="0" rtlCol="0" anchor="t">
            <a:spAutoFit/>
          </a:bodyPr>
          <a:lstStyle/>
          <a:p>
            <a:pPr marL="0" marR="0" lvl="0" indent="0" algn="ctr" defTabSz="914400" rtl="0" eaLnBrk="1" fontAlgn="auto" latinLnBrk="0" hangingPunct="1">
              <a:lnSpc>
                <a:spcPts val="14762"/>
              </a:lnSpc>
              <a:spcBef>
                <a:spcPct val="0"/>
              </a:spcBef>
              <a:spcAft>
                <a:spcPts val="0"/>
              </a:spcAft>
              <a:buClrTx/>
              <a:buSzTx/>
              <a:buFontTx/>
              <a:buNone/>
              <a:tabLst/>
              <a:defRPr/>
            </a:pPr>
            <a:r>
              <a:rPr kumimoji="0" lang="en-US" sz="9000" b="0" i="0" u="none" strike="noStrike" kern="1200" cap="none" spc="-463" normalizeH="0" baseline="0" noProof="0" dirty="0">
                <a:ln>
                  <a:noFill/>
                </a:ln>
                <a:solidFill>
                  <a:srgbClr val="004AAD"/>
                </a:solidFill>
                <a:effectLst/>
                <a:uLnTx/>
                <a:uFillTx/>
                <a:latin typeface="DM Serif Display"/>
                <a:ea typeface="+mn-ea"/>
                <a:cs typeface="+mn-cs"/>
              </a:rPr>
              <a:t>Success</a:t>
            </a:r>
          </a:p>
        </p:txBody>
      </p:sp>
      <p:sp>
        <p:nvSpPr>
          <p:cNvPr id="30" name="TextBox 30">
            <a:extLst>
              <a:ext uri="{FF2B5EF4-FFF2-40B4-BE49-F238E27FC236}">
                <a16:creationId xmlns:a16="http://schemas.microsoft.com/office/drawing/2014/main" id="{72351958-613C-F6D7-1E6E-874A1B2EE7C2}"/>
              </a:ext>
            </a:extLst>
          </p:cNvPr>
          <p:cNvSpPr txBox="1"/>
          <p:nvPr/>
        </p:nvSpPr>
        <p:spPr>
          <a:xfrm>
            <a:off x="450082" y="3742920"/>
            <a:ext cx="5296838" cy="1204369"/>
          </a:xfrm>
          <a:prstGeom prst="rect">
            <a:avLst/>
          </a:prstGeom>
        </p:spPr>
        <p:txBody>
          <a:bodyPr lIns="0" tIns="0" rIns="0" bIns="0" rtlCol="0" anchor="t">
            <a:spAutoFit/>
          </a:bodyPr>
          <a:lstStyle/>
          <a:p>
            <a:pPr marL="0" marR="0" lvl="0" indent="0" algn="ctr" defTabSz="914400" rtl="0" eaLnBrk="1" fontAlgn="auto" latinLnBrk="0" hangingPunct="1">
              <a:lnSpc>
                <a:spcPts val="3209"/>
              </a:lnSpc>
              <a:spcBef>
                <a:spcPts val="0"/>
              </a:spcBef>
              <a:spcAft>
                <a:spcPts val="0"/>
              </a:spcAft>
              <a:buClrTx/>
              <a:buSzTx/>
              <a:buFontTx/>
              <a:buNone/>
              <a:tabLst/>
              <a:defRPr/>
            </a:pPr>
            <a:r>
              <a:rPr kumimoji="0" lang="en-US" sz="2250" b="0" i="0" u="none" strike="noStrike" kern="1200" cap="none" spc="0" normalizeH="0" baseline="0" noProof="0" dirty="0">
                <a:ln>
                  <a:noFill/>
                </a:ln>
                <a:solidFill>
                  <a:srgbClr val="FFFFFF"/>
                </a:solidFill>
                <a:effectLst/>
                <a:uLnTx/>
                <a:uFillTx/>
                <a:latin typeface="Canva Sans Bold"/>
                <a:ea typeface="+mn-ea"/>
                <a:cs typeface="+mn-cs"/>
              </a:rPr>
              <a:t>Increase Utilization</a:t>
            </a:r>
          </a:p>
          <a:p>
            <a:pPr marL="0" marR="0" lvl="0" indent="0" algn="ctr" defTabSz="914400" rtl="0" eaLnBrk="1" fontAlgn="auto" latinLnBrk="0" hangingPunct="1">
              <a:lnSpc>
                <a:spcPts val="3209"/>
              </a:lnSpc>
              <a:spcBef>
                <a:spcPts val="0"/>
              </a:spcBef>
              <a:spcAft>
                <a:spcPts val="0"/>
              </a:spcAft>
              <a:buClrTx/>
              <a:buSzTx/>
              <a:buFontTx/>
              <a:buNone/>
              <a:tabLst/>
              <a:defRPr/>
            </a:pPr>
            <a:r>
              <a:rPr kumimoji="0" lang="en-US" sz="2292" b="0" i="0" u="none" strike="noStrike" kern="1200" cap="none" spc="0" normalizeH="0" baseline="0" noProof="0" dirty="0">
                <a:ln>
                  <a:noFill/>
                </a:ln>
                <a:solidFill>
                  <a:srgbClr val="FFFFFF"/>
                </a:solidFill>
                <a:effectLst/>
                <a:uLnTx/>
                <a:uFillTx/>
                <a:latin typeface="Canva Sans Bold"/>
                <a:ea typeface="+mn-ea"/>
                <a:cs typeface="+mn-cs"/>
              </a:rPr>
              <a:t>of Benefits Planning </a:t>
            </a:r>
          </a:p>
          <a:p>
            <a:pPr marL="0" marR="0" lvl="0" indent="0" algn="ctr" defTabSz="914400" rtl="0" eaLnBrk="1" fontAlgn="auto" latinLnBrk="0" hangingPunct="1">
              <a:lnSpc>
                <a:spcPts val="3209"/>
              </a:lnSpc>
              <a:spcBef>
                <a:spcPts val="0"/>
              </a:spcBef>
              <a:spcAft>
                <a:spcPts val="0"/>
              </a:spcAft>
              <a:buClrTx/>
              <a:buSzTx/>
              <a:buFontTx/>
              <a:buNone/>
              <a:tabLst/>
              <a:defRPr/>
            </a:pPr>
            <a:r>
              <a:rPr kumimoji="0" lang="en-US" sz="2292" b="0" i="0" u="none" strike="noStrike" kern="1200" cap="none" spc="0" normalizeH="0" baseline="0" noProof="0" dirty="0">
                <a:ln>
                  <a:noFill/>
                </a:ln>
                <a:solidFill>
                  <a:srgbClr val="FFFFFF"/>
                </a:solidFill>
                <a:effectLst/>
                <a:uLnTx/>
                <a:uFillTx/>
                <a:latin typeface="Canva Sans Bold"/>
                <a:ea typeface="+mn-ea"/>
                <a:cs typeface="+mn-cs"/>
              </a:rPr>
              <a:t>Services</a:t>
            </a:r>
          </a:p>
        </p:txBody>
      </p:sp>
      <p:sp>
        <p:nvSpPr>
          <p:cNvPr id="31" name="TextBox 31">
            <a:extLst>
              <a:ext uri="{FF2B5EF4-FFF2-40B4-BE49-F238E27FC236}">
                <a16:creationId xmlns:a16="http://schemas.microsoft.com/office/drawing/2014/main" id="{A4319BC8-6E75-C7B8-6DE8-5CDFA5194213}"/>
              </a:ext>
            </a:extLst>
          </p:cNvPr>
          <p:cNvSpPr txBox="1"/>
          <p:nvPr/>
        </p:nvSpPr>
        <p:spPr>
          <a:xfrm>
            <a:off x="11351285" y="3467806"/>
            <a:ext cx="4389365" cy="1563570"/>
          </a:xfrm>
          <a:prstGeom prst="rect">
            <a:avLst/>
          </a:prstGeom>
        </p:spPr>
        <p:txBody>
          <a:bodyPr lIns="0" tIns="0" rIns="0" bIns="0" rtlCol="0" anchor="t">
            <a:spAutoFit/>
          </a:bodyPr>
          <a:lstStyle/>
          <a:p>
            <a:pPr marL="0" marR="0" lvl="0" indent="0" algn="ctr" defTabSz="914400" rtl="0" eaLnBrk="1" fontAlgn="auto" latinLnBrk="0" hangingPunct="1">
              <a:lnSpc>
                <a:spcPts val="3079"/>
              </a:lnSpc>
              <a:spcBef>
                <a:spcPts val="0"/>
              </a:spcBef>
              <a:spcAft>
                <a:spcPts val="0"/>
              </a:spcAft>
              <a:buClrTx/>
              <a:buSzTx/>
              <a:buFontTx/>
              <a:buNone/>
              <a:tabLst/>
              <a:defRPr/>
            </a:pPr>
            <a:r>
              <a:rPr kumimoji="0" lang="en-US" sz="2300" b="0" i="0" u="none" strike="noStrike" kern="1200" cap="none" spc="0" normalizeH="0" baseline="0" noProof="0" dirty="0">
                <a:ln>
                  <a:noFill/>
                </a:ln>
                <a:solidFill>
                  <a:srgbClr val="FFFFFF"/>
                </a:solidFill>
                <a:effectLst/>
                <a:uLnTx/>
                <a:uFillTx/>
                <a:latin typeface="Canva Sans Bold"/>
                <a:ea typeface="+mn-ea"/>
                <a:cs typeface="+mn-cs"/>
              </a:rPr>
              <a:t>Identification of Benefits “Champions”</a:t>
            </a:r>
          </a:p>
          <a:p>
            <a:pPr marL="0" marR="0" lvl="0" indent="0" algn="ctr" defTabSz="914400" rtl="0" eaLnBrk="1" fontAlgn="auto" latinLnBrk="0" hangingPunct="1">
              <a:lnSpc>
                <a:spcPts val="3079"/>
              </a:lnSpc>
              <a:spcBef>
                <a:spcPts val="0"/>
              </a:spcBef>
              <a:spcAft>
                <a:spcPts val="0"/>
              </a:spcAft>
              <a:buClrTx/>
              <a:buSzTx/>
              <a:buFontTx/>
              <a:buNone/>
              <a:tabLst/>
              <a:defRPr/>
            </a:pPr>
            <a:r>
              <a:rPr kumimoji="0" lang="en-US" sz="2300" b="0" i="0" u="none" strike="noStrike" kern="1200" cap="none" spc="0" normalizeH="0" baseline="0" noProof="0" dirty="0">
                <a:ln>
                  <a:noFill/>
                </a:ln>
                <a:solidFill>
                  <a:srgbClr val="FFFFFF"/>
                </a:solidFill>
                <a:effectLst/>
                <a:uLnTx/>
                <a:uFillTx/>
                <a:latin typeface="Canva Sans Bold"/>
                <a:ea typeface="+mn-ea"/>
                <a:cs typeface="+mn-cs"/>
              </a:rPr>
              <a:t>for Further Training/ Ongoing </a:t>
            </a:r>
          </a:p>
          <a:p>
            <a:pPr marL="0" marR="0" lvl="0" indent="0" algn="ctr" defTabSz="914400" rtl="0" eaLnBrk="1" fontAlgn="auto" latinLnBrk="0" hangingPunct="1">
              <a:lnSpc>
                <a:spcPts val="3079"/>
              </a:lnSpc>
              <a:spcBef>
                <a:spcPts val="0"/>
              </a:spcBef>
              <a:spcAft>
                <a:spcPts val="0"/>
              </a:spcAft>
              <a:buClrTx/>
              <a:buSzTx/>
              <a:buFontTx/>
              <a:buNone/>
              <a:tabLst/>
              <a:defRPr/>
            </a:pPr>
            <a:r>
              <a:rPr kumimoji="0" lang="en-US" sz="2300" b="0" i="0" u="none" strike="noStrike" kern="1200" cap="none" spc="0" normalizeH="0" baseline="0" noProof="0" dirty="0">
                <a:ln>
                  <a:noFill/>
                </a:ln>
                <a:solidFill>
                  <a:srgbClr val="FFFFFF"/>
                </a:solidFill>
                <a:effectLst/>
                <a:uLnTx/>
                <a:uFillTx/>
                <a:latin typeface="Canva Sans Bold"/>
                <a:ea typeface="+mn-ea"/>
                <a:cs typeface="+mn-cs"/>
              </a:rPr>
              <a:t>Capacity Building</a:t>
            </a:r>
          </a:p>
        </p:txBody>
      </p:sp>
      <p:sp>
        <p:nvSpPr>
          <p:cNvPr id="32" name="TextBox 32">
            <a:extLst>
              <a:ext uri="{FF2B5EF4-FFF2-40B4-BE49-F238E27FC236}">
                <a16:creationId xmlns:a16="http://schemas.microsoft.com/office/drawing/2014/main" id="{7AC28BC7-4CFA-82CF-CC6F-20E547E4A277}"/>
              </a:ext>
            </a:extLst>
          </p:cNvPr>
          <p:cNvSpPr txBox="1"/>
          <p:nvPr/>
        </p:nvSpPr>
        <p:spPr>
          <a:xfrm>
            <a:off x="6118299" y="3597188"/>
            <a:ext cx="4244901" cy="1613327"/>
          </a:xfrm>
          <a:prstGeom prst="rect">
            <a:avLst/>
          </a:prstGeom>
        </p:spPr>
        <p:txBody>
          <a:bodyPr wrap="square" lIns="0" tIns="0" rIns="0" bIns="0" rtlCol="0" anchor="t">
            <a:spAutoFit/>
          </a:bodyPr>
          <a:lstStyle/>
          <a:p>
            <a:pPr marL="0" marR="0" lvl="0" indent="0" algn="ctr" defTabSz="914400" rtl="0" eaLnBrk="1" fontAlgn="auto" latinLnBrk="0" hangingPunct="1">
              <a:lnSpc>
                <a:spcPts val="3219"/>
              </a:lnSpc>
              <a:spcBef>
                <a:spcPts val="0"/>
              </a:spcBef>
              <a:spcAft>
                <a:spcPts val="0"/>
              </a:spcAft>
              <a:buClrTx/>
              <a:buSzTx/>
              <a:buFontTx/>
              <a:buNone/>
              <a:tabLst/>
              <a:defRPr/>
            </a:pPr>
            <a:r>
              <a:rPr kumimoji="0" lang="en-US" sz="2250" b="0" i="0" u="none" strike="noStrike" kern="1200" cap="none" spc="0" normalizeH="0" baseline="0" noProof="0" dirty="0">
                <a:ln>
                  <a:noFill/>
                </a:ln>
                <a:solidFill>
                  <a:srgbClr val="FFFFFF"/>
                </a:solidFill>
                <a:effectLst/>
                <a:uLnTx/>
                <a:uFillTx/>
                <a:latin typeface="Canva Sans Bold"/>
                <a:ea typeface="+mn-ea"/>
                <a:cs typeface="+mn-cs"/>
              </a:rPr>
              <a:t>Increase People with Disabilities</a:t>
            </a:r>
          </a:p>
          <a:p>
            <a:pPr marL="0" marR="0" lvl="0" indent="0" algn="ctr" defTabSz="914400" rtl="0" eaLnBrk="1" fontAlgn="auto" latinLnBrk="0" hangingPunct="1">
              <a:lnSpc>
                <a:spcPts val="3219"/>
              </a:lnSpc>
              <a:spcBef>
                <a:spcPts val="0"/>
              </a:spcBef>
              <a:spcAft>
                <a:spcPts val="0"/>
              </a:spcAft>
              <a:buClrTx/>
              <a:buSzTx/>
              <a:buFontTx/>
              <a:buNone/>
              <a:tabLst/>
              <a:defRPr/>
            </a:pPr>
            <a:r>
              <a:rPr kumimoji="0" lang="en-US" sz="2250" b="0" i="0" u="none" strike="noStrike" kern="1200" cap="none" spc="0" normalizeH="0" baseline="0" noProof="0" dirty="0">
                <a:ln>
                  <a:noFill/>
                </a:ln>
                <a:solidFill>
                  <a:srgbClr val="FFFFFF"/>
                </a:solidFill>
                <a:effectLst/>
                <a:uLnTx/>
                <a:uFillTx/>
                <a:latin typeface="Canva Sans Bold"/>
                <a:ea typeface="+mn-ea"/>
                <a:cs typeface="+mn-cs"/>
              </a:rPr>
              <a:t>Pursuing and Retaining Employment</a:t>
            </a:r>
          </a:p>
        </p:txBody>
      </p:sp>
      <p:sp>
        <p:nvSpPr>
          <p:cNvPr id="33" name="TextBox 33">
            <a:extLst>
              <a:ext uri="{FF2B5EF4-FFF2-40B4-BE49-F238E27FC236}">
                <a16:creationId xmlns:a16="http://schemas.microsoft.com/office/drawing/2014/main" id="{E3BAF3C6-2711-3EDC-9EBE-B116414DDB1B}"/>
              </a:ext>
            </a:extLst>
          </p:cNvPr>
          <p:cNvSpPr txBox="1"/>
          <p:nvPr/>
        </p:nvSpPr>
        <p:spPr>
          <a:xfrm>
            <a:off x="985889" y="7338388"/>
            <a:ext cx="4389365" cy="1166025"/>
          </a:xfrm>
          <a:prstGeom prst="rect">
            <a:avLst/>
          </a:prstGeom>
        </p:spPr>
        <p:txBody>
          <a:bodyPr lIns="0" tIns="0" rIns="0" bIns="0" rtlCol="0" anchor="t">
            <a:spAutoFit/>
          </a:bodyPr>
          <a:lstStyle/>
          <a:p>
            <a:pPr marL="0" marR="0" lvl="0" indent="0" algn="ctr" defTabSz="914400" rtl="0" eaLnBrk="1" fontAlgn="auto" latinLnBrk="0" hangingPunct="1">
              <a:lnSpc>
                <a:spcPts val="3079"/>
              </a:lnSpc>
              <a:spcBef>
                <a:spcPts val="0"/>
              </a:spcBef>
              <a:spcAft>
                <a:spcPts val="0"/>
              </a:spcAft>
              <a:buClrTx/>
              <a:buSzTx/>
              <a:buFontTx/>
              <a:buNone/>
              <a:tabLst/>
              <a:defRPr/>
            </a:pPr>
            <a:r>
              <a:rPr kumimoji="0" lang="en-US" sz="2300" b="0" i="0" u="none" strike="noStrike" kern="1200" cap="none" spc="0" normalizeH="0" baseline="0" noProof="0" dirty="0">
                <a:ln>
                  <a:noFill/>
                </a:ln>
                <a:solidFill>
                  <a:srgbClr val="FFFFFF"/>
                </a:solidFill>
                <a:effectLst/>
                <a:uLnTx/>
                <a:uFillTx/>
                <a:latin typeface="Canva Sans Bold"/>
                <a:ea typeface="+mn-ea"/>
                <a:cs typeface="+mn-cs"/>
              </a:rPr>
              <a:t>Shared Vision and Belief in </a:t>
            </a:r>
          </a:p>
          <a:p>
            <a:pPr marL="0" marR="0" lvl="0" indent="0" algn="ctr" defTabSz="914400" rtl="0" eaLnBrk="1" fontAlgn="auto" latinLnBrk="0" hangingPunct="1">
              <a:lnSpc>
                <a:spcPts val="3079"/>
              </a:lnSpc>
              <a:spcBef>
                <a:spcPts val="0"/>
              </a:spcBef>
              <a:spcAft>
                <a:spcPts val="0"/>
              </a:spcAft>
              <a:buClrTx/>
              <a:buSzTx/>
              <a:buFontTx/>
              <a:buNone/>
              <a:tabLst/>
              <a:defRPr/>
            </a:pPr>
            <a:r>
              <a:rPr kumimoji="0" lang="en-US" sz="2300" b="0" i="0" u="none" strike="noStrike" kern="1200" cap="none" spc="0" normalizeH="0" baseline="0" noProof="0" dirty="0">
                <a:ln>
                  <a:noFill/>
                </a:ln>
                <a:solidFill>
                  <a:srgbClr val="FFFFFF"/>
                </a:solidFill>
                <a:effectLst/>
                <a:uLnTx/>
                <a:uFillTx/>
                <a:latin typeface="Canva Sans Bold"/>
                <a:ea typeface="+mn-ea"/>
                <a:cs typeface="+mn-cs"/>
              </a:rPr>
              <a:t>Employment </a:t>
            </a:r>
          </a:p>
          <a:p>
            <a:pPr marL="0" marR="0" lvl="0" indent="0" algn="ctr" defTabSz="914400" rtl="0" eaLnBrk="1" fontAlgn="auto" latinLnBrk="0" hangingPunct="1">
              <a:lnSpc>
                <a:spcPts val="3079"/>
              </a:lnSpc>
              <a:spcBef>
                <a:spcPts val="0"/>
              </a:spcBef>
              <a:spcAft>
                <a:spcPts val="0"/>
              </a:spcAft>
              <a:buClrTx/>
              <a:buSzTx/>
              <a:buFontTx/>
              <a:buNone/>
              <a:tabLst/>
              <a:defRPr/>
            </a:pPr>
            <a:r>
              <a:rPr kumimoji="0" lang="en-US" sz="2300" b="0" i="0" u="none" strike="noStrike" kern="1200" cap="none" spc="0" normalizeH="0" baseline="0" noProof="0" dirty="0">
                <a:ln>
                  <a:noFill/>
                </a:ln>
                <a:solidFill>
                  <a:srgbClr val="FFFFFF"/>
                </a:solidFill>
                <a:effectLst/>
                <a:uLnTx/>
                <a:uFillTx/>
                <a:latin typeface="Canva Sans Bold"/>
                <a:ea typeface="+mn-ea"/>
                <a:cs typeface="+mn-cs"/>
              </a:rPr>
              <a:t> for Everyone</a:t>
            </a:r>
          </a:p>
        </p:txBody>
      </p:sp>
      <p:sp>
        <p:nvSpPr>
          <p:cNvPr id="35" name="TextBox 34">
            <a:extLst>
              <a:ext uri="{FF2B5EF4-FFF2-40B4-BE49-F238E27FC236}">
                <a16:creationId xmlns:a16="http://schemas.microsoft.com/office/drawing/2014/main" id="{1077988D-FADB-3007-0BA8-B5B6B2AF6564}"/>
              </a:ext>
            </a:extLst>
          </p:cNvPr>
          <p:cNvSpPr txBox="1"/>
          <p:nvPr/>
        </p:nvSpPr>
        <p:spPr>
          <a:xfrm>
            <a:off x="4255531" y="1805754"/>
            <a:ext cx="9616607" cy="707886"/>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rgbClr val="0070C0"/>
                </a:solidFill>
                <a:effectLst/>
                <a:uLnTx/>
                <a:uFillTx/>
                <a:latin typeface="Calibri"/>
                <a:ea typeface="+mn-ea"/>
                <a:cs typeface="+mn-cs"/>
              </a:rPr>
              <a:t>Increase Competitive Integrated Employment</a:t>
            </a:r>
          </a:p>
        </p:txBody>
      </p:sp>
      <p:sp>
        <p:nvSpPr>
          <p:cNvPr id="34" name="TextBox 33">
            <a:extLst>
              <a:ext uri="{FF2B5EF4-FFF2-40B4-BE49-F238E27FC236}">
                <a16:creationId xmlns:a16="http://schemas.microsoft.com/office/drawing/2014/main" id="{2DEC6C48-8E9A-E042-DD37-122465253D80}"/>
              </a:ext>
            </a:extLst>
          </p:cNvPr>
          <p:cNvSpPr txBox="1"/>
          <p:nvPr/>
        </p:nvSpPr>
        <p:spPr>
          <a:xfrm>
            <a:off x="11698475" y="7206653"/>
            <a:ext cx="3725464" cy="1154162"/>
          </a:xfrm>
          <a:prstGeom prst="rect">
            <a:avLst/>
          </a:prstGeom>
          <a:noFill/>
          <a:ln>
            <a:solidFill>
              <a:schemeClr val="bg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300" b="1" i="0" u="none" strike="noStrike" kern="1200" cap="none" spc="0" normalizeH="0" baseline="0" noProof="0" dirty="0">
                <a:ln>
                  <a:noFill/>
                </a:ln>
                <a:solidFill>
                  <a:prstClr val="white"/>
                </a:solidFill>
                <a:effectLst/>
                <a:uLnTx/>
                <a:uFillTx/>
                <a:latin typeface="Canva Sans Bold"/>
                <a:ea typeface="+mn-ea"/>
                <a:cs typeface="+mn-cs"/>
              </a:rPr>
              <a:t>Increase Number of People Accessing Financial Education</a:t>
            </a:r>
            <a:endParaRPr kumimoji="0" lang="en-US" sz="1800" b="0" i="0" u="none" strike="noStrike" kern="120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2849091714"/>
      </p:ext>
    </p:extLst>
  </p:cSld>
  <p:clrMapOvr>
    <a:masterClrMapping/>
  </p:clrMapOvr>
  <p:extLst>
    <p:ext uri="{6950BFC3-D8DA-4A85-94F7-54DA5524770B}">
      <p188:commentRel xmlns:p188="http://schemas.microsoft.com/office/powerpoint/2018/8/main" r:id="rId3"/>
    </p:ext>
  </p:extLs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4F4FF5-D702-F042-61E7-1E5EFE2F45AD}"/>
            </a:ext>
          </a:extLst>
        </p:cNvPr>
        <p:cNvGrpSpPr/>
        <p:nvPr/>
      </p:nvGrpSpPr>
      <p:grpSpPr>
        <a:xfrm>
          <a:off x="0" y="0"/>
          <a:ext cx="0" cy="0"/>
          <a:chOff x="0" y="0"/>
          <a:chExt cx="0" cy="0"/>
        </a:xfrm>
      </p:grpSpPr>
      <p:sp>
        <p:nvSpPr>
          <p:cNvPr id="2" name="AutoShape 2">
            <a:extLst>
              <a:ext uri="{FF2B5EF4-FFF2-40B4-BE49-F238E27FC236}">
                <a16:creationId xmlns:a16="http://schemas.microsoft.com/office/drawing/2014/main" id="{714991B1-FCE9-4DCE-CC87-E2472FBC6CB7}"/>
              </a:ext>
            </a:extLst>
          </p:cNvPr>
          <p:cNvSpPr/>
          <p:nvPr/>
        </p:nvSpPr>
        <p:spPr>
          <a:xfrm>
            <a:off x="-250479" y="-149795"/>
            <a:ext cx="14620503" cy="10706910"/>
          </a:xfrm>
          <a:prstGeom prst="rect">
            <a:avLst/>
          </a:prstGeom>
          <a:solidFill>
            <a:srgbClr val="38B6FF"/>
          </a:solid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 name="Freeform 3">
            <a:extLst>
              <a:ext uri="{FF2B5EF4-FFF2-40B4-BE49-F238E27FC236}">
                <a16:creationId xmlns:a16="http://schemas.microsoft.com/office/drawing/2014/main" id="{283A4359-84EA-7900-107A-192CD2804415}"/>
              </a:ext>
            </a:extLst>
          </p:cNvPr>
          <p:cNvSpPr/>
          <p:nvPr/>
        </p:nvSpPr>
        <p:spPr>
          <a:xfrm>
            <a:off x="787765" y="8023699"/>
            <a:ext cx="1766792" cy="2057400"/>
          </a:xfrm>
          <a:custGeom>
            <a:avLst/>
            <a:gdLst/>
            <a:ahLst/>
            <a:cxnLst/>
            <a:rect l="l" t="t" r="r" b="b"/>
            <a:pathLst>
              <a:path w="1766792" h="2057400">
                <a:moveTo>
                  <a:pt x="0" y="0"/>
                </a:moveTo>
                <a:lnTo>
                  <a:pt x="1766792" y="0"/>
                </a:lnTo>
                <a:lnTo>
                  <a:pt x="1766792" y="2057400"/>
                </a:lnTo>
                <a:lnTo>
                  <a:pt x="0" y="2057400"/>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4" name="Freeform 4">
            <a:extLst>
              <a:ext uri="{FF2B5EF4-FFF2-40B4-BE49-F238E27FC236}">
                <a16:creationId xmlns:a16="http://schemas.microsoft.com/office/drawing/2014/main" id="{C34798DC-3326-8956-EA2C-2AF83C790484}"/>
              </a:ext>
            </a:extLst>
          </p:cNvPr>
          <p:cNvSpPr/>
          <p:nvPr/>
        </p:nvSpPr>
        <p:spPr>
          <a:xfrm>
            <a:off x="15492508" y="263670"/>
            <a:ext cx="1766792" cy="2057400"/>
          </a:xfrm>
          <a:custGeom>
            <a:avLst/>
            <a:gdLst/>
            <a:ahLst/>
            <a:cxnLst/>
            <a:rect l="l" t="t" r="r" b="b"/>
            <a:pathLst>
              <a:path w="1766792" h="2057400">
                <a:moveTo>
                  <a:pt x="0" y="0"/>
                </a:moveTo>
                <a:lnTo>
                  <a:pt x="1766792" y="0"/>
                </a:lnTo>
                <a:lnTo>
                  <a:pt x="1766792" y="2057400"/>
                </a:lnTo>
                <a:lnTo>
                  <a:pt x="0" y="2057400"/>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grpSp>
        <p:nvGrpSpPr>
          <p:cNvPr id="5" name="Group 5">
            <a:extLst>
              <a:ext uri="{FF2B5EF4-FFF2-40B4-BE49-F238E27FC236}">
                <a16:creationId xmlns:a16="http://schemas.microsoft.com/office/drawing/2014/main" id="{AC335204-89DD-B74C-9230-361E0FA727EA}"/>
              </a:ext>
            </a:extLst>
          </p:cNvPr>
          <p:cNvGrpSpPr/>
          <p:nvPr/>
        </p:nvGrpSpPr>
        <p:grpSpPr>
          <a:xfrm>
            <a:off x="11422710" y="7384104"/>
            <a:ext cx="6340812" cy="6340812"/>
            <a:chOff x="0" y="0"/>
            <a:chExt cx="812800" cy="812800"/>
          </a:xfrm>
        </p:grpSpPr>
        <p:sp>
          <p:nvSpPr>
            <p:cNvPr id="6" name="Freeform 6">
              <a:extLst>
                <a:ext uri="{FF2B5EF4-FFF2-40B4-BE49-F238E27FC236}">
                  <a16:creationId xmlns:a16="http://schemas.microsoft.com/office/drawing/2014/main" id="{8EA2623E-3934-407D-C38A-1AC1E8343680}"/>
                </a:ext>
              </a:extLst>
            </p:cNvPr>
            <p:cNvSpPr/>
            <p:nvPr/>
          </p:nvSpPr>
          <p:spPr>
            <a:xfrm>
              <a:off x="0" y="0"/>
              <a:ext cx="812800" cy="812800"/>
            </a:xfrm>
            <a:custGeom>
              <a:avLst/>
              <a:gdLst/>
              <a:ahLst/>
              <a:cxnLst/>
              <a:rect l="l" t="t" r="r" b="b"/>
              <a:pathLst>
                <a:path w="812800" h="812800">
                  <a:moveTo>
                    <a:pt x="406400" y="0"/>
                  </a:moveTo>
                  <a:lnTo>
                    <a:pt x="812800" y="406400"/>
                  </a:lnTo>
                  <a:lnTo>
                    <a:pt x="406400" y="812800"/>
                  </a:lnTo>
                  <a:lnTo>
                    <a:pt x="0" y="406400"/>
                  </a:lnTo>
                  <a:lnTo>
                    <a:pt x="406400" y="0"/>
                  </a:lnTo>
                  <a:close/>
                </a:path>
              </a:pathLst>
            </a:custGeom>
            <a:solidFill>
              <a:srgbClr val="004AAD"/>
            </a:solid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7" name="TextBox 7">
              <a:extLst>
                <a:ext uri="{FF2B5EF4-FFF2-40B4-BE49-F238E27FC236}">
                  <a16:creationId xmlns:a16="http://schemas.microsoft.com/office/drawing/2014/main" id="{5F8B3221-DE51-2B9B-2B19-4C151AAA7BC0}"/>
                </a:ext>
              </a:extLst>
            </p:cNvPr>
            <p:cNvSpPr txBox="1"/>
            <p:nvPr/>
          </p:nvSpPr>
          <p:spPr>
            <a:xfrm>
              <a:off x="139700" y="101600"/>
              <a:ext cx="533400" cy="571500"/>
            </a:xfrm>
            <a:prstGeom prst="rect">
              <a:avLst/>
            </a:prstGeom>
          </p:spPr>
          <p:txBody>
            <a:bodyPr lIns="50800" tIns="50800" rIns="50800" bIns="50800" rtlCol="0" anchor="ctr"/>
            <a:lstStyle/>
            <a:p>
              <a:pPr marL="0" marR="0" lvl="0" indent="0" algn="ctr" defTabSz="914400" rtl="0" eaLnBrk="1" fontAlgn="auto" latinLnBrk="0" hangingPunct="1">
                <a:lnSpc>
                  <a:spcPts val="2659"/>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grpSp>
      <p:grpSp>
        <p:nvGrpSpPr>
          <p:cNvPr id="8" name="Group 8">
            <a:extLst>
              <a:ext uri="{FF2B5EF4-FFF2-40B4-BE49-F238E27FC236}">
                <a16:creationId xmlns:a16="http://schemas.microsoft.com/office/drawing/2014/main" id="{E2EF018D-0B67-C6BF-5002-0F2C4C369727}"/>
              </a:ext>
            </a:extLst>
          </p:cNvPr>
          <p:cNvGrpSpPr/>
          <p:nvPr/>
        </p:nvGrpSpPr>
        <p:grpSpPr>
          <a:xfrm>
            <a:off x="-1543050" y="-228600"/>
            <a:ext cx="3086100" cy="3086100"/>
            <a:chOff x="0" y="0"/>
            <a:chExt cx="812800" cy="812800"/>
          </a:xfrm>
        </p:grpSpPr>
        <p:sp>
          <p:nvSpPr>
            <p:cNvPr id="9" name="Freeform 9">
              <a:extLst>
                <a:ext uri="{FF2B5EF4-FFF2-40B4-BE49-F238E27FC236}">
                  <a16:creationId xmlns:a16="http://schemas.microsoft.com/office/drawing/2014/main" id="{3E7E74A6-12CA-1A77-851C-EEA9E36DC7F6}"/>
                </a:ext>
              </a:extLst>
            </p:cNvPr>
            <p:cNvSpPr/>
            <p:nvPr/>
          </p:nvSpPr>
          <p:spPr>
            <a:xfrm>
              <a:off x="0" y="0"/>
              <a:ext cx="812800" cy="812800"/>
            </a:xfrm>
            <a:custGeom>
              <a:avLst/>
              <a:gdLst/>
              <a:ahLst/>
              <a:cxnLst/>
              <a:rect l="l" t="t" r="r" b="b"/>
              <a:pathLst>
                <a:path w="812800" h="812800">
                  <a:moveTo>
                    <a:pt x="406400" y="0"/>
                  </a:moveTo>
                  <a:lnTo>
                    <a:pt x="812800" y="406400"/>
                  </a:lnTo>
                  <a:lnTo>
                    <a:pt x="406400" y="812800"/>
                  </a:lnTo>
                  <a:lnTo>
                    <a:pt x="0" y="406400"/>
                  </a:lnTo>
                  <a:lnTo>
                    <a:pt x="406400" y="0"/>
                  </a:lnTo>
                  <a:close/>
                </a:path>
              </a:pathLst>
            </a:custGeom>
            <a:solidFill>
              <a:srgbClr val="004AAD"/>
            </a:solid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10" name="TextBox 10">
              <a:extLst>
                <a:ext uri="{FF2B5EF4-FFF2-40B4-BE49-F238E27FC236}">
                  <a16:creationId xmlns:a16="http://schemas.microsoft.com/office/drawing/2014/main" id="{88D1E402-D50B-3594-2ADB-7C4E2B15774A}"/>
                </a:ext>
              </a:extLst>
            </p:cNvPr>
            <p:cNvSpPr txBox="1"/>
            <p:nvPr/>
          </p:nvSpPr>
          <p:spPr>
            <a:xfrm>
              <a:off x="139700" y="101600"/>
              <a:ext cx="533400" cy="571500"/>
            </a:xfrm>
            <a:prstGeom prst="rect">
              <a:avLst/>
            </a:prstGeom>
          </p:spPr>
          <p:txBody>
            <a:bodyPr lIns="50800" tIns="50800" rIns="50800" bIns="50800" rtlCol="0" anchor="ctr"/>
            <a:lstStyle/>
            <a:p>
              <a:pPr marL="0" marR="0" lvl="0" indent="0" algn="ctr" defTabSz="914400" rtl="0" eaLnBrk="1" fontAlgn="auto" latinLnBrk="0" hangingPunct="1">
                <a:lnSpc>
                  <a:spcPts val="2659"/>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grpSp>
      <p:sp>
        <p:nvSpPr>
          <p:cNvPr id="11" name="Freeform 11">
            <a:extLst>
              <a:ext uri="{FF2B5EF4-FFF2-40B4-BE49-F238E27FC236}">
                <a16:creationId xmlns:a16="http://schemas.microsoft.com/office/drawing/2014/main" id="{C3B7B107-E5CB-091F-5B9D-C27E248D1B6A}"/>
              </a:ext>
            </a:extLst>
          </p:cNvPr>
          <p:cNvSpPr/>
          <p:nvPr/>
        </p:nvSpPr>
        <p:spPr>
          <a:xfrm>
            <a:off x="13850549" y="8149492"/>
            <a:ext cx="1485134" cy="2184020"/>
          </a:xfrm>
          <a:custGeom>
            <a:avLst/>
            <a:gdLst/>
            <a:ahLst/>
            <a:cxnLst/>
            <a:rect l="l" t="t" r="r" b="b"/>
            <a:pathLst>
              <a:path w="1485134" h="2184020">
                <a:moveTo>
                  <a:pt x="0" y="0"/>
                </a:moveTo>
                <a:lnTo>
                  <a:pt x="1485134" y="0"/>
                </a:lnTo>
                <a:lnTo>
                  <a:pt x="1485134" y="2184020"/>
                </a:lnTo>
                <a:lnTo>
                  <a:pt x="0" y="2184020"/>
                </a:lnTo>
                <a:lnTo>
                  <a:pt x="0" y="0"/>
                </a:lnTo>
                <a:close/>
              </a:path>
            </a:pathLst>
          </a:custGeom>
          <a:blipFill>
            <a:blip r:embed="rId5"/>
            <a:stretch>
              <a:fillRect/>
            </a:stretch>
          </a:blip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12" name="TextBox 12">
            <a:extLst>
              <a:ext uri="{FF2B5EF4-FFF2-40B4-BE49-F238E27FC236}">
                <a16:creationId xmlns:a16="http://schemas.microsoft.com/office/drawing/2014/main" id="{027E824F-CD9B-45C8-4BD9-DABB13E154AF}"/>
              </a:ext>
            </a:extLst>
          </p:cNvPr>
          <p:cNvSpPr txBox="1"/>
          <p:nvPr/>
        </p:nvSpPr>
        <p:spPr>
          <a:xfrm>
            <a:off x="2110403" y="1836396"/>
            <a:ext cx="11373425" cy="1616596"/>
          </a:xfrm>
          <a:prstGeom prst="rect">
            <a:avLst/>
          </a:prstGeom>
        </p:spPr>
        <p:txBody>
          <a:bodyPr lIns="0" tIns="0" rIns="0" bIns="0" rtlCol="0" anchor="t">
            <a:sp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ts val="3500"/>
              </a:lnSpc>
              <a:spcBef>
                <a:spcPts val="0"/>
              </a:spcBef>
              <a:spcAft>
                <a:spcPts val="0"/>
              </a:spcAft>
              <a:buClrTx/>
              <a:buSzTx/>
              <a:buFontTx/>
              <a:buNone/>
              <a:tabLst/>
              <a:defRPr/>
            </a:pPr>
            <a:endParaRPr kumimoji="0" lang="en-US" sz="4000" b="0" i="0" u="none" strike="noStrike" kern="1200" cap="none" spc="-123" normalizeH="0" baseline="0" noProof="0" dirty="0">
              <a:ln>
                <a:noFill/>
              </a:ln>
              <a:solidFill>
                <a:srgbClr val="1F497D">
                  <a:lumMod val="75000"/>
                </a:srgbClr>
              </a:solidFill>
              <a:effectLst/>
              <a:uLnTx/>
              <a:uFillTx/>
              <a:latin typeface="DM Serif Display"/>
              <a:ea typeface="+mn-ea"/>
              <a:cs typeface="+mn-cs"/>
            </a:endParaRPr>
          </a:p>
          <a:p>
            <a:pPr marL="457200" marR="0" lvl="0" indent="-457200" algn="l" defTabSz="914400" rtl="0" eaLnBrk="1" fontAlgn="auto" latinLnBrk="0" hangingPunct="1">
              <a:lnSpc>
                <a:spcPts val="3500"/>
              </a:lnSpc>
              <a:spcBef>
                <a:spcPts val="0"/>
              </a:spcBef>
              <a:spcAft>
                <a:spcPts val="0"/>
              </a:spcAft>
              <a:buClrTx/>
              <a:buSzTx/>
              <a:buFont typeface="Arial" panose="020B0604020202020204" pitchFamily="34" charset="0"/>
              <a:buChar char="•"/>
              <a:tabLst/>
              <a:defRPr/>
            </a:pPr>
            <a:endParaRPr kumimoji="0" lang="en-US" sz="4000" b="0" i="0" u="none" strike="noStrike" kern="1200" cap="none" spc="-123" normalizeH="0" baseline="0" noProof="0" dirty="0">
              <a:ln>
                <a:noFill/>
              </a:ln>
              <a:solidFill>
                <a:srgbClr val="1F497D"/>
              </a:solidFill>
              <a:effectLst/>
              <a:uLnTx/>
              <a:uFillTx/>
              <a:latin typeface="DM Serif Display"/>
              <a:ea typeface="+mn-ea"/>
              <a:cs typeface="+mn-cs"/>
            </a:endParaRPr>
          </a:p>
          <a:p>
            <a:pPr marL="457200" marR="0" lvl="0" indent="-457200" algn="l" defTabSz="914400" rtl="0" eaLnBrk="1" fontAlgn="auto" latinLnBrk="0" hangingPunct="1">
              <a:lnSpc>
                <a:spcPts val="3500"/>
              </a:lnSpc>
              <a:spcBef>
                <a:spcPts val="0"/>
              </a:spcBef>
              <a:spcAft>
                <a:spcPts val="0"/>
              </a:spcAft>
              <a:buClrTx/>
              <a:buSzTx/>
              <a:buFont typeface="Arial" panose="020B0604020202020204" pitchFamily="34" charset="0"/>
              <a:buChar char="•"/>
              <a:tabLst/>
              <a:defRPr/>
            </a:pPr>
            <a:endParaRPr kumimoji="0" lang="en-US" sz="2800" b="0" i="0" u="none" strike="noStrike" kern="1200" cap="none" spc="-123" normalizeH="0" baseline="0" noProof="0" dirty="0">
              <a:ln>
                <a:noFill/>
              </a:ln>
              <a:solidFill>
                <a:srgbClr val="FFFFFF"/>
              </a:solidFill>
              <a:effectLst/>
              <a:uLnTx/>
              <a:uFillTx/>
              <a:latin typeface="DM Serif Display"/>
              <a:ea typeface="+mn-ea"/>
              <a:cs typeface="+mn-cs"/>
            </a:endParaRPr>
          </a:p>
        </p:txBody>
      </p:sp>
      <p:sp>
        <p:nvSpPr>
          <p:cNvPr id="13" name="TextBox 13">
            <a:extLst>
              <a:ext uri="{FF2B5EF4-FFF2-40B4-BE49-F238E27FC236}">
                <a16:creationId xmlns:a16="http://schemas.microsoft.com/office/drawing/2014/main" id="{F1E0584F-E7D2-68B7-1338-AA6DFFD36AF1}"/>
              </a:ext>
            </a:extLst>
          </p:cNvPr>
          <p:cNvSpPr txBox="1"/>
          <p:nvPr/>
        </p:nvSpPr>
        <p:spPr>
          <a:xfrm>
            <a:off x="1432384" y="358486"/>
            <a:ext cx="12051444" cy="1079526"/>
          </a:xfrm>
          <a:prstGeom prst="rect">
            <a:avLst/>
          </a:prstGeom>
        </p:spPr>
        <p:txBody>
          <a:bodyPr lIns="0" tIns="0" rIns="0" bIns="0" rtlCol="0" anchor="t">
            <a:spAutoFit/>
          </a:bodyPr>
          <a:lstStyle/>
          <a:p>
            <a:pPr marL="0" marR="0" lvl="0" indent="0" algn="ctr" defTabSz="914400" rtl="0" eaLnBrk="1" fontAlgn="auto" latinLnBrk="0" hangingPunct="1">
              <a:lnSpc>
                <a:spcPts val="8769"/>
              </a:lnSpc>
              <a:spcBef>
                <a:spcPts val="0"/>
              </a:spcBef>
              <a:spcAft>
                <a:spcPts val="0"/>
              </a:spcAft>
              <a:buClrTx/>
              <a:buSzTx/>
              <a:buFontTx/>
              <a:buNone/>
              <a:tabLst/>
              <a:defRPr/>
            </a:pPr>
            <a:r>
              <a:rPr kumimoji="0" lang="en-US" sz="6200" b="0" i="0" u="none" strike="noStrike" kern="1200" cap="none" spc="0" normalizeH="0" baseline="0" noProof="0" dirty="0">
                <a:ln>
                  <a:noFill/>
                </a:ln>
                <a:solidFill>
                  <a:prstClr val="white"/>
                </a:solidFill>
                <a:effectLst/>
                <a:uLnTx/>
                <a:uFillTx/>
                <a:latin typeface="DM Serif Display"/>
                <a:ea typeface="+mn-ea"/>
                <a:cs typeface="+mn-cs"/>
              </a:rPr>
              <a:t>Opportunities to Participate</a:t>
            </a:r>
          </a:p>
        </p:txBody>
      </p:sp>
      <p:sp>
        <p:nvSpPr>
          <p:cNvPr id="14" name="TextBox 13">
            <a:extLst>
              <a:ext uri="{FF2B5EF4-FFF2-40B4-BE49-F238E27FC236}">
                <a16:creationId xmlns:a16="http://schemas.microsoft.com/office/drawing/2014/main" id="{FA18991E-DD42-AAE8-12FE-11565D93024B}"/>
              </a:ext>
            </a:extLst>
          </p:cNvPr>
          <p:cNvSpPr txBox="1"/>
          <p:nvPr/>
        </p:nvSpPr>
        <p:spPr>
          <a:xfrm>
            <a:off x="2698191" y="1500488"/>
            <a:ext cx="10896600" cy="624786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rgbClr val="1F497D">
                    <a:lumMod val="75000"/>
                  </a:srgbClr>
                </a:solidFill>
                <a:effectLst/>
                <a:uLnTx/>
                <a:uFillTx/>
                <a:latin typeface="DM Serif Display" pitchFamily="2" charset="0"/>
                <a:ea typeface="+mn-ea"/>
                <a:cs typeface="+mn-cs"/>
              </a:rPr>
              <a:t>Underway:</a:t>
            </a:r>
          </a:p>
          <a:p>
            <a:pPr marL="685800" marR="0" lvl="0" indent="-6858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4000" b="0" i="0" u="none" strike="noStrike" kern="1200" cap="none" spc="0" normalizeH="0" baseline="0" noProof="0" dirty="0">
                <a:ln>
                  <a:noFill/>
                </a:ln>
                <a:solidFill>
                  <a:srgbClr val="1F497D">
                    <a:lumMod val="75000"/>
                  </a:srgbClr>
                </a:solidFill>
                <a:effectLst/>
                <a:uLnTx/>
                <a:uFillTx/>
                <a:latin typeface="DM Serif Display" pitchFamily="2" charset="0"/>
                <a:ea typeface="+mn-ea"/>
                <a:cs typeface="+mn-cs"/>
              </a:rPr>
              <a:t>Benefits Planning Advisory Committee</a:t>
            </a:r>
          </a:p>
          <a:p>
            <a:pPr marL="685800" marR="0" lvl="0" indent="-6858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4000" b="0" i="0" u="none" strike="noStrike" kern="1200" cap="none" spc="0" normalizeH="0" baseline="0" noProof="0" dirty="0">
                <a:ln>
                  <a:noFill/>
                </a:ln>
                <a:solidFill>
                  <a:srgbClr val="1F497D">
                    <a:lumMod val="75000"/>
                  </a:srgbClr>
                </a:solidFill>
                <a:effectLst/>
                <a:uLnTx/>
                <a:uFillTx/>
                <a:latin typeface="DM Serif Display" pitchFamily="2" charset="0"/>
                <a:ea typeface="+mn-ea"/>
                <a:cs typeface="+mn-cs"/>
              </a:rPr>
              <a:t>Campaign to Increase Competitive Employment Advisory Committee</a:t>
            </a:r>
          </a:p>
          <a:p>
            <a:pPr marL="685800" marR="0" lvl="0" indent="-6858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4000" b="0" i="0" u="none" strike="noStrike" kern="1200" cap="none" spc="0" normalizeH="0" baseline="0" noProof="0" dirty="0">
                <a:ln>
                  <a:noFill/>
                </a:ln>
                <a:solidFill>
                  <a:srgbClr val="1F497D">
                    <a:lumMod val="75000"/>
                  </a:srgbClr>
                </a:solidFill>
                <a:effectLst/>
                <a:uLnTx/>
                <a:uFillTx/>
                <a:latin typeface="DM Serif Display" pitchFamily="2" charset="0"/>
                <a:ea typeface="+mn-ea"/>
                <a:cs typeface="+mn-cs"/>
              </a:rPr>
              <a:t>Individual Stories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1F497D">
                  <a:lumMod val="75000"/>
                </a:srgbClr>
              </a:solidFill>
              <a:effectLst/>
              <a:uLnTx/>
              <a:uFillTx/>
              <a:latin typeface="DM Serif Display" pitchFamily="2" charset="0"/>
              <a:ea typeface="+mn-ea"/>
              <a:cs typeface="+mn-cs"/>
            </a:endParaRPr>
          </a:p>
          <a:p>
            <a:pPr marL="685800" marR="0" lvl="0" indent="-6858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4000" b="0" i="0" u="none" strike="noStrike" kern="1200" cap="none" spc="0" normalizeH="0" baseline="0" noProof="0" dirty="0">
                <a:ln>
                  <a:noFill/>
                </a:ln>
                <a:solidFill>
                  <a:srgbClr val="1F497D">
                    <a:lumMod val="75000"/>
                  </a:srgbClr>
                </a:solidFill>
                <a:effectLst/>
                <a:uLnTx/>
                <a:uFillTx/>
                <a:latin typeface="DM Serif Display" pitchFamily="2" charset="0"/>
                <a:ea typeface="+mn-ea"/>
                <a:cs typeface="+mn-cs"/>
              </a:rPr>
              <a:t>2 </a:t>
            </a:r>
            <a:r>
              <a:rPr kumimoji="0" lang="en-US" sz="4000" b="0" i="0" u="none" strike="noStrike" kern="1200" cap="none" spc="0" normalizeH="0" baseline="0" noProof="0" dirty="0" err="1">
                <a:ln>
                  <a:noFill/>
                </a:ln>
                <a:solidFill>
                  <a:srgbClr val="1F497D">
                    <a:lumMod val="75000"/>
                  </a:srgbClr>
                </a:solidFill>
                <a:effectLst/>
                <a:uLnTx/>
                <a:uFillTx/>
                <a:latin typeface="DM Serif Display" pitchFamily="2" charset="0"/>
                <a:ea typeface="+mn-ea"/>
                <a:cs typeface="+mn-cs"/>
              </a:rPr>
              <a:t>Hr</a:t>
            </a:r>
            <a:r>
              <a:rPr kumimoji="0" lang="en-US" sz="4000" b="0" i="0" u="none" strike="noStrike" kern="1200" cap="none" spc="0" normalizeH="0" baseline="0" noProof="0" dirty="0">
                <a:ln>
                  <a:noFill/>
                </a:ln>
                <a:solidFill>
                  <a:srgbClr val="1F497D">
                    <a:lumMod val="75000"/>
                  </a:srgbClr>
                </a:solidFill>
                <a:effectLst/>
                <a:uLnTx/>
                <a:uFillTx/>
                <a:latin typeface="DM Serif Display" pitchFamily="2" charset="0"/>
                <a:ea typeface="+mn-ea"/>
                <a:cs typeface="+mn-cs"/>
              </a:rPr>
              <a:t> Basic SSI/SSDI Training (7/29/25)</a:t>
            </a:r>
          </a:p>
          <a:p>
            <a:pPr marL="685800" marR="0" lvl="0" indent="-6858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4000" b="0" i="0" u="none" strike="noStrike" kern="1200" cap="none" spc="0" normalizeH="0" baseline="0" noProof="0" dirty="0">
                <a:ln>
                  <a:noFill/>
                </a:ln>
                <a:solidFill>
                  <a:srgbClr val="1F497D">
                    <a:lumMod val="75000"/>
                  </a:srgbClr>
                </a:solidFill>
                <a:effectLst/>
                <a:uLnTx/>
                <a:uFillTx/>
                <a:latin typeface="DM Serif Display" pitchFamily="2" charset="0"/>
                <a:ea typeface="+mn-ea"/>
                <a:cs typeface="+mn-cs"/>
              </a:rPr>
              <a:t>6 </a:t>
            </a:r>
            <a:r>
              <a:rPr kumimoji="0" lang="en-US" sz="4000" b="0" i="0" u="none" strike="noStrike" kern="1200" cap="none" spc="0" normalizeH="0" baseline="0" noProof="0" dirty="0" err="1">
                <a:ln>
                  <a:noFill/>
                </a:ln>
                <a:solidFill>
                  <a:srgbClr val="1F497D">
                    <a:lumMod val="75000"/>
                  </a:srgbClr>
                </a:solidFill>
                <a:effectLst/>
                <a:uLnTx/>
                <a:uFillTx/>
                <a:latin typeface="DM Serif Display" pitchFamily="2" charset="0"/>
                <a:ea typeface="+mn-ea"/>
                <a:cs typeface="+mn-cs"/>
              </a:rPr>
              <a:t>hr</a:t>
            </a:r>
            <a:r>
              <a:rPr kumimoji="0" lang="en-US" sz="4000" b="0" i="0" u="none" strike="noStrike" kern="1200" cap="none" spc="0" normalizeH="0" baseline="0" noProof="0" dirty="0">
                <a:ln>
                  <a:noFill/>
                </a:ln>
                <a:solidFill>
                  <a:srgbClr val="1F497D">
                    <a:lumMod val="75000"/>
                  </a:srgbClr>
                </a:solidFill>
                <a:effectLst/>
                <a:uLnTx/>
                <a:uFillTx/>
                <a:latin typeface="DM Serif Display" pitchFamily="2" charset="0"/>
                <a:ea typeface="+mn-ea"/>
                <a:cs typeface="+mn-cs"/>
              </a:rPr>
              <a:t> (over 2 sessions) SSI/SSDI and Work Incentives Training (TBD)</a:t>
            </a:r>
          </a:p>
          <a:p>
            <a:pPr marL="685800" marR="0" lvl="0" indent="-6858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4000" b="0" i="0" u="none" strike="noStrike" kern="1200" cap="none" spc="0" normalizeH="0" baseline="0" noProof="0" dirty="0">
                <a:ln>
                  <a:noFill/>
                </a:ln>
                <a:solidFill>
                  <a:srgbClr val="1F497D">
                    <a:lumMod val="75000"/>
                  </a:srgbClr>
                </a:solidFill>
                <a:effectLst/>
                <a:uLnTx/>
                <a:uFillTx/>
                <a:latin typeface="DM Serif Display" pitchFamily="2" charset="0"/>
                <a:ea typeface="+mn-ea"/>
                <a:cs typeface="+mn-cs"/>
              </a:rPr>
              <a:t>Focus Group</a:t>
            </a:r>
          </a:p>
        </p:txBody>
      </p:sp>
    </p:spTree>
    <p:extLst>
      <p:ext uri="{BB962C8B-B14F-4D97-AF65-F5344CB8AC3E}">
        <p14:creationId xmlns:p14="http://schemas.microsoft.com/office/powerpoint/2010/main" val="19859711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86400" y="723900"/>
            <a:ext cx="6955359" cy="1517028"/>
          </a:xfrm>
          <a:prstGeom prst="rect">
            <a:avLst/>
          </a:prstGeom>
        </p:spPr>
        <p:txBody>
          <a:bodyPr wrap="square" lIns="0" tIns="0" rIns="0" bIns="0" rtlCol="0" anchor="t">
            <a:spAutoFit/>
          </a:bodyPr>
          <a:lstStyle/>
          <a:p>
            <a:pPr algn="ctr">
              <a:lnSpc>
                <a:spcPts val="12459"/>
              </a:lnSpc>
              <a:spcBef>
                <a:spcPct val="0"/>
              </a:spcBef>
            </a:pPr>
            <a:r>
              <a:rPr lang="en-US" sz="8899" dirty="0">
                <a:solidFill>
                  <a:srgbClr val="28368E"/>
                </a:solidFill>
                <a:latin typeface="Canva Sans Bold"/>
              </a:rPr>
              <a:t>Questions?</a:t>
            </a:r>
          </a:p>
        </p:txBody>
      </p:sp>
      <p:sp>
        <p:nvSpPr>
          <p:cNvPr id="3" name="TextBox 2">
            <a:extLst>
              <a:ext uri="{FF2B5EF4-FFF2-40B4-BE49-F238E27FC236}">
                <a16:creationId xmlns:a16="http://schemas.microsoft.com/office/drawing/2014/main" id="{21D3FA2F-BA58-8703-F8DB-0FE144FF3946}"/>
              </a:ext>
            </a:extLst>
          </p:cNvPr>
          <p:cNvSpPr txBox="1"/>
          <p:nvPr/>
        </p:nvSpPr>
        <p:spPr>
          <a:xfrm>
            <a:off x="4572000" y="2565057"/>
            <a:ext cx="9144000" cy="5786199"/>
          </a:xfrm>
          <a:prstGeom prst="rect">
            <a:avLst/>
          </a:prstGeom>
          <a:noFill/>
        </p:spPr>
        <p:txBody>
          <a:bodyPr wrap="square" lIns="91440" tIns="45720" rIns="91440" bIns="45720" rtlCol="0" anchor="t">
            <a:spAutoFit/>
          </a:bodyPr>
          <a:lstStyle/>
          <a:p>
            <a:pPr algn="ctr"/>
            <a:r>
              <a:rPr lang="en-US" sz="4400" dirty="0">
                <a:solidFill>
                  <a:schemeClr val="tx2"/>
                </a:solidFill>
              </a:rPr>
              <a:t>Contact:</a:t>
            </a:r>
          </a:p>
          <a:p>
            <a:pPr algn="ctr"/>
            <a:r>
              <a:rPr lang="en-US" sz="2800" dirty="0">
                <a:solidFill>
                  <a:schemeClr val="tx2"/>
                </a:solidFill>
              </a:rPr>
              <a:t>DC Department on Disability Services</a:t>
            </a:r>
            <a:endParaRPr lang="en-US" sz="2800" dirty="0">
              <a:solidFill>
                <a:schemeClr val="tx2"/>
              </a:solidFill>
              <a:ea typeface="Calibri"/>
              <a:cs typeface="Calibri"/>
            </a:endParaRPr>
          </a:p>
          <a:p>
            <a:pPr algn="ctr"/>
            <a:r>
              <a:rPr lang="en-US" sz="2800" dirty="0">
                <a:solidFill>
                  <a:schemeClr val="tx2"/>
                </a:solidFill>
              </a:rPr>
              <a:t>State Office on Policy Planning and Innovation </a:t>
            </a:r>
          </a:p>
          <a:p>
            <a:pPr algn="ctr"/>
            <a:endParaRPr lang="en-US" sz="2800" dirty="0">
              <a:solidFill>
                <a:schemeClr val="tx2"/>
              </a:solidFill>
            </a:endParaRPr>
          </a:p>
          <a:p>
            <a:pPr algn="ctr"/>
            <a:r>
              <a:rPr lang="en-US" sz="2800" dirty="0">
                <a:solidFill>
                  <a:schemeClr val="tx2"/>
                </a:solidFill>
                <a:ea typeface="Calibri"/>
                <a:cs typeface="Calibri"/>
              </a:rPr>
              <a:t>Crystal Thomas, Program Manager</a:t>
            </a:r>
            <a:endParaRPr lang="en-US" sz="2800" dirty="0">
              <a:solidFill>
                <a:schemeClr val="tx2"/>
              </a:solidFill>
            </a:endParaRPr>
          </a:p>
          <a:p>
            <a:pPr algn="ctr"/>
            <a:r>
              <a:rPr lang="en-US" sz="2800" dirty="0">
                <a:solidFill>
                  <a:schemeClr val="tx2"/>
                </a:solidFill>
                <a:ea typeface="Calibri"/>
                <a:cs typeface="Calibri"/>
                <a:hlinkClick r:id="rId3">
                  <a:extLst>
                    <a:ext uri="{A12FA001-AC4F-418D-AE19-62706E023703}">
                      <ahyp:hlinkClr xmlns:ahyp="http://schemas.microsoft.com/office/drawing/2018/hyperlinkcolor" val="tx"/>
                    </a:ext>
                  </a:extLst>
                </a:hlinkClick>
              </a:rPr>
              <a:t>Crystal.Thomas2@dc.gov</a:t>
            </a:r>
            <a:r>
              <a:rPr lang="en-US" sz="2800" dirty="0">
                <a:solidFill>
                  <a:schemeClr val="tx2"/>
                </a:solidFill>
                <a:ea typeface="Calibri"/>
                <a:cs typeface="Calibri"/>
              </a:rPr>
              <a:t> </a:t>
            </a:r>
          </a:p>
          <a:p>
            <a:pPr algn="ctr"/>
            <a:endParaRPr lang="en-US" sz="2800" dirty="0">
              <a:solidFill>
                <a:schemeClr val="tx2"/>
              </a:solidFill>
            </a:endParaRPr>
          </a:p>
          <a:p>
            <a:pPr algn="ctr"/>
            <a:endParaRPr lang="en-US" sz="2800" dirty="0">
              <a:solidFill>
                <a:schemeClr val="tx2"/>
              </a:solidFill>
              <a:ea typeface="Calibri"/>
              <a:cs typeface="Calibri"/>
            </a:endParaRPr>
          </a:p>
          <a:p>
            <a:pPr algn="ctr"/>
            <a:r>
              <a:rPr lang="en-US" sz="2800" dirty="0">
                <a:solidFill>
                  <a:schemeClr val="tx2"/>
                </a:solidFill>
              </a:rPr>
              <a:t>Catherine Rinehart Mello, Program Development Specialist</a:t>
            </a:r>
            <a:endParaRPr lang="en-US" sz="2800" dirty="0">
              <a:solidFill>
                <a:schemeClr val="tx2"/>
              </a:solidFill>
              <a:ea typeface="Calibri"/>
              <a:cs typeface="Calibri"/>
            </a:endParaRPr>
          </a:p>
          <a:p>
            <a:pPr algn="ctr"/>
            <a:r>
              <a:rPr lang="en-US" sz="2800" dirty="0">
                <a:solidFill>
                  <a:schemeClr val="tx2"/>
                </a:solidFill>
                <a:hlinkClick r:id="rId4">
                  <a:extLst>
                    <a:ext uri="{A12FA001-AC4F-418D-AE19-62706E023703}">
                      <ahyp:hlinkClr xmlns:ahyp="http://schemas.microsoft.com/office/drawing/2018/hyperlinkcolor" val="tx"/>
                    </a:ext>
                  </a:extLst>
                </a:hlinkClick>
              </a:rPr>
              <a:t>Catherine.Rinehartmello@dc.gov</a:t>
            </a:r>
            <a:r>
              <a:rPr lang="en-US" sz="2800" dirty="0">
                <a:solidFill>
                  <a:schemeClr val="tx2"/>
                </a:solidFill>
              </a:rPr>
              <a:t>  </a:t>
            </a:r>
            <a:endParaRPr lang="en-US" sz="2800" dirty="0">
              <a:solidFill>
                <a:schemeClr val="tx2"/>
              </a:solidFill>
              <a:ea typeface="Calibri"/>
              <a:cs typeface="Calibri"/>
            </a:endParaRPr>
          </a:p>
          <a:p>
            <a:pPr algn="ctr"/>
            <a:endParaRPr lang="en-US" sz="2800" dirty="0">
              <a:solidFill>
                <a:schemeClr val="tx2"/>
              </a:solidFill>
              <a:ea typeface="Calibri"/>
              <a:cs typeface="Calibri"/>
            </a:endParaRPr>
          </a:p>
          <a:p>
            <a:pPr algn="ctr"/>
            <a:endParaRPr lang="en-US" sz="2800" dirty="0">
              <a:solidFill>
                <a:schemeClr val="tx2"/>
              </a:solidFill>
              <a:ea typeface="Calibri"/>
              <a:cs typeface="Calibri"/>
            </a:endParaRPr>
          </a:p>
          <a:p>
            <a:pPr algn="ctr"/>
            <a:endParaRPr lang="en-US" dirty="0">
              <a:ea typeface="Calibri"/>
              <a:cs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a:off x="0" y="0"/>
            <a:ext cx="14392784" cy="10287000"/>
          </a:xfrm>
          <a:prstGeom prst="rect">
            <a:avLst/>
          </a:prstGeom>
          <a:solidFill>
            <a:srgbClr val="38B6FF"/>
          </a:solid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 name="Freeform 3"/>
          <p:cNvSpPr/>
          <p:nvPr/>
        </p:nvSpPr>
        <p:spPr>
          <a:xfrm>
            <a:off x="787765" y="8023699"/>
            <a:ext cx="1766792" cy="2057400"/>
          </a:xfrm>
          <a:custGeom>
            <a:avLst/>
            <a:gdLst/>
            <a:ahLst/>
            <a:cxnLst/>
            <a:rect l="l" t="t" r="r" b="b"/>
            <a:pathLst>
              <a:path w="1766792" h="2057400">
                <a:moveTo>
                  <a:pt x="0" y="0"/>
                </a:moveTo>
                <a:lnTo>
                  <a:pt x="1766792" y="0"/>
                </a:lnTo>
                <a:lnTo>
                  <a:pt x="1766792" y="2057400"/>
                </a:lnTo>
                <a:lnTo>
                  <a:pt x="0" y="2057400"/>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4" name="Freeform 4"/>
          <p:cNvSpPr/>
          <p:nvPr/>
        </p:nvSpPr>
        <p:spPr>
          <a:xfrm>
            <a:off x="15973138" y="240315"/>
            <a:ext cx="1766792" cy="2057400"/>
          </a:xfrm>
          <a:custGeom>
            <a:avLst/>
            <a:gdLst/>
            <a:ahLst/>
            <a:cxnLst/>
            <a:rect l="l" t="t" r="r" b="b"/>
            <a:pathLst>
              <a:path w="1766792" h="2057400">
                <a:moveTo>
                  <a:pt x="0" y="0"/>
                </a:moveTo>
                <a:lnTo>
                  <a:pt x="1766793" y="0"/>
                </a:lnTo>
                <a:lnTo>
                  <a:pt x="1766793" y="2057400"/>
                </a:lnTo>
                <a:lnTo>
                  <a:pt x="0" y="2057400"/>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grpSp>
        <p:nvGrpSpPr>
          <p:cNvPr id="5" name="Group 5"/>
          <p:cNvGrpSpPr/>
          <p:nvPr/>
        </p:nvGrpSpPr>
        <p:grpSpPr>
          <a:xfrm>
            <a:off x="11222378" y="7268831"/>
            <a:ext cx="6340812" cy="6340812"/>
            <a:chOff x="0" y="0"/>
            <a:chExt cx="812800" cy="812800"/>
          </a:xfrm>
        </p:grpSpPr>
        <p:sp>
          <p:nvSpPr>
            <p:cNvPr id="6" name="Freeform 6"/>
            <p:cNvSpPr/>
            <p:nvPr/>
          </p:nvSpPr>
          <p:spPr>
            <a:xfrm>
              <a:off x="0" y="0"/>
              <a:ext cx="812800" cy="812800"/>
            </a:xfrm>
            <a:custGeom>
              <a:avLst/>
              <a:gdLst/>
              <a:ahLst/>
              <a:cxnLst/>
              <a:rect l="l" t="t" r="r" b="b"/>
              <a:pathLst>
                <a:path w="812800" h="812800">
                  <a:moveTo>
                    <a:pt x="406400" y="0"/>
                  </a:moveTo>
                  <a:lnTo>
                    <a:pt x="812800" y="406400"/>
                  </a:lnTo>
                  <a:lnTo>
                    <a:pt x="406400" y="812800"/>
                  </a:lnTo>
                  <a:lnTo>
                    <a:pt x="0" y="406400"/>
                  </a:lnTo>
                  <a:lnTo>
                    <a:pt x="406400" y="0"/>
                  </a:lnTo>
                  <a:close/>
                </a:path>
              </a:pathLst>
            </a:custGeom>
            <a:solidFill>
              <a:srgbClr val="004AAD"/>
            </a:solid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7" name="TextBox 7"/>
            <p:cNvSpPr txBox="1"/>
            <p:nvPr/>
          </p:nvSpPr>
          <p:spPr>
            <a:xfrm>
              <a:off x="139700" y="101600"/>
              <a:ext cx="533400" cy="571500"/>
            </a:xfrm>
            <a:prstGeom prst="rect">
              <a:avLst/>
            </a:prstGeom>
          </p:spPr>
          <p:txBody>
            <a:bodyPr lIns="50800" tIns="50800" rIns="50800" bIns="50800" rtlCol="0" anchor="ctr"/>
            <a:lstStyle/>
            <a:p>
              <a:pPr marL="0" marR="0" lvl="0" indent="0" algn="ctr" defTabSz="914400" rtl="0" eaLnBrk="1" fontAlgn="auto" latinLnBrk="0" hangingPunct="1">
                <a:lnSpc>
                  <a:spcPts val="2659"/>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grpSp>
      <p:grpSp>
        <p:nvGrpSpPr>
          <p:cNvPr id="8" name="Group 8"/>
          <p:cNvGrpSpPr/>
          <p:nvPr/>
        </p:nvGrpSpPr>
        <p:grpSpPr>
          <a:xfrm>
            <a:off x="-1543050" y="0"/>
            <a:ext cx="3086100" cy="3086100"/>
            <a:chOff x="0" y="0"/>
            <a:chExt cx="812800" cy="812800"/>
          </a:xfrm>
        </p:grpSpPr>
        <p:sp>
          <p:nvSpPr>
            <p:cNvPr id="9" name="Freeform 9"/>
            <p:cNvSpPr/>
            <p:nvPr/>
          </p:nvSpPr>
          <p:spPr>
            <a:xfrm>
              <a:off x="0" y="0"/>
              <a:ext cx="812800" cy="812800"/>
            </a:xfrm>
            <a:custGeom>
              <a:avLst/>
              <a:gdLst/>
              <a:ahLst/>
              <a:cxnLst/>
              <a:rect l="l" t="t" r="r" b="b"/>
              <a:pathLst>
                <a:path w="812800" h="812800">
                  <a:moveTo>
                    <a:pt x="406400" y="0"/>
                  </a:moveTo>
                  <a:lnTo>
                    <a:pt x="812800" y="406400"/>
                  </a:lnTo>
                  <a:lnTo>
                    <a:pt x="406400" y="812800"/>
                  </a:lnTo>
                  <a:lnTo>
                    <a:pt x="0" y="406400"/>
                  </a:lnTo>
                  <a:lnTo>
                    <a:pt x="406400" y="0"/>
                  </a:lnTo>
                  <a:close/>
                </a:path>
              </a:pathLst>
            </a:custGeom>
            <a:solidFill>
              <a:srgbClr val="004AAD"/>
            </a:solid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10" name="TextBox 10"/>
            <p:cNvSpPr txBox="1"/>
            <p:nvPr/>
          </p:nvSpPr>
          <p:spPr>
            <a:xfrm>
              <a:off x="139700" y="101600"/>
              <a:ext cx="533400" cy="571500"/>
            </a:xfrm>
            <a:prstGeom prst="rect">
              <a:avLst/>
            </a:prstGeom>
          </p:spPr>
          <p:txBody>
            <a:bodyPr lIns="50800" tIns="50800" rIns="50800" bIns="50800" rtlCol="0" anchor="ctr"/>
            <a:lstStyle/>
            <a:p>
              <a:pPr marL="0" marR="0" lvl="0" indent="0" algn="ctr" defTabSz="914400" rtl="0" eaLnBrk="1" fontAlgn="auto" latinLnBrk="0" hangingPunct="1">
                <a:lnSpc>
                  <a:spcPts val="2659"/>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grpSp>
      <p:sp>
        <p:nvSpPr>
          <p:cNvPr id="11" name="Freeform 11"/>
          <p:cNvSpPr/>
          <p:nvPr/>
        </p:nvSpPr>
        <p:spPr>
          <a:xfrm>
            <a:off x="13650217" y="8102980"/>
            <a:ext cx="1485134" cy="2184020"/>
          </a:xfrm>
          <a:custGeom>
            <a:avLst/>
            <a:gdLst/>
            <a:ahLst/>
            <a:cxnLst/>
            <a:rect l="l" t="t" r="r" b="b"/>
            <a:pathLst>
              <a:path w="1485134" h="2184020">
                <a:moveTo>
                  <a:pt x="0" y="0"/>
                </a:moveTo>
                <a:lnTo>
                  <a:pt x="1485134" y="0"/>
                </a:lnTo>
                <a:lnTo>
                  <a:pt x="1485134" y="2184020"/>
                </a:lnTo>
                <a:lnTo>
                  <a:pt x="0" y="2184020"/>
                </a:lnTo>
                <a:lnTo>
                  <a:pt x="0" y="0"/>
                </a:lnTo>
                <a:close/>
              </a:path>
            </a:pathLst>
          </a:custGeom>
          <a:blipFill>
            <a:blip r:embed="rId5"/>
            <a:stretch>
              <a:fillRect/>
            </a:stretch>
          </a:blip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12" name="TextBox 12"/>
          <p:cNvSpPr txBox="1"/>
          <p:nvPr/>
        </p:nvSpPr>
        <p:spPr>
          <a:xfrm>
            <a:off x="2071232" y="2866882"/>
            <a:ext cx="10884414" cy="5670335"/>
          </a:xfrm>
          <a:prstGeom prst="rect">
            <a:avLst/>
          </a:prstGeom>
        </p:spPr>
        <p:txBody>
          <a:bodyPr wrap="square" lIns="0" tIns="0" rIns="0" bIns="0" rtlCol="0" anchor="t">
            <a:spAutoFit/>
          </a:bodyPr>
          <a:lstStyle/>
          <a:p>
            <a:pPr marL="1040130" marR="0" lvl="2" indent="-291465" algn="l" defTabSz="914400" rtl="0" eaLnBrk="1" fontAlgn="auto" latinLnBrk="0" hangingPunct="1">
              <a:lnSpc>
                <a:spcPts val="3780"/>
              </a:lnSpc>
              <a:spcBef>
                <a:spcPts val="0"/>
              </a:spcBef>
              <a:spcAft>
                <a:spcPts val="0"/>
              </a:spcAft>
              <a:buClrTx/>
              <a:buSzTx/>
              <a:buFont typeface="Arial"/>
              <a:buChar char="•"/>
              <a:tabLst/>
              <a:defRPr/>
            </a:pPr>
            <a:endParaRPr kumimoji="0" lang="en-US" sz="3600" b="0" i="0" u="none" strike="noStrike" kern="1200" cap="none" spc="-118" normalizeH="0" baseline="0" noProof="0" dirty="0">
              <a:ln>
                <a:noFill/>
              </a:ln>
              <a:solidFill>
                <a:srgbClr val="FFFFFF"/>
              </a:solidFill>
              <a:effectLst/>
              <a:uLnTx/>
              <a:uFillTx/>
              <a:latin typeface="DM Serif Display"/>
              <a:ea typeface="+mn-ea"/>
              <a:cs typeface="+mn-cs"/>
            </a:endParaRPr>
          </a:p>
          <a:p>
            <a:pPr marL="748665" marR="0" lvl="1" indent="-457200" algn="l" defTabSz="914400" rtl="0" eaLnBrk="1" fontAlgn="auto" latinLnBrk="0" hangingPunct="1">
              <a:lnSpc>
                <a:spcPts val="3780"/>
              </a:lnSpc>
              <a:spcBef>
                <a:spcPts val="0"/>
              </a:spcBef>
              <a:spcAft>
                <a:spcPts val="0"/>
              </a:spcAft>
              <a:buClrTx/>
              <a:buSzTx/>
              <a:buFont typeface="Arial" panose="020B0604020202020204" pitchFamily="34" charset="0"/>
              <a:buChar char="•"/>
              <a:tabLst/>
              <a:defRPr/>
            </a:pPr>
            <a:r>
              <a:rPr kumimoji="0" lang="en-US" sz="2800" b="1" i="0" u="none" strike="noStrike" kern="1200" cap="none" spc="0" normalizeH="0" baseline="0" noProof="0" dirty="0">
                <a:ln>
                  <a:noFill/>
                </a:ln>
                <a:solidFill>
                  <a:srgbClr val="1F497D"/>
                </a:solidFill>
                <a:effectLst/>
                <a:uLnTx/>
                <a:uFillTx/>
                <a:latin typeface="Calibri"/>
                <a:ea typeface="+mn-ea"/>
                <a:cs typeface="+mn-cs"/>
              </a:rPr>
              <a:t>The District of Columbia was selected to receive support from U.S. Department of Labor’s Office of Disability Employment Policy (ODEP)’s for state government agencies, as part of their National Expansion of Employment Opportunities Network (NEON) initiative to improve employment outcomes within statewide systems that serve individuals with disabilities.</a:t>
            </a:r>
          </a:p>
          <a:p>
            <a:pPr marL="748665" marR="0" lvl="1" indent="-457200" algn="l" defTabSz="914400" rtl="0" eaLnBrk="1" fontAlgn="auto" latinLnBrk="0" hangingPunct="1">
              <a:lnSpc>
                <a:spcPts val="3780"/>
              </a:lnSpc>
              <a:spcBef>
                <a:spcPts val="0"/>
              </a:spcBef>
              <a:spcAft>
                <a:spcPts val="0"/>
              </a:spcAft>
              <a:buClrTx/>
              <a:buSzTx/>
              <a:buFont typeface="Arial" panose="020B0604020202020204" pitchFamily="34" charset="0"/>
              <a:buChar char="•"/>
              <a:tabLst/>
              <a:defRPr/>
            </a:pPr>
            <a:r>
              <a:rPr kumimoji="0" lang="en-US" sz="2800" b="1" i="0" u="none" strike="noStrike" kern="1200" cap="none" spc="-118" normalizeH="0" baseline="0" noProof="0" dirty="0">
                <a:ln>
                  <a:noFill/>
                </a:ln>
                <a:solidFill>
                  <a:srgbClr val="1F497D"/>
                </a:solidFill>
                <a:effectLst/>
                <a:uLnTx/>
                <a:uFillTx/>
                <a:latin typeface="Calibri"/>
                <a:ea typeface="+mn-ea"/>
                <a:cs typeface="+mn-cs"/>
              </a:rPr>
              <a:t>DC received 200 hours of technical assistant to support initiatives for 2025</a:t>
            </a:r>
          </a:p>
          <a:p>
            <a:pPr marL="582930" marR="0" lvl="1" indent="-291465" algn="l" defTabSz="914400" rtl="0" eaLnBrk="1" fontAlgn="auto" latinLnBrk="0" hangingPunct="1">
              <a:lnSpc>
                <a:spcPts val="3780"/>
              </a:lnSpc>
              <a:spcBef>
                <a:spcPts val="0"/>
              </a:spcBef>
              <a:spcAft>
                <a:spcPts val="0"/>
              </a:spcAft>
              <a:buClrTx/>
              <a:buSzTx/>
              <a:buFont typeface="Arial"/>
              <a:buChar char="•"/>
              <a:tabLst/>
              <a:defRPr/>
            </a:pPr>
            <a:endParaRPr kumimoji="0" lang="en-US" sz="2700" b="0" i="0" u="none" strike="noStrike" kern="1200" cap="none" spc="-118" normalizeH="0" baseline="0" noProof="0" dirty="0">
              <a:ln>
                <a:noFill/>
              </a:ln>
              <a:solidFill>
                <a:srgbClr val="FFFFFF"/>
              </a:solidFill>
              <a:effectLst/>
              <a:uLnTx/>
              <a:uFillTx/>
              <a:latin typeface="DM Serif Display"/>
              <a:ea typeface="+mn-ea"/>
              <a:cs typeface="+mn-cs"/>
            </a:endParaRPr>
          </a:p>
          <a:p>
            <a:pPr marL="0" marR="0" lvl="0" indent="0" algn="l" defTabSz="914400" rtl="0" eaLnBrk="1" fontAlgn="auto" latinLnBrk="0" hangingPunct="1">
              <a:lnSpc>
                <a:spcPts val="3780"/>
              </a:lnSpc>
              <a:spcBef>
                <a:spcPts val="0"/>
              </a:spcBef>
              <a:spcAft>
                <a:spcPts val="0"/>
              </a:spcAft>
              <a:buClrTx/>
              <a:buSzTx/>
              <a:buFontTx/>
              <a:buNone/>
              <a:tabLst/>
              <a:defRPr/>
            </a:pPr>
            <a:endParaRPr kumimoji="0" lang="en-US" sz="2700" b="0" i="0" u="none" strike="noStrike" kern="1200" cap="none" spc="-118" normalizeH="0" baseline="0" noProof="0" dirty="0">
              <a:ln>
                <a:noFill/>
              </a:ln>
              <a:solidFill>
                <a:srgbClr val="FFFFFF"/>
              </a:solidFill>
              <a:effectLst/>
              <a:uLnTx/>
              <a:uFillTx/>
              <a:latin typeface="DM Serif Display"/>
              <a:ea typeface="+mn-ea"/>
              <a:cs typeface="+mn-cs"/>
            </a:endParaRPr>
          </a:p>
          <a:p>
            <a:pPr marL="0" marR="0" lvl="0" indent="0" algn="l" defTabSz="914400" rtl="0" eaLnBrk="1" fontAlgn="auto" latinLnBrk="0" hangingPunct="1">
              <a:lnSpc>
                <a:spcPts val="2800"/>
              </a:lnSpc>
              <a:spcBef>
                <a:spcPts val="0"/>
              </a:spcBef>
              <a:spcAft>
                <a:spcPts val="0"/>
              </a:spcAft>
              <a:buClrTx/>
              <a:buSzTx/>
              <a:buFontTx/>
              <a:buNone/>
              <a:tabLst/>
              <a:defRPr/>
            </a:pPr>
            <a:endParaRPr kumimoji="0" lang="en-US" sz="2700" b="0" i="0" u="none" strike="noStrike" kern="1200" cap="none" spc="-118" normalizeH="0" baseline="0" noProof="0" dirty="0">
              <a:ln>
                <a:noFill/>
              </a:ln>
              <a:solidFill>
                <a:srgbClr val="FFFFFF"/>
              </a:solidFill>
              <a:effectLst/>
              <a:uLnTx/>
              <a:uFillTx/>
              <a:latin typeface="DM Serif Display"/>
              <a:ea typeface="+mn-ea"/>
              <a:cs typeface="+mn-cs"/>
            </a:endParaRPr>
          </a:p>
          <a:p>
            <a:pPr marL="0" marR="0" lvl="0" indent="0" algn="l" defTabSz="914400" rtl="0" eaLnBrk="1" fontAlgn="auto" latinLnBrk="0" hangingPunct="1">
              <a:lnSpc>
                <a:spcPts val="3500"/>
              </a:lnSpc>
              <a:spcBef>
                <a:spcPts val="0"/>
              </a:spcBef>
              <a:spcAft>
                <a:spcPts val="0"/>
              </a:spcAft>
              <a:buClrTx/>
              <a:buSzTx/>
              <a:buFontTx/>
              <a:buNone/>
              <a:tabLst/>
              <a:defRPr/>
            </a:pPr>
            <a:endParaRPr kumimoji="0" lang="en-US" sz="2700" b="0" i="0" u="none" strike="noStrike" kern="1200" cap="none" spc="-118" normalizeH="0" baseline="0" noProof="0" dirty="0">
              <a:ln>
                <a:noFill/>
              </a:ln>
              <a:solidFill>
                <a:srgbClr val="FFFFFF"/>
              </a:solidFill>
              <a:effectLst/>
              <a:uLnTx/>
              <a:uFillTx/>
              <a:latin typeface="DM Serif Display"/>
              <a:ea typeface="+mn-ea"/>
              <a:cs typeface="+mn-cs"/>
            </a:endParaRPr>
          </a:p>
        </p:txBody>
      </p:sp>
      <p:sp>
        <p:nvSpPr>
          <p:cNvPr id="13" name="TextBox 13"/>
          <p:cNvSpPr txBox="1"/>
          <p:nvPr/>
        </p:nvSpPr>
        <p:spPr>
          <a:xfrm>
            <a:off x="1432384" y="358486"/>
            <a:ext cx="12051444" cy="2177969"/>
          </a:xfrm>
          <a:prstGeom prst="rect">
            <a:avLst/>
          </a:prstGeom>
        </p:spPr>
        <p:txBody>
          <a:bodyPr lIns="0" tIns="0" rIns="0" bIns="0" rtlCol="0" anchor="t">
            <a:spAutoFit/>
          </a:bodyPr>
          <a:lstStyle/>
          <a:p>
            <a:pPr marL="0" marR="0" lvl="0" indent="0" algn="ctr" defTabSz="914400" rtl="0" eaLnBrk="1" fontAlgn="auto" latinLnBrk="0" hangingPunct="1">
              <a:lnSpc>
                <a:spcPts val="8769"/>
              </a:lnSpc>
              <a:spcBef>
                <a:spcPts val="0"/>
              </a:spcBef>
              <a:spcAft>
                <a:spcPts val="0"/>
              </a:spcAft>
              <a:buClrTx/>
              <a:buSzTx/>
              <a:buFontTx/>
              <a:buNone/>
              <a:tabLst/>
              <a:defRPr/>
            </a:pPr>
            <a:r>
              <a:rPr kumimoji="0" lang="en-US" sz="5400" b="0" i="0" u="none" strike="noStrike" kern="1200" cap="none" spc="0" normalizeH="0" baseline="0" noProof="0" dirty="0">
                <a:ln>
                  <a:noFill/>
                </a:ln>
                <a:solidFill>
                  <a:prstClr val="white"/>
                </a:solidFill>
                <a:effectLst/>
                <a:uLnTx/>
                <a:uFillTx/>
                <a:latin typeface="DM Serif Display"/>
                <a:ea typeface="+mn-ea"/>
                <a:cs typeface="+mn-cs"/>
              </a:rPr>
              <a:t>National Expansion of Employment Opportunities Network (NEON)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a:off x="1230185" y="1592382"/>
            <a:ext cx="1485134" cy="2184020"/>
          </a:xfrm>
          <a:custGeom>
            <a:avLst/>
            <a:gdLst/>
            <a:ahLst/>
            <a:cxnLst/>
            <a:rect l="l" t="t" r="r" b="b"/>
            <a:pathLst>
              <a:path w="1485134" h="2184020">
                <a:moveTo>
                  <a:pt x="0" y="0"/>
                </a:moveTo>
                <a:lnTo>
                  <a:pt x="1485134" y="0"/>
                </a:lnTo>
                <a:lnTo>
                  <a:pt x="1485134" y="2184020"/>
                </a:lnTo>
                <a:lnTo>
                  <a:pt x="0" y="2184020"/>
                </a:lnTo>
                <a:lnTo>
                  <a:pt x="0" y="0"/>
                </a:lnTo>
                <a:close/>
              </a:path>
            </a:pathLst>
          </a:custGeom>
          <a:blipFill>
            <a:blip r:embed="rId3"/>
            <a:stretch>
              <a:fillRect/>
            </a:stretch>
          </a:blipFill>
        </p:spPr>
        <p:txBody>
          <a:bodyPr/>
          <a:lstStyle/>
          <a:p>
            <a:endParaRPr lang="en-US"/>
          </a:p>
        </p:txBody>
      </p:sp>
      <p:sp>
        <p:nvSpPr>
          <p:cNvPr id="3" name="Freeform 3"/>
          <p:cNvSpPr/>
          <p:nvPr/>
        </p:nvSpPr>
        <p:spPr>
          <a:xfrm>
            <a:off x="6199048" y="7438674"/>
            <a:ext cx="2021272" cy="2120679"/>
          </a:xfrm>
          <a:custGeom>
            <a:avLst/>
            <a:gdLst/>
            <a:ahLst/>
            <a:cxnLst/>
            <a:rect l="l" t="t" r="r" b="b"/>
            <a:pathLst>
              <a:path w="2021272" h="2120679">
                <a:moveTo>
                  <a:pt x="0" y="0"/>
                </a:moveTo>
                <a:lnTo>
                  <a:pt x="2021272" y="0"/>
                </a:lnTo>
                <a:lnTo>
                  <a:pt x="2021272" y="2120678"/>
                </a:lnTo>
                <a:lnTo>
                  <a:pt x="0" y="2120678"/>
                </a:lnTo>
                <a:lnTo>
                  <a:pt x="0" y="0"/>
                </a:lnTo>
                <a:close/>
              </a:path>
            </a:pathLst>
          </a:custGeom>
          <a:blipFill>
            <a:blip r:embed="rId4"/>
            <a:stretch>
              <a:fillRect/>
            </a:stretch>
          </a:blipFill>
        </p:spPr>
        <p:txBody>
          <a:bodyPr/>
          <a:lstStyle/>
          <a:p>
            <a:endParaRPr lang="en-US"/>
          </a:p>
        </p:txBody>
      </p:sp>
      <p:sp>
        <p:nvSpPr>
          <p:cNvPr id="4" name="Freeform 4"/>
          <p:cNvSpPr/>
          <p:nvPr/>
        </p:nvSpPr>
        <p:spPr>
          <a:xfrm>
            <a:off x="11996467" y="2335187"/>
            <a:ext cx="3251443" cy="1132447"/>
          </a:xfrm>
          <a:custGeom>
            <a:avLst/>
            <a:gdLst/>
            <a:ahLst/>
            <a:cxnLst/>
            <a:rect l="l" t="t" r="r" b="b"/>
            <a:pathLst>
              <a:path w="3251443" h="1132447">
                <a:moveTo>
                  <a:pt x="0" y="0"/>
                </a:moveTo>
                <a:lnTo>
                  <a:pt x="3251443" y="0"/>
                </a:lnTo>
                <a:lnTo>
                  <a:pt x="3251443" y="1132447"/>
                </a:lnTo>
                <a:lnTo>
                  <a:pt x="0" y="1132447"/>
                </a:lnTo>
                <a:lnTo>
                  <a:pt x="0" y="0"/>
                </a:lnTo>
                <a:close/>
              </a:path>
            </a:pathLst>
          </a:custGeom>
          <a:blipFill>
            <a:blip r:embed="rId5"/>
            <a:stretch>
              <a:fillRect/>
            </a:stretch>
          </a:blipFill>
        </p:spPr>
        <p:txBody>
          <a:bodyPr/>
          <a:lstStyle/>
          <a:p>
            <a:endParaRPr lang="en-US"/>
          </a:p>
        </p:txBody>
      </p:sp>
      <p:sp>
        <p:nvSpPr>
          <p:cNvPr id="5" name="Freeform 5"/>
          <p:cNvSpPr/>
          <p:nvPr/>
        </p:nvSpPr>
        <p:spPr>
          <a:xfrm>
            <a:off x="13087350" y="4283386"/>
            <a:ext cx="3396349" cy="860114"/>
          </a:xfrm>
          <a:custGeom>
            <a:avLst/>
            <a:gdLst/>
            <a:ahLst/>
            <a:cxnLst/>
            <a:rect l="l" t="t" r="r" b="b"/>
            <a:pathLst>
              <a:path w="3396349" h="860114">
                <a:moveTo>
                  <a:pt x="0" y="0"/>
                </a:moveTo>
                <a:lnTo>
                  <a:pt x="3396349" y="0"/>
                </a:lnTo>
                <a:lnTo>
                  <a:pt x="3396349" y="860114"/>
                </a:lnTo>
                <a:lnTo>
                  <a:pt x="0" y="860114"/>
                </a:lnTo>
                <a:lnTo>
                  <a:pt x="0" y="0"/>
                </a:lnTo>
                <a:close/>
              </a:path>
            </a:pathLst>
          </a:custGeom>
          <a:blipFill>
            <a:blip r:embed="rId6"/>
            <a:stretch>
              <a:fillRect/>
            </a:stretch>
          </a:blipFill>
        </p:spPr>
        <p:txBody>
          <a:bodyPr/>
          <a:lstStyle/>
          <a:p>
            <a:endParaRPr lang="en-US"/>
          </a:p>
        </p:txBody>
      </p:sp>
      <p:sp>
        <p:nvSpPr>
          <p:cNvPr id="6" name="Freeform 6"/>
          <p:cNvSpPr/>
          <p:nvPr/>
        </p:nvSpPr>
        <p:spPr>
          <a:xfrm>
            <a:off x="3787913" y="2007305"/>
            <a:ext cx="1546569" cy="1769097"/>
          </a:xfrm>
          <a:custGeom>
            <a:avLst/>
            <a:gdLst/>
            <a:ahLst/>
            <a:cxnLst/>
            <a:rect l="l" t="t" r="r" b="b"/>
            <a:pathLst>
              <a:path w="1546569" h="1769097">
                <a:moveTo>
                  <a:pt x="0" y="0"/>
                </a:moveTo>
                <a:lnTo>
                  <a:pt x="1546568" y="0"/>
                </a:lnTo>
                <a:lnTo>
                  <a:pt x="1546568" y="1769097"/>
                </a:lnTo>
                <a:lnTo>
                  <a:pt x="0" y="1769097"/>
                </a:lnTo>
                <a:lnTo>
                  <a:pt x="0" y="0"/>
                </a:lnTo>
                <a:close/>
              </a:path>
            </a:pathLst>
          </a:custGeom>
          <a:blipFill>
            <a:blip r:embed="rId7"/>
            <a:stretch>
              <a:fillRect/>
            </a:stretch>
          </a:blipFill>
        </p:spPr>
        <p:txBody>
          <a:bodyPr/>
          <a:lstStyle/>
          <a:p>
            <a:endParaRPr lang="en-US"/>
          </a:p>
        </p:txBody>
      </p:sp>
      <p:sp>
        <p:nvSpPr>
          <p:cNvPr id="7" name="Freeform 7"/>
          <p:cNvSpPr/>
          <p:nvPr/>
        </p:nvSpPr>
        <p:spPr>
          <a:xfrm>
            <a:off x="6994857" y="2335187"/>
            <a:ext cx="2647258" cy="1113333"/>
          </a:xfrm>
          <a:custGeom>
            <a:avLst/>
            <a:gdLst/>
            <a:ahLst/>
            <a:cxnLst/>
            <a:rect l="l" t="t" r="r" b="b"/>
            <a:pathLst>
              <a:path w="2647258" h="1113333">
                <a:moveTo>
                  <a:pt x="0" y="0"/>
                </a:moveTo>
                <a:lnTo>
                  <a:pt x="2647258" y="0"/>
                </a:lnTo>
                <a:lnTo>
                  <a:pt x="2647258" y="1113333"/>
                </a:lnTo>
                <a:lnTo>
                  <a:pt x="0" y="1113333"/>
                </a:lnTo>
                <a:lnTo>
                  <a:pt x="0" y="0"/>
                </a:lnTo>
                <a:close/>
              </a:path>
            </a:pathLst>
          </a:custGeom>
          <a:blipFill>
            <a:blip r:embed="rId8"/>
            <a:stretch>
              <a:fillRect/>
            </a:stretch>
          </a:blipFill>
        </p:spPr>
        <p:txBody>
          <a:bodyPr/>
          <a:lstStyle/>
          <a:p>
            <a:endParaRPr lang="en-US"/>
          </a:p>
        </p:txBody>
      </p:sp>
      <p:sp>
        <p:nvSpPr>
          <p:cNvPr id="8" name="Freeform 8"/>
          <p:cNvSpPr/>
          <p:nvPr/>
        </p:nvSpPr>
        <p:spPr>
          <a:xfrm>
            <a:off x="11844686" y="5529422"/>
            <a:ext cx="2485326" cy="1352017"/>
          </a:xfrm>
          <a:custGeom>
            <a:avLst/>
            <a:gdLst/>
            <a:ahLst/>
            <a:cxnLst/>
            <a:rect l="l" t="t" r="r" b="b"/>
            <a:pathLst>
              <a:path w="2485326" h="1352017">
                <a:moveTo>
                  <a:pt x="0" y="0"/>
                </a:moveTo>
                <a:lnTo>
                  <a:pt x="2485327" y="0"/>
                </a:lnTo>
                <a:lnTo>
                  <a:pt x="2485327" y="1352018"/>
                </a:lnTo>
                <a:lnTo>
                  <a:pt x="0" y="1352018"/>
                </a:lnTo>
                <a:lnTo>
                  <a:pt x="0" y="0"/>
                </a:lnTo>
                <a:close/>
              </a:path>
            </a:pathLst>
          </a:custGeom>
          <a:blipFill>
            <a:blip r:embed="rId9"/>
            <a:stretch>
              <a:fillRect/>
            </a:stretch>
          </a:blipFill>
        </p:spPr>
        <p:txBody>
          <a:bodyPr/>
          <a:lstStyle/>
          <a:p>
            <a:endParaRPr lang="en-US"/>
          </a:p>
        </p:txBody>
      </p:sp>
      <p:sp>
        <p:nvSpPr>
          <p:cNvPr id="9" name="Freeform 9"/>
          <p:cNvSpPr/>
          <p:nvPr/>
        </p:nvSpPr>
        <p:spPr>
          <a:xfrm>
            <a:off x="1450086" y="8206233"/>
            <a:ext cx="3111111" cy="1052067"/>
          </a:xfrm>
          <a:custGeom>
            <a:avLst/>
            <a:gdLst/>
            <a:ahLst/>
            <a:cxnLst/>
            <a:rect l="l" t="t" r="r" b="b"/>
            <a:pathLst>
              <a:path w="3111111" h="1052067">
                <a:moveTo>
                  <a:pt x="0" y="0"/>
                </a:moveTo>
                <a:lnTo>
                  <a:pt x="3111111" y="0"/>
                </a:lnTo>
                <a:lnTo>
                  <a:pt x="3111111" y="1052067"/>
                </a:lnTo>
                <a:lnTo>
                  <a:pt x="0" y="1052067"/>
                </a:lnTo>
                <a:lnTo>
                  <a:pt x="0" y="0"/>
                </a:lnTo>
                <a:close/>
              </a:path>
            </a:pathLst>
          </a:custGeom>
          <a:blipFill>
            <a:blip r:embed="rId10"/>
            <a:stretch>
              <a:fillRect/>
            </a:stretch>
          </a:blipFill>
        </p:spPr>
        <p:txBody>
          <a:bodyPr/>
          <a:lstStyle/>
          <a:p>
            <a:endParaRPr lang="en-US"/>
          </a:p>
        </p:txBody>
      </p:sp>
      <p:sp>
        <p:nvSpPr>
          <p:cNvPr id="10" name="Freeform 10"/>
          <p:cNvSpPr/>
          <p:nvPr/>
        </p:nvSpPr>
        <p:spPr>
          <a:xfrm>
            <a:off x="13241613" y="7845883"/>
            <a:ext cx="2733580" cy="1772767"/>
          </a:xfrm>
          <a:custGeom>
            <a:avLst/>
            <a:gdLst/>
            <a:ahLst/>
            <a:cxnLst/>
            <a:rect l="l" t="t" r="r" b="b"/>
            <a:pathLst>
              <a:path w="2733580" h="1772767">
                <a:moveTo>
                  <a:pt x="0" y="0"/>
                </a:moveTo>
                <a:lnTo>
                  <a:pt x="2733580" y="0"/>
                </a:lnTo>
                <a:lnTo>
                  <a:pt x="2733580" y="1772767"/>
                </a:lnTo>
                <a:lnTo>
                  <a:pt x="0" y="1772767"/>
                </a:lnTo>
                <a:lnTo>
                  <a:pt x="0" y="0"/>
                </a:lnTo>
                <a:close/>
              </a:path>
            </a:pathLst>
          </a:custGeom>
          <a:blipFill>
            <a:blip r:embed="rId11"/>
            <a:stretch>
              <a:fillRect/>
            </a:stretch>
          </a:blipFill>
        </p:spPr>
        <p:txBody>
          <a:bodyPr/>
          <a:lstStyle/>
          <a:p>
            <a:endParaRPr lang="en-US"/>
          </a:p>
        </p:txBody>
      </p:sp>
      <p:sp>
        <p:nvSpPr>
          <p:cNvPr id="11" name="Freeform 11"/>
          <p:cNvSpPr/>
          <p:nvPr/>
        </p:nvSpPr>
        <p:spPr>
          <a:xfrm>
            <a:off x="735346" y="4647807"/>
            <a:ext cx="2474812" cy="1504030"/>
          </a:xfrm>
          <a:custGeom>
            <a:avLst/>
            <a:gdLst/>
            <a:ahLst/>
            <a:cxnLst/>
            <a:rect l="l" t="t" r="r" b="b"/>
            <a:pathLst>
              <a:path w="2474812" h="1504030">
                <a:moveTo>
                  <a:pt x="0" y="0"/>
                </a:moveTo>
                <a:lnTo>
                  <a:pt x="2474813" y="0"/>
                </a:lnTo>
                <a:lnTo>
                  <a:pt x="2474813" y="1504030"/>
                </a:lnTo>
                <a:lnTo>
                  <a:pt x="0" y="1504030"/>
                </a:lnTo>
                <a:lnTo>
                  <a:pt x="0" y="0"/>
                </a:lnTo>
                <a:close/>
              </a:path>
            </a:pathLst>
          </a:custGeom>
          <a:blipFill>
            <a:blip r:embed="rId12"/>
            <a:stretch>
              <a:fillRect/>
            </a:stretch>
          </a:blipFill>
        </p:spPr>
        <p:txBody>
          <a:bodyPr/>
          <a:lstStyle/>
          <a:p>
            <a:endParaRPr lang="en-US"/>
          </a:p>
        </p:txBody>
      </p:sp>
      <p:sp>
        <p:nvSpPr>
          <p:cNvPr id="13" name="Freeform 13"/>
          <p:cNvSpPr/>
          <p:nvPr/>
        </p:nvSpPr>
        <p:spPr>
          <a:xfrm>
            <a:off x="9858620" y="6998364"/>
            <a:ext cx="2137847" cy="2380095"/>
          </a:xfrm>
          <a:custGeom>
            <a:avLst/>
            <a:gdLst/>
            <a:ahLst/>
            <a:cxnLst/>
            <a:rect l="l" t="t" r="r" b="b"/>
            <a:pathLst>
              <a:path w="2137847" h="2380095">
                <a:moveTo>
                  <a:pt x="0" y="0"/>
                </a:moveTo>
                <a:lnTo>
                  <a:pt x="2137847" y="0"/>
                </a:lnTo>
                <a:lnTo>
                  <a:pt x="2137847" y="2380095"/>
                </a:lnTo>
                <a:lnTo>
                  <a:pt x="0" y="2380095"/>
                </a:lnTo>
                <a:lnTo>
                  <a:pt x="0" y="0"/>
                </a:lnTo>
                <a:close/>
              </a:path>
            </a:pathLst>
          </a:custGeom>
          <a:blipFill>
            <a:blip r:embed="rId13"/>
            <a:stretch>
              <a:fillRect/>
            </a:stretch>
          </a:blipFill>
        </p:spPr>
        <p:txBody>
          <a:bodyPr/>
          <a:lstStyle/>
          <a:p>
            <a:endParaRPr lang="en-US"/>
          </a:p>
        </p:txBody>
      </p:sp>
      <p:sp>
        <p:nvSpPr>
          <p:cNvPr id="14" name="Freeform 14"/>
          <p:cNvSpPr/>
          <p:nvPr/>
        </p:nvSpPr>
        <p:spPr>
          <a:xfrm>
            <a:off x="3431746" y="6117216"/>
            <a:ext cx="2258901" cy="1321457"/>
          </a:xfrm>
          <a:custGeom>
            <a:avLst/>
            <a:gdLst/>
            <a:ahLst/>
            <a:cxnLst/>
            <a:rect l="l" t="t" r="r" b="b"/>
            <a:pathLst>
              <a:path w="2258901" h="1321457">
                <a:moveTo>
                  <a:pt x="0" y="0"/>
                </a:moveTo>
                <a:lnTo>
                  <a:pt x="2258902" y="0"/>
                </a:lnTo>
                <a:lnTo>
                  <a:pt x="2258902" y="1321458"/>
                </a:lnTo>
                <a:lnTo>
                  <a:pt x="0" y="1321458"/>
                </a:lnTo>
                <a:lnTo>
                  <a:pt x="0" y="0"/>
                </a:lnTo>
                <a:close/>
              </a:path>
            </a:pathLst>
          </a:custGeom>
          <a:blipFill>
            <a:blip r:embed="rId14"/>
            <a:stretch>
              <a:fillRect/>
            </a:stretch>
          </a:blipFill>
        </p:spPr>
        <p:txBody>
          <a:bodyPr/>
          <a:lstStyle/>
          <a:p>
            <a:endParaRPr lang="en-US"/>
          </a:p>
        </p:txBody>
      </p:sp>
      <p:sp>
        <p:nvSpPr>
          <p:cNvPr id="15" name="TextBox 15"/>
          <p:cNvSpPr txBox="1"/>
          <p:nvPr/>
        </p:nvSpPr>
        <p:spPr>
          <a:xfrm>
            <a:off x="4316426" y="-93672"/>
            <a:ext cx="9998571" cy="2016143"/>
          </a:xfrm>
          <a:prstGeom prst="rect">
            <a:avLst/>
          </a:prstGeom>
        </p:spPr>
        <p:txBody>
          <a:bodyPr lIns="0" tIns="0" rIns="0" bIns="0" rtlCol="0" anchor="t">
            <a:spAutoFit/>
          </a:bodyPr>
          <a:lstStyle/>
          <a:p>
            <a:pPr algn="ctr">
              <a:lnSpc>
                <a:spcPts val="16448"/>
              </a:lnSpc>
              <a:spcBef>
                <a:spcPct val="0"/>
              </a:spcBef>
            </a:pPr>
            <a:r>
              <a:rPr lang="en-US" sz="11000" spc="-516" dirty="0">
                <a:solidFill>
                  <a:srgbClr val="D80606"/>
                </a:solidFill>
                <a:latin typeface="DM Serif Display"/>
              </a:rPr>
              <a:t>Agency Partners</a:t>
            </a:r>
          </a:p>
        </p:txBody>
      </p:sp>
      <p:pic>
        <p:nvPicPr>
          <p:cNvPr id="17" name="Picture 16">
            <a:extLst>
              <a:ext uri="{FF2B5EF4-FFF2-40B4-BE49-F238E27FC236}">
                <a16:creationId xmlns:a16="http://schemas.microsoft.com/office/drawing/2014/main" id="{FB5E5D0A-7D83-5ADA-E0FF-0C98FA3D1BFD}"/>
              </a:ext>
            </a:extLst>
          </p:cNvPr>
          <p:cNvPicPr>
            <a:picLocks noChangeAspect="1"/>
          </p:cNvPicPr>
          <p:nvPr/>
        </p:nvPicPr>
        <p:blipFill>
          <a:blip r:embed="rId15"/>
          <a:stretch>
            <a:fillRect/>
          </a:stretch>
        </p:blipFill>
        <p:spPr>
          <a:xfrm>
            <a:off x="7304893" y="4114331"/>
            <a:ext cx="2021272" cy="2639652"/>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a:off x="0" y="0"/>
            <a:ext cx="14392784" cy="10287000"/>
          </a:xfrm>
          <a:prstGeom prst="rect">
            <a:avLst/>
          </a:prstGeom>
          <a:solidFill>
            <a:srgbClr val="38B6FF"/>
          </a:solidFill>
        </p:spPr>
        <p:txBody>
          <a:bodyPr/>
          <a:lstStyle/>
          <a:p>
            <a:endParaRPr lang="en-US"/>
          </a:p>
        </p:txBody>
      </p:sp>
      <p:sp>
        <p:nvSpPr>
          <p:cNvPr id="3" name="Freeform 3"/>
          <p:cNvSpPr/>
          <p:nvPr/>
        </p:nvSpPr>
        <p:spPr>
          <a:xfrm>
            <a:off x="787765" y="8023699"/>
            <a:ext cx="1766792" cy="2057400"/>
          </a:xfrm>
          <a:custGeom>
            <a:avLst/>
            <a:gdLst/>
            <a:ahLst/>
            <a:cxnLst/>
            <a:rect l="l" t="t" r="r" b="b"/>
            <a:pathLst>
              <a:path w="1766792" h="2057400">
                <a:moveTo>
                  <a:pt x="0" y="0"/>
                </a:moveTo>
                <a:lnTo>
                  <a:pt x="1766792" y="0"/>
                </a:lnTo>
                <a:lnTo>
                  <a:pt x="1766792" y="2057400"/>
                </a:lnTo>
                <a:lnTo>
                  <a:pt x="0" y="2057400"/>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endParaRPr lang="en-US"/>
          </a:p>
        </p:txBody>
      </p:sp>
      <p:sp>
        <p:nvSpPr>
          <p:cNvPr id="4" name="Freeform 4"/>
          <p:cNvSpPr/>
          <p:nvPr/>
        </p:nvSpPr>
        <p:spPr>
          <a:xfrm>
            <a:off x="15973138" y="240315"/>
            <a:ext cx="1766792" cy="2057400"/>
          </a:xfrm>
          <a:custGeom>
            <a:avLst/>
            <a:gdLst/>
            <a:ahLst/>
            <a:cxnLst/>
            <a:rect l="l" t="t" r="r" b="b"/>
            <a:pathLst>
              <a:path w="1766792" h="2057400">
                <a:moveTo>
                  <a:pt x="0" y="0"/>
                </a:moveTo>
                <a:lnTo>
                  <a:pt x="1766793" y="0"/>
                </a:lnTo>
                <a:lnTo>
                  <a:pt x="1766793" y="2057400"/>
                </a:lnTo>
                <a:lnTo>
                  <a:pt x="0" y="2057400"/>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endParaRPr lang="en-US"/>
          </a:p>
        </p:txBody>
      </p:sp>
      <p:grpSp>
        <p:nvGrpSpPr>
          <p:cNvPr id="5" name="Group 5"/>
          <p:cNvGrpSpPr/>
          <p:nvPr/>
        </p:nvGrpSpPr>
        <p:grpSpPr>
          <a:xfrm>
            <a:off x="11222378" y="7268831"/>
            <a:ext cx="6340812" cy="6340812"/>
            <a:chOff x="0" y="0"/>
            <a:chExt cx="812800" cy="812800"/>
          </a:xfrm>
        </p:grpSpPr>
        <p:sp>
          <p:nvSpPr>
            <p:cNvPr id="6" name="Freeform 6"/>
            <p:cNvSpPr/>
            <p:nvPr/>
          </p:nvSpPr>
          <p:spPr>
            <a:xfrm>
              <a:off x="0" y="0"/>
              <a:ext cx="812800" cy="812800"/>
            </a:xfrm>
            <a:custGeom>
              <a:avLst/>
              <a:gdLst/>
              <a:ahLst/>
              <a:cxnLst/>
              <a:rect l="l" t="t" r="r" b="b"/>
              <a:pathLst>
                <a:path w="812800" h="812800">
                  <a:moveTo>
                    <a:pt x="406400" y="0"/>
                  </a:moveTo>
                  <a:lnTo>
                    <a:pt x="812800" y="406400"/>
                  </a:lnTo>
                  <a:lnTo>
                    <a:pt x="406400" y="812800"/>
                  </a:lnTo>
                  <a:lnTo>
                    <a:pt x="0" y="406400"/>
                  </a:lnTo>
                  <a:lnTo>
                    <a:pt x="406400" y="0"/>
                  </a:lnTo>
                  <a:close/>
                </a:path>
              </a:pathLst>
            </a:custGeom>
            <a:solidFill>
              <a:srgbClr val="004AAD"/>
            </a:solidFill>
          </p:spPr>
          <p:txBody>
            <a:bodyPr/>
            <a:lstStyle/>
            <a:p>
              <a:endParaRPr lang="en-US"/>
            </a:p>
          </p:txBody>
        </p:sp>
        <p:sp>
          <p:nvSpPr>
            <p:cNvPr id="7" name="TextBox 7"/>
            <p:cNvSpPr txBox="1"/>
            <p:nvPr/>
          </p:nvSpPr>
          <p:spPr>
            <a:xfrm>
              <a:off x="139700" y="101600"/>
              <a:ext cx="533400" cy="571500"/>
            </a:xfrm>
            <a:prstGeom prst="rect">
              <a:avLst/>
            </a:prstGeom>
          </p:spPr>
          <p:txBody>
            <a:bodyPr lIns="50800" tIns="50800" rIns="50800" bIns="50800" rtlCol="0" anchor="ctr"/>
            <a:lstStyle/>
            <a:p>
              <a:pPr algn="ctr">
                <a:lnSpc>
                  <a:spcPts val="2659"/>
                </a:lnSpc>
              </a:pPr>
              <a:endParaRPr/>
            </a:p>
          </p:txBody>
        </p:sp>
      </p:grpSp>
      <p:grpSp>
        <p:nvGrpSpPr>
          <p:cNvPr id="8" name="Group 8"/>
          <p:cNvGrpSpPr/>
          <p:nvPr/>
        </p:nvGrpSpPr>
        <p:grpSpPr>
          <a:xfrm>
            <a:off x="-1543050" y="0"/>
            <a:ext cx="3086100" cy="3086100"/>
            <a:chOff x="0" y="0"/>
            <a:chExt cx="812800" cy="812800"/>
          </a:xfrm>
        </p:grpSpPr>
        <p:sp>
          <p:nvSpPr>
            <p:cNvPr id="9" name="Freeform 9"/>
            <p:cNvSpPr/>
            <p:nvPr/>
          </p:nvSpPr>
          <p:spPr>
            <a:xfrm>
              <a:off x="0" y="0"/>
              <a:ext cx="812800" cy="812800"/>
            </a:xfrm>
            <a:custGeom>
              <a:avLst/>
              <a:gdLst/>
              <a:ahLst/>
              <a:cxnLst/>
              <a:rect l="l" t="t" r="r" b="b"/>
              <a:pathLst>
                <a:path w="812800" h="812800">
                  <a:moveTo>
                    <a:pt x="406400" y="0"/>
                  </a:moveTo>
                  <a:lnTo>
                    <a:pt x="812800" y="406400"/>
                  </a:lnTo>
                  <a:lnTo>
                    <a:pt x="406400" y="812800"/>
                  </a:lnTo>
                  <a:lnTo>
                    <a:pt x="0" y="406400"/>
                  </a:lnTo>
                  <a:lnTo>
                    <a:pt x="406400" y="0"/>
                  </a:lnTo>
                  <a:close/>
                </a:path>
              </a:pathLst>
            </a:custGeom>
            <a:solidFill>
              <a:srgbClr val="004AAD"/>
            </a:solidFill>
          </p:spPr>
          <p:txBody>
            <a:bodyPr/>
            <a:lstStyle/>
            <a:p>
              <a:endParaRPr lang="en-US"/>
            </a:p>
          </p:txBody>
        </p:sp>
        <p:sp>
          <p:nvSpPr>
            <p:cNvPr id="10" name="TextBox 10"/>
            <p:cNvSpPr txBox="1"/>
            <p:nvPr/>
          </p:nvSpPr>
          <p:spPr>
            <a:xfrm>
              <a:off x="139700" y="101600"/>
              <a:ext cx="533400" cy="571500"/>
            </a:xfrm>
            <a:prstGeom prst="rect">
              <a:avLst/>
            </a:prstGeom>
          </p:spPr>
          <p:txBody>
            <a:bodyPr lIns="50800" tIns="50800" rIns="50800" bIns="50800" rtlCol="0" anchor="ctr"/>
            <a:lstStyle/>
            <a:p>
              <a:pPr algn="ctr">
                <a:lnSpc>
                  <a:spcPts val="2659"/>
                </a:lnSpc>
              </a:pPr>
              <a:endParaRPr/>
            </a:p>
          </p:txBody>
        </p:sp>
      </p:grpSp>
      <p:sp>
        <p:nvSpPr>
          <p:cNvPr id="11" name="Freeform 11"/>
          <p:cNvSpPr/>
          <p:nvPr/>
        </p:nvSpPr>
        <p:spPr>
          <a:xfrm>
            <a:off x="13650217" y="8102980"/>
            <a:ext cx="1485134" cy="2184020"/>
          </a:xfrm>
          <a:custGeom>
            <a:avLst/>
            <a:gdLst/>
            <a:ahLst/>
            <a:cxnLst/>
            <a:rect l="l" t="t" r="r" b="b"/>
            <a:pathLst>
              <a:path w="1485134" h="2184020">
                <a:moveTo>
                  <a:pt x="0" y="0"/>
                </a:moveTo>
                <a:lnTo>
                  <a:pt x="1485134" y="0"/>
                </a:lnTo>
                <a:lnTo>
                  <a:pt x="1485134" y="2184020"/>
                </a:lnTo>
                <a:lnTo>
                  <a:pt x="0" y="2184020"/>
                </a:lnTo>
                <a:lnTo>
                  <a:pt x="0" y="0"/>
                </a:lnTo>
                <a:close/>
              </a:path>
            </a:pathLst>
          </a:custGeom>
          <a:blipFill>
            <a:blip r:embed="rId5"/>
            <a:stretch>
              <a:fillRect/>
            </a:stretch>
          </a:blipFill>
        </p:spPr>
        <p:txBody>
          <a:bodyPr/>
          <a:lstStyle/>
          <a:p>
            <a:endParaRPr lang="en-US"/>
          </a:p>
        </p:txBody>
      </p:sp>
      <p:sp>
        <p:nvSpPr>
          <p:cNvPr id="12" name="TextBox 12"/>
          <p:cNvSpPr txBox="1"/>
          <p:nvPr/>
        </p:nvSpPr>
        <p:spPr>
          <a:xfrm>
            <a:off x="2259490" y="3018169"/>
            <a:ext cx="10884414" cy="9081525"/>
          </a:xfrm>
          <a:prstGeom prst="rect">
            <a:avLst/>
          </a:prstGeom>
        </p:spPr>
        <p:txBody>
          <a:bodyPr wrap="square" lIns="0" tIns="0" rIns="0" bIns="0" rtlCol="0" anchor="t">
            <a:spAutoFit/>
          </a:bodyPr>
          <a:lstStyle/>
          <a:p>
            <a:pPr marL="291465" lvl="1">
              <a:lnSpc>
                <a:spcPts val="3780"/>
              </a:lnSpc>
            </a:pPr>
            <a:r>
              <a:rPr lang="en-US" sz="4800" spc="-118" dirty="0">
                <a:solidFill>
                  <a:schemeClr val="tx2">
                    <a:lumMod val="75000"/>
                  </a:schemeClr>
                </a:solidFill>
                <a:latin typeface="DM Serif Display"/>
              </a:rPr>
              <a:t>Benefits Planning</a:t>
            </a:r>
            <a:endParaRPr lang="en-US" dirty="0"/>
          </a:p>
          <a:p>
            <a:pPr marL="291465" lvl="1">
              <a:lnSpc>
                <a:spcPts val="3780"/>
              </a:lnSpc>
            </a:pPr>
            <a:endParaRPr lang="en-US" sz="5400" spc="-118" dirty="0">
              <a:solidFill>
                <a:schemeClr val="tx2">
                  <a:lumMod val="75000"/>
                </a:schemeClr>
              </a:solidFill>
              <a:latin typeface="DM Serif Display"/>
            </a:endParaRPr>
          </a:p>
          <a:p>
            <a:pPr marL="582930" lvl="1" indent="-291465">
              <a:lnSpc>
                <a:spcPts val="3780"/>
              </a:lnSpc>
              <a:buFont typeface="Arial"/>
              <a:buChar char="•"/>
            </a:pPr>
            <a:r>
              <a:rPr lang="en-US" sz="4000" spc="-118" dirty="0">
                <a:solidFill>
                  <a:schemeClr val="tx2">
                    <a:lumMod val="75000"/>
                  </a:schemeClr>
                </a:solidFill>
                <a:latin typeface="DM Serif Display"/>
              </a:rPr>
              <a:t>Develop a tiered benefits planning system</a:t>
            </a:r>
          </a:p>
          <a:p>
            <a:pPr marL="1040130" lvl="2" indent="-291465">
              <a:lnSpc>
                <a:spcPts val="3780"/>
              </a:lnSpc>
              <a:buFont typeface="Arial"/>
              <a:buChar char="•"/>
            </a:pPr>
            <a:r>
              <a:rPr lang="en-US" sz="4000" spc="-118" dirty="0">
                <a:solidFill>
                  <a:schemeClr val="tx2">
                    <a:lumMod val="75000"/>
                  </a:schemeClr>
                </a:solidFill>
                <a:latin typeface="DM Serif Display"/>
              </a:rPr>
              <a:t>3 Tiers</a:t>
            </a:r>
          </a:p>
          <a:p>
            <a:pPr marL="1040130" lvl="2" indent="-291465">
              <a:lnSpc>
                <a:spcPts val="3780"/>
              </a:lnSpc>
              <a:buFont typeface="Arial"/>
              <a:buChar char="•"/>
            </a:pPr>
            <a:r>
              <a:rPr lang="en-US" sz="4000" spc="-118" dirty="0">
                <a:solidFill>
                  <a:schemeClr val="tx2">
                    <a:lumMod val="75000"/>
                  </a:schemeClr>
                </a:solidFill>
                <a:latin typeface="DM Serif Display"/>
              </a:rPr>
              <a:t>Training to increase capacity for each tier</a:t>
            </a:r>
          </a:p>
          <a:p>
            <a:pPr marL="582930" lvl="1" indent="-291465">
              <a:lnSpc>
                <a:spcPts val="3780"/>
              </a:lnSpc>
              <a:buFont typeface="Arial"/>
              <a:buChar char="•"/>
            </a:pPr>
            <a:endParaRPr lang="en-US" sz="4000" spc="-118" dirty="0">
              <a:solidFill>
                <a:schemeClr val="tx2">
                  <a:lumMod val="75000"/>
                </a:schemeClr>
              </a:solidFill>
              <a:latin typeface="DM Serif Display"/>
            </a:endParaRPr>
          </a:p>
          <a:p>
            <a:pPr marL="582930" lvl="1" indent="-291465">
              <a:lnSpc>
                <a:spcPts val="3780"/>
              </a:lnSpc>
              <a:buFont typeface="Arial"/>
              <a:buChar char="•"/>
            </a:pPr>
            <a:r>
              <a:rPr lang="en-US" sz="4000" spc="-118" dirty="0">
                <a:solidFill>
                  <a:schemeClr val="tx2">
                    <a:lumMod val="75000"/>
                  </a:schemeClr>
                </a:solidFill>
                <a:latin typeface="DM Serif Display"/>
              </a:rPr>
              <a:t>3-4 Infographic/Print materials</a:t>
            </a:r>
          </a:p>
          <a:p>
            <a:pPr marL="582930" lvl="1" indent="-291465">
              <a:lnSpc>
                <a:spcPts val="3780"/>
              </a:lnSpc>
              <a:buFont typeface="Arial"/>
              <a:buChar char="•"/>
            </a:pPr>
            <a:endParaRPr lang="en-US" sz="4000" spc="-118" dirty="0">
              <a:solidFill>
                <a:schemeClr val="tx2">
                  <a:lumMod val="75000"/>
                </a:schemeClr>
              </a:solidFill>
              <a:latin typeface="DM Serif Display"/>
            </a:endParaRPr>
          </a:p>
          <a:p>
            <a:pPr marL="582930" lvl="1" indent="-291465">
              <a:lnSpc>
                <a:spcPts val="3780"/>
              </a:lnSpc>
              <a:buFont typeface="Arial"/>
              <a:buChar char="•"/>
            </a:pPr>
            <a:endParaRPr lang="en-US" sz="4000" spc="-118" dirty="0">
              <a:solidFill>
                <a:schemeClr val="tx2">
                  <a:lumMod val="75000"/>
                </a:schemeClr>
              </a:solidFill>
              <a:latin typeface="DM Serif Display"/>
            </a:endParaRPr>
          </a:p>
          <a:p>
            <a:pPr marL="1040130" lvl="2" indent="-291465">
              <a:lnSpc>
                <a:spcPts val="3780"/>
              </a:lnSpc>
              <a:buFont typeface="Arial"/>
              <a:buChar char="•"/>
            </a:pPr>
            <a:endParaRPr lang="en-US" sz="3600" spc="-118" dirty="0">
              <a:solidFill>
                <a:srgbClr val="FFFFFF"/>
              </a:solidFill>
              <a:latin typeface="DM Serif Display"/>
            </a:endParaRPr>
          </a:p>
          <a:p>
            <a:pPr marL="582930" lvl="1" indent="-291465">
              <a:lnSpc>
                <a:spcPts val="3780"/>
              </a:lnSpc>
              <a:buFont typeface="Arial"/>
              <a:buChar char="•"/>
            </a:pPr>
            <a:endParaRPr lang="en-US" sz="3600" spc="-118" dirty="0">
              <a:solidFill>
                <a:srgbClr val="FFFFFF"/>
              </a:solidFill>
              <a:latin typeface="DM Serif Display"/>
            </a:endParaRPr>
          </a:p>
          <a:p>
            <a:pPr marL="582930" lvl="1" indent="-291465">
              <a:lnSpc>
                <a:spcPts val="3780"/>
              </a:lnSpc>
              <a:buFont typeface="Arial"/>
              <a:buChar char="•"/>
            </a:pPr>
            <a:endParaRPr lang="en-US" sz="3600" spc="-118" dirty="0">
              <a:solidFill>
                <a:srgbClr val="FFFFFF"/>
              </a:solidFill>
              <a:latin typeface="DM Serif Display"/>
            </a:endParaRPr>
          </a:p>
          <a:p>
            <a:pPr marL="582930" lvl="1" indent="-291465">
              <a:lnSpc>
                <a:spcPts val="3780"/>
              </a:lnSpc>
              <a:buFont typeface="Arial"/>
              <a:buChar char="•"/>
            </a:pPr>
            <a:endParaRPr lang="en-US" sz="3600" spc="-118" dirty="0">
              <a:solidFill>
                <a:srgbClr val="FFFFFF"/>
              </a:solidFill>
              <a:latin typeface="DM Serif Display"/>
            </a:endParaRPr>
          </a:p>
          <a:p>
            <a:pPr marL="748665" lvl="2">
              <a:lnSpc>
                <a:spcPts val="3780"/>
              </a:lnSpc>
            </a:pPr>
            <a:endParaRPr lang="en-US" sz="2700" spc="-118" dirty="0">
              <a:solidFill>
                <a:srgbClr val="FFFFFF"/>
              </a:solidFill>
              <a:latin typeface="DM Serif Display"/>
            </a:endParaRPr>
          </a:p>
          <a:p>
            <a:pPr marL="291465" lvl="1">
              <a:lnSpc>
                <a:spcPts val="3780"/>
              </a:lnSpc>
            </a:pPr>
            <a:endParaRPr lang="en-US" sz="2700" spc="-118" dirty="0">
              <a:solidFill>
                <a:srgbClr val="FFFFFF"/>
              </a:solidFill>
              <a:latin typeface="DM Serif Display"/>
            </a:endParaRPr>
          </a:p>
          <a:p>
            <a:pPr marL="582930" lvl="1" indent="-291465">
              <a:lnSpc>
                <a:spcPts val="3780"/>
              </a:lnSpc>
              <a:buFont typeface="Arial"/>
              <a:buChar char="•"/>
            </a:pPr>
            <a:endParaRPr lang="en-US" sz="2700" spc="-118" dirty="0">
              <a:solidFill>
                <a:srgbClr val="FFFFFF"/>
              </a:solidFill>
              <a:latin typeface="DM Serif Display"/>
            </a:endParaRPr>
          </a:p>
          <a:p>
            <a:pPr>
              <a:lnSpc>
                <a:spcPts val="3780"/>
              </a:lnSpc>
            </a:pPr>
            <a:endParaRPr lang="en-US" sz="2700" spc="-118" dirty="0">
              <a:solidFill>
                <a:srgbClr val="FFFFFF"/>
              </a:solidFill>
              <a:latin typeface="DM Serif Display"/>
            </a:endParaRPr>
          </a:p>
          <a:p>
            <a:pPr>
              <a:lnSpc>
                <a:spcPts val="2800"/>
              </a:lnSpc>
            </a:pPr>
            <a:endParaRPr lang="en-US" sz="2700" spc="-118" dirty="0">
              <a:solidFill>
                <a:srgbClr val="FFFFFF"/>
              </a:solidFill>
              <a:latin typeface="DM Serif Display"/>
            </a:endParaRPr>
          </a:p>
          <a:p>
            <a:pPr>
              <a:lnSpc>
                <a:spcPts val="3500"/>
              </a:lnSpc>
            </a:pPr>
            <a:endParaRPr lang="en-US" sz="2700" spc="-118" dirty="0">
              <a:solidFill>
                <a:srgbClr val="FFFFFF"/>
              </a:solidFill>
              <a:latin typeface="DM Serif Display"/>
            </a:endParaRPr>
          </a:p>
        </p:txBody>
      </p:sp>
      <p:sp>
        <p:nvSpPr>
          <p:cNvPr id="13" name="TextBox 13"/>
          <p:cNvSpPr txBox="1"/>
          <p:nvPr/>
        </p:nvSpPr>
        <p:spPr>
          <a:xfrm>
            <a:off x="1432384" y="358486"/>
            <a:ext cx="12051444" cy="1081963"/>
          </a:xfrm>
          <a:prstGeom prst="rect">
            <a:avLst/>
          </a:prstGeom>
        </p:spPr>
        <p:txBody>
          <a:bodyPr lIns="0" tIns="0" rIns="0" bIns="0" rtlCol="0" anchor="t">
            <a:spAutoFit/>
          </a:bodyPr>
          <a:lstStyle/>
          <a:p>
            <a:pPr algn="ctr">
              <a:lnSpc>
                <a:spcPts val="8769"/>
              </a:lnSpc>
            </a:pPr>
            <a:r>
              <a:rPr lang="en-US" sz="6264" dirty="0">
                <a:solidFill>
                  <a:schemeClr val="bg1"/>
                </a:solidFill>
                <a:latin typeface="DM Serif Display"/>
              </a:rPr>
              <a:t>2025 NEON Initiatives Overview</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a:off x="9897" y="-83868"/>
            <a:ext cx="14392784" cy="10600278"/>
          </a:xfrm>
          <a:prstGeom prst="rect">
            <a:avLst/>
          </a:prstGeom>
          <a:solidFill>
            <a:srgbClr val="38B6FF"/>
          </a:solidFill>
        </p:spPr>
        <p:txBody>
          <a:bodyPr/>
          <a:lstStyle/>
          <a:p>
            <a:endParaRPr lang="en-US" dirty="0"/>
          </a:p>
        </p:txBody>
      </p:sp>
      <p:sp>
        <p:nvSpPr>
          <p:cNvPr id="3" name="Freeform 3"/>
          <p:cNvSpPr/>
          <p:nvPr/>
        </p:nvSpPr>
        <p:spPr>
          <a:xfrm>
            <a:off x="787765" y="8023699"/>
            <a:ext cx="1766792" cy="2057400"/>
          </a:xfrm>
          <a:custGeom>
            <a:avLst/>
            <a:gdLst/>
            <a:ahLst/>
            <a:cxnLst/>
            <a:rect l="l" t="t" r="r" b="b"/>
            <a:pathLst>
              <a:path w="1766792" h="2057400">
                <a:moveTo>
                  <a:pt x="0" y="0"/>
                </a:moveTo>
                <a:lnTo>
                  <a:pt x="1766792" y="0"/>
                </a:lnTo>
                <a:lnTo>
                  <a:pt x="1766792" y="2057400"/>
                </a:lnTo>
                <a:lnTo>
                  <a:pt x="0" y="2057400"/>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endParaRPr lang="en-US"/>
          </a:p>
        </p:txBody>
      </p:sp>
      <p:sp>
        <p:nvSpPr>
          <p:cNvPr id="4" name="Freeform 4"/>
          <p:cNvSpPr/>
          <p:nvPr/>
        </p:nvSpPr>
        <p:spPr>
          <a:xfrm>
            <a:off x="15492508" y="263670"/>
            <a:ext cx="1766792" cy="2057400"/>
          </a:xfrm>
          <a:custGeom>
            <a:avLst/>
            <a:gdLst/>
            <a:ahLst/>
            <a:cxnLst/>
            <a:rect l="l" t="t" r="r" b="b"/>
            <a:pathLst>
              <a:path w="1766792" h="2057400">
                <a:moveTo>
                  <a:pt x="0" y="0"/>
                </a:moveTo>
                <a:lnTo>
                  <a:pt x="1766792" y="0"/>
                </a:lnTo>
                <a:lnTo>
                  <a:pt x="1766792" y="2057400"/>
                </a:lnTo>
                <a:lnTo>
                  <a:pt x="0" y="2057400"/>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endParaRPr lang="en-US"/>
          </a:p>
        </p:txBody>
      </p:sp>
      <p:grpSp>
        <p:nvGrpSpPr>
          <p:cNvPr id="5" name="Group 5"/>
          <p:cNvGrpSpPr/>
          <p:nvPr/>
        </p:nvGrpSpPr>
        <p:grpSpPr>
          <a:xfrm>
            <a:off x="11222378" y="7346004"/>
            <a:ext cx="6340812" cy="6340812"/>
            <a:chOff x="0" y="0"/>
            <a:chExt cx="812800" cy="812800"/>
          </a:xfrm>
        </p:grpSpPr>
        <p:sp>
          <p:nvSpPr>
            <p:cNvPr id="6" name="Freeform 6"/>
            <p:cNvSpPr/>
            <p:nvPr/>
          </p:nvSpPr>
          <p:spPr>
            <a:xfrm>
              <a:off x="0" y="0"/>
              <a:ext cx="812800" cy="812800"/>
            </a:xfrm>
            <a:custGeom>
              <a:avLst/>
              <a:gdLst/>
              <a:ahLst/>
              <a:cxnLst/>
              <a:rect l="l" t="t" r="r" b="b"/>
              <a:pathLst>
                <a:path w="812800" h="812800">
                  <a:moveTo>
                    <a:pt x="406400" y="0"/>
                  </a:moveTo>
                  <a:lnTo>
                    <a:pt x="812800" y="406400"/>
                  </a:lnTo>
                  <a:lnTo>
                    <a:pt x="406400" y="812800"/>
                  </a:lnTo>
                  <a:lnTo>
                    <a:pt x="0" y="406400"/>
                  </a:lnTo>
                  <a:lnTo>
                    <a:pt x="406400" y="0"/>
                  </a:lnTo>
                  <a:close/>
                </a:path>
              </a:pathLst>
            </a:custGeom>
            <a:solidFill>
              <a:srgbClr val="004AAD"/>
            </a:solidFill>
          </p:spPr>
          <p:txBody>
            <a:bodyPr/>
            <a:lstStyle/>
            <a:p>
              <a:endParaRPr lang="en-US"/>
            </a:p>
          </p:txBody>
        </p:sp>
        <p:sp>
          <p:nvSpPr>
            <p:cNvPr id="7" name="TextBox 7"/>
            <p:cNvSpPr txBox="1"/>
            <p:nvPr/>
          </p:nvSpPr>
          <p:spPr>
            <a:xfrm>
              <a:off x="139700" y="101600"/>
              <a:ext cx="533400" cy="571500"/>
            </a:xfrm>
            <a:prstGeom prst="rect">
              <a:avLst/>
            </a:prstGeom>
          </p:spPr>
          <p:txBody>
            <a:bodyPr lIns="50800" tIns="50800" rIns="50800" bIns="50800" rtlCol="0" anchor="ctr"/>
            <a:lstStyle/>
            <a:p>
              <a:pPr algn="ctr">
                <a:lnSpc>
                  <a:spcPts val="2659"/>
                </a:lnSpc>
              </a:pPr>
              <a:endParaRPr/>
            </a:p>
          </p:txBody>
        </p:sp>
      </p:grpSp>
      <p:grpSp>
        <p:nvGrpSpPr>
          <p:cNvPr id="8" name="Group 8"/>
          <p:cNvGrpSpPr/>
          <p:nvPr/>
        </p:nvGrpSpPr>
        <p:grpSpPr>
          <a:xfrm>
            <a:off x="-1533153" y="-83868"/>
            <a:ext cx="3086100" cy="3086100"/>
            <a:chOff x="0" y="0"/>
            <a:chExt cx="812800" cy="812800"/>
          </a:xfrm>
        </p:grpSpPr>
        <p:sp>
          <p:nvSpPr>
            <p:cNvPr id="9" name="Freeform 9"/>
            <p:cNvSpPr/>
            <p:nvPr/>
          </p:nvSpPr>
          <p:spPr>
            <a:xfrm>
              <a:off x="0" y="0"/>
              <a:ext cx="812800" cy="812800"/>
            </a:xfrm>
            <a:custGeom>
              <a:avLst/>
              <a:gdLst/>
              <a:ahLst/>
              <a:cxnLst/>
              <a:rect l="l" t="t" r="r" b="b"/>
              <a:pathLst>
                <a:path w="812800" h="812800">
                  <a:moveTo>
                    <a:pt x="406400" y="0"/>
                  </a:moveTo>
                  <a:lnTo>
                    <a:pt x="812800" y="406400"/>
                  </a:lnTo>
                  <a:lnTo>
                    <a:pt x="406400" y="812800"/>
                  </a:lnTo>
                  <a:lnTo>
                    <a:pt x="0" y="406400"/>
                  </a:lnTo>
                  <a:lnTo>
                    <a:pt x="406400" y="0"/>
                  </a:lnTo>
                  <a:close/>
                </a:path>
              </a:pathLst>
            </a:custGeom>
            <a:solidFill>
              <a:srgbClr val="004AAD"/>
            </a:solidFill>
          </p:spPr>
          <p:txBody>
            <a:bodyPr/>
            <a:lstStyle/>
            <a:p>
              <a:endParaRPr lang="en-US"/>
            </a:p>
          </p:txBody>
        </p:sp>
        <p:sp>
          <p:nvSpPr>
            <p:cNvPr id="10" name="TextBox 10"/>
            <p:cNvSpPr txBox="1"/>
            <p:nvPr/>
          </p:nvSpPr>
          <p:spPr>
            <a:xfrm>
              <a:off x="139700" y="101600"/>
              <a:ext cx="533400" cy="571500"/>
            </a:xfrm>
            <a:prstGeom prst="rect">
              <a:avLst/>
            </a:prstGeom>
          </p:spPr>
          <p:txBody>
            <a:bodyPr lIns="50800" tIns="50800" rIns="50800" bIns="50800" rtlCol="0" anchor="ctr"/>
            <a:lstStyle/>
            <a:p>
              <a:pPr algn="ctr">
                <a:lnSpc>
                  <a:spcPts val="2659"/>
                </a:lnSpc>
              </a:pPr>
              <a:endParaRPr/>
            </a:p>
          </p:txBody>
        </p:sp>
      </p:grpSp>
      <p:sp>
        <p:nvSpPr>
          <p:cNvPr id="11" name="Freeform 11"/>
          <p:cNvSpPr/>
          <p:nvPr/>
        </p:nvSpPr>
        <p:spPr>
          <a:xfrm>
            <a:off x="13650217" y="8102980"/>
            <a:ext cx="1485134" cy="2184020"/>
          </a:xfrm>
          <a:custGeom>
            <a:avLst/>
            <a:gdLst/>
            <a:ahLst/>
            <a:cxnLst/>
            <a:rect l="l" t="t" r="r" b="b"/>
            <a:pathLst>
              <a:path w="1485134" h="2184020">
                <a:moveTo>
                  <a:pt x="0" y="0"/>
                </a:moveTo>
                <a:lnTo>
                  <a:pt x="1485134" y="0"/>
                </a:lnTo>
                <a:lnTo>
                  <a:pt x="1485134" y="2184020"/>
                </a:lnTo>
                <a:lnTo>
                  <a:pt x="0" y="2184020"/>
                </a:lnTo>
                <a:lnTo>
                  <a:pt x="0" y="0"/>
                </a:lnTo>
                <a:close/>
              </a:path>
            </a:pathLst>
          </a:custGeom>
          <a:blipFill>
            <a:blip r:embed="rId5"/>
            <a:stretch>
              <a:fillRect/>
            </a:stretch>
          </a:blipFill>
        </p:spPr>
        <p:txBody>
          <a:bodyPr/>
          <a:lstStyle/>
          <a:p>
            <a:endParaRPr lang="en-US"/>
          </a:p>
        </p:txBody>
      </p:sp>
      <p:sp>
        <p:nvSpPr>
          <p:cNvPr id="12" name="TextBox 12"/>
          <p:cNvSpPr txBox="1"/>
          <p:nvPr/>
        </p:nvSpPr>
        <p:spPr>
          <a:xfrm>
            <a:off x="2565573" y="2488738"/>
            <a:ext cx="10515516" cy="4460965"/>
          </a:xfrm>
          <a:prstGeom prst="rect">
            <a:avLst/>
          </a:prstGeom>
        </p:spPr>
        <p:txBody>
          <a:bodyPr wrap="square" lIns="0" tIns="0" rIns="0" bIns="0" rtlCol="0" anchor="t">
            <a:spAutoFit/>
          </a:bodyPr>
          <a:lstStyle/>
          <a:p>
            <a:endParaRPr lang="en-US" sz="2400" spc="-123" dirty="0">
              <a:solidFill>
                <a:schemeClr val="tx2"/>
              </a:solidFill>
              <a:latin typeface="DM Serif Display"/>
            </a:endParaRPr>
          </a:p>
          <a:p>
            <a:r>
              <a:rPr lang="en-US" sz="4800" spc="-123" dirty="0">
                <a:solidFill>
                  <a:schemeClr val="tx2">
                    <a:lumMod val="75000"/>
                  </a:schemeClr>
                </a:solidFill>
                <a:latin typeface="DM Serif Display"/>
              </a:rPr>
              <a:t>Financial Education</a:t>
            </a:r>
          </a:p>
          <a:p>
            <a:pPr marL="457200" indent="-457200">
              <a:buFont typeface="Arial" panose="020B0604020202020204" pitchFamily="34" charset="0"/>
              <a:buChar char="•"/>
            </a:pPr>
            <a:r>
              <a:rPr lang="en-US" sz="4000" spc="-123" dirty="0">
                <a:solidFill>
                  <a:schemeClr val="tx2">
                    <a:lumMod val="75000"/>
                  </a:schemeClr>
                </a:solidFill>
                <a:latin typeface="DM Serif Display"/>
              </a:rPr>
              <a:t>Increase access to financial education </a:t>
            </a:r>
          </a:p>
          <a:p>
            <a:pPr marL="457200" indent="-457200">
              <a:buFont typeface="Arial" panose="020B0604020202020204" pitchFamily="34" charset="0"/>
              <a:buChar char="•"/>
            </a:pPr>
            <a:endParaRPr lang="en-US" sz="4000" spc="-123" dirty="0">
              <a:solidFill>
                <a:schemeClr val="tx2">
                  <a:lumMod val="75000"/>
                </a:schemeClr>
              </a:solidFill>
              <a:latin typeface="DM Serif Display"/>
            </a:endParaRPr>
          </a:p>
          <a:p>
            <a:pPr marL="457200" indent="-457200">
              <a:buFont typeface="Arial" panose="020B0604020202020204" pitchFamily="34" charset="0"/>
              <a:buChar char="•"/>
            </a:pPr>
            <a:r>
              <a:rPr lang="en-US" sz="4000" spc="-123" dirty="0">
                <a:solidFill>
                  <a:schemeClr val="tx2">
                    <a:lumMod val="75000"/>
                  </a:schemeClr>
                </a:solidFill>
                <a:latin typeface="DM Serif Display"/>
              </a:rPr>
              <a:t>Development a financial education resource map</a:t>
            </a:r>
          </a:p>
          <a:p>
            <a:pPr>
              <a:lnSpc>
                <a:spcPts val="3500"/>
              </a:lnSpc>
            </a:pPr>
            <a:endParaRPr lang="en-US" sz="4000" spc="-123" dirty="0">
              <a:solidFill>
                <a:schemeClr val="tx2"/>
              </a:solidFill>
              <a:latin typeface="DM Serif Display"/>
            </a:endParaRPr>
          </a:p>
          <a:p>
            <a:pPr marL="457200" indent="-457200">
              <a:lnSpc>
                <a:spcPts val="3500"/>
              </a:lnSpc>
              <a:buFont typeface="Arial" panose="020B0604020202020204" pitchFamily="34" charset="0"/>
              <a:buChar char="•"/>
            </a:pPr>
            <a:endParaRPr lang="en-US" sz="2800" spc="-123" dirty="0">
              <a:solidFill>
                <a:srgbClr val="FFFFFF"/>
              </a:solidFill>
              <a:latin typeface="DM Serif Display"/>
            </a:endParaRPr>
          </a:p>
        </p:txBody>
      </p:sp>
      <p:sp>
        <p:nvSpPr>
          <p:cNvPr id="13" name="TextBox 13"/>
          <p:cNvSpPr txBox="1"/>
          <p:nvPr/>
        </p:nvSpPr>
        <p:spPr>
          <a:xfrm>
            <a:off x="1432384" y="358486"/>
            <a:ext cx="12051444" cy="2210477"/>
          </a:xfrm>
          <a:prstGeom prst="rect">
            <a:avLst/>
          </a:prstGeom>
        </p:spPr>
        <p:txBody>
          <a:bodyPr lIns="0" tIns="0" rIns="0" bIns="0" rtlCol="0" anchor="t">
            <a:spAutoFit/>
          </a:bodyPr>
          <a:lstStyle/>
          <a:p>
            <a:pPr algn="ctr">
              <a:lnSpc>
                <a:spcPts val="8769"/>
              </a:lnSpc>
            </a:pPr>
            <a:r>
              <a:rPr lang="en-US" sz="6264" dirty="0">
                <a:solidFill>
                  <a:schemeClr val="bg1"/>
                </a:solidFill>
                <a:latin typeface="DM Serif Display"/>
              </a:rPr>
              <a:t>2025 NEON Initiatives Overview</a:t>
            </a:r>
          </a:p>
          <a:p>
            <a:pPr algn="ctr">
              <a:lnSpc>
                <a:spcPts val="8769"/>
              </a:lnSpc>
            </a:pPr>
            <a:endParaRPr lang="en-US" sz="6264" dirty="0">
              <a:solidFill>
                <a:srgbClr val="004AAD"/>
              </a:solidFill>
              <a:latin typeface="DM Serif Display"/>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0295D9-933D-C608-EB93-B1A428405174}"/>
            </a:ext>
          </a:extLst>
        </p:cNvPr>
        <p:cNvGrpSpPr/>
        <p:nvPr/>
      </p:nvGrpSpPr>
      <p:grpSpPr>
        <a:xfrm>
          <a:off x="0" y="0"/>
          <a:ext cx="0" cy="0"/>
          <a:chOff x="0" y="0"/>
          <a:chExt cx="0" cy="0"/>
        </a:xfrm>
      </p:grpSpPr>
      <p:sp>
        <p:nvSpPr>
          <p:cNvPr id="2" name="AutoShape 2">
            <a:extLst>
              <a:ext uri="{FF2B5EF4-FFF2-40B4-BE49-F238E27FC236}">
                <a16:creationId xmlns:a16="http://schemas.microsoft.com/office/drawing/2014/main" id="{0D0CD1D0-B12A-8769-1684-2BDEEF54B985}"/>
              </a:ext>
            </a:extLst>
          </p:cNvPr>
          <p:cNvSpPr/>
          <p:nvPr/>
        </p:nvSpPr>
        <p:spPr>
          <a:xfrm>
            <a:off x="-10886" y="-209955"/>
            <a:ext cx="14620503" cy="10706910"/>
          </a:xfrm>
          <a:prstGeom prst="rect">
            <a:avLst/>
          </a:prstGeom>
          <a:solidFill>
            <a:srgbClr val="38B6FF"/>
          </a:solidFill>
        </p:spPr>
        <p:txBody>
          <a:bodyPr/>
          <a:lstStyle/>
          <a:p>
            <a:endParaRPr lang="en-US" dirty="0"/>
          </a:p>
        </p:txBody>
      </p:sp>
      <p:sp>
        <p:nvSpPr>
          <p:cNvPr id="3" name="Freeform 3">
            <a:extLst>
              <a:ext uri="{FF2B5EF4-FFF2-40B4-BE49-F238E27FC236}">
                <a16:creationId xmlns:a16="http://schemas.microsoft.com/office/drawing/2014/main" id="{CA2FFDEA-CDEB-DD10-7C88-DDC71A11A8A3}"/>
              </a:ext>
            </a:extLst>
          </p:cNvPr>
          <p:cNvSpPr/>
          <p:nvPr/>
        </p:nvSpPr>
        <p:spPr>
          <a:xfrm>
            <a:off x="787765" y="8023699"/>
            <a:ext cx="1766792" cy="2057400"/>
          </a:xfrm>
          <a:custGeom>
            <a:avLst/>
            <a:gdLst/>
            <a:ahLst/>
            <a:cxnLst/>
            <a:rect l="l" t="t" r="r" b="b"/>
            <a:pathLst>
              <a:path w="1766792" h="2057400">
                <a:moveTo>
                  <a:pt x="0" y="0"/>
                </a:moveTo>
                <a:lnTo>
                  <a:pt x="1766792" y="0"/>
                </a:lnTo>
                <a:lnTo>
                  <a:pt x="1766792" y="2057400"/>
                </a:lnTo>
                <a:lnTo>
                  <a:pt x="0" y="2057400"/>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endParaRPr lang="en-US"/>
          </a:p>
        </p:txBody>
      </p:sp>
      <p:sp>
        <p:nvSpPr>
          <p:cNvPr id="4" name="Freeform 4">
            <a:extLst>
              <a:ext uri="{FF2B5EF4-FFF2-40B4-BE49-F238E27FC236}">
                <a16:creationId xmlns:a16="http://schemas.microsoft.com/office/drawing/2014/main" id="{6CDF0B63-51B6-4496-5310-E4E38017C402}"/>
              </a:ext>
            </a:extLst>
          </p:cNvPr>
          <p:cNvSpPr/>
          <p:nvPr/>
        </p:nvSpPr>
        <p:spPr>
          <a:xfrm>
            <a:off x="15492508" y="263670"/>
            <a:ext cx="1766792" cy="2057400"/>
          </a:xfrm>
          <a:custGeom>
            <a:avLst/>
            <a:gdLst/>
            <a:ahLst/>
            <a:cxnLst/>
            <a:rect l="l" t="t" r="r" b="b"/>
            <a:pathLst>
              <a:path w="1766792" h="2057400">
                <a:moveTo>
                  <a:pt x="0" y="0"/>
                </a:moveTo>
                <a:lnTo>
                  <a:pt x="1766792" y="0"/>
                </a:lnTo>
                <a:lnTo>
                  <a:pt x="1766792" y="2057400"/>
                </a:lnTo>
                <a:lnTo>
                  <a:pt x="0" y="2057400"/>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endParaRPr lang="en-US"/>
          </a:p>
        </p:txBody>
      </p:sp>
      <p:grpSp>
        <p:nvGrpSpPr>
          <p:cNvPr id="5" name="Group 5">
            <a:extLst>
              <a:ext uri="{FF2B5EF4-FFF2-40B4-BE49-F238E27FC236}">
                <a16:creationId xmlns:a16="http://schemas.microsoft.com/office/drawing/2014/main" id="{6C8884B6-4AFA-19C2-67EC-5658EDE0D48C}"/>
              </a:ext>
            </a:extLst>
          </p:cNvPr>
          <p:cNvGrpSpPr/>
          <p:nvPr/>
        </p:nvGrpSpPr>
        <p:grpSpPr>
          <a:xfrm>
            <a:off x="11422710" y="7384104"/>
            <a:ext cx="6340812" cy="6340812"/>
            <a:chOff x="0" y="0"/>
            <a:chExt cx="812800" cy="812800"/>
          </a:xfrm>
        </p:grpSpPr>
        <p:sp>
          <p:nvSpPr>
            <p:cNvPr id="6" name="Freeform 6">
              <a:extLst>
                <a:ext uri="{FF2B5EF4-FFF2-40B4-BE49-F238E27FC236}">
                  <a16:creationId xmlns:a16="http://schemas.microsoft.com/office/drawing/2014/main" id="{4B4C5465-5BE7-1B15-ED70-88AF1D3C4156}"/>
                </a:ext>
              </a:extLst>
            </p:cNvPr>
            <p:cNvSpPr/>
            <p:nvPr/>
          </p:nvSpPr>
          <p:spPr>
            <a:xfrm>
              <a:off x="0" y="0"/>
              <a:ext cx="812800" cy="812800"/>
            </a:xfrm>
            <a:custGeom>
              <a:avLst/>
              <a:gdLst/>
              <a:ahLst/>
              <a:cxnLst/>
              <a:rect l="l" t="t" r="r" b="b"/>
              <a:pathLst>
                <a:path w="812800" h="812800">
                  <a:moveTo>
                    <a:pt x="406400" y="0"/>
                  </a:moveTo>
                  <a:lnTo>
                    <a:pt x="812800" y="406400"/>
                  </a:lnTo>
                  <a:lnTo>
                    <a:pt x="406400" y="812800"/>
                  </a:lnTo>
                  <a:lnTo>
                    <a:pt x="0" y="406400"/>
                  </a:lnTo>
                  <a:lnTo>
                    <a:pt x="406400" y="0"/>
                  </a:lnTo>
                  <a:close/>
                </a:path>
              </a:pathLst>
            </a:custGeom>
            <a:solidFill>
              <a:srgbClr val="004AAD"/>
            </a:solidFill>
          </p:spPr>
          <p:txBody>
            <a:bodyPr/>
            <a:lstStyle/>
            <a:p>
              <a:endParaRPr lang="en-US"/>
            </a:p>
          </p:txBody>
        </p:sp>
        <p:sp>
          <p:nvSpPr>
            <p:cNvPr id="7" name="TextBox 7">
              <a:extLst>
                <a:ext uri="{FF2B5EF4-FFF2-40B4-BE49-F238E27FC236}">
                  <a16:creationId xmlns:a16="http://schemas.microsoft.com/office/drawing/2014/main" id="{42A73EAF-E29B-F114-ED9E-F8BD698A806E}"/>
                </a:ext>
              </a:extLst>
            </p:cNvPr>
            <p:cNvSpPr txBox="1"/>
            <p:nvPr/>
          </p:nvSpPr>
          <p:spPr>
            <a:xfrm>
              <a:off x="139700" y="101600"/>
              <a:ext cx="533400" cy="571500"/>
            </a:xfrm>
            <a:prstGeom prst="rect">
              <a:avLst/>
            </a:prstGeom>
          </p:spPr>
          <p:txBody>
            <a:bodyPr lIns="50800" tIns="50800" rIns="50800" bIns="50800" rtlCol="0" anchor="ctr"/>
            <a:lstStyle/>
            <a:p>
              <a:pPr algn="ctr">
                <a:lnSpc>
                  <a:spcPts val="2659"/>
                </a:lnSpc>
              </a:pPr>
              <a:endParaRPr/>
            </a:p>
          </p:txBody>
        </p:sp>
      </p:grpSp>
      <p:grpSp>
        <p:nvGrpSpPr>
          <p:cNvPr id="8" name="Group 8">
            <a:extLst>
              <a:ext uri="{FF2B5EF4-FFF2-40B4-BE49-F238E27FC236}">
                <a16:creationId xmlns:a16="http://schemas.microsoft.com/office/drawing/2014/main" id="{A8398DA3-DA44-1CB4-427C-1A7D69790690}"/>
              </a:ext>
            </a:extLst>
          </p:cNvPr>
          <p:cNvGrpSpPr/>
          <p:nvPr/>
        </p:nvGrpSpPr>
        <p:grpSpPr>
          <a:xfrm>
            <a:off x="-1543050" y="-228600"/>
            <a:ext cx="3086100" cy="3086100"/>
            <a:chOff x="0" y="0"/>
            <a:chExt cx="812800" cy="812800"/>
          </a:xfrm>
        </p:grpSpPr>
        <p:sp>
          <p:nvSpPr>
            <p:cNvPr id="9" name="Freeform 9">
              <a:extLst>
                <a:ext uri="{FF2B5EF4-FFF2-40B4-BE49-F238E27FC236}">
                  <a16:creationId xmlns:a16="http://schemas.microsoft.com/office/drawing/2014/main" id="{722C4926-AA67-3521-E1CA-7AB22739453B}"/>
                </a:ext>
              </a:extLst>
            </p:cNvPr>
            <p:cNvSpPr/>
            <p:nvPr/>
          </p:nvSpPr>
          <p:spPr>
            <a:xfrm>
              <a:off x="0" y="0"/>
              <a:ext cx="812800" cy="812800"/>
            </a:xfrm>
            <a:custGeom>
              <a:avLst/>
              <a:gdLst/>
              <a:ahLst/>
              <a:cxnLst/>
              <a:rect l="l" t="t" r="r" b="b"/>
              <a:pathLst>
                <a:path w="812800" h="812800">
                  <a:moveTo>
                    <a:pt x="406400" y="0"/>
                  </a:moveTo>
                  <a:lnTo>
                    <a:pt x="812800" y="406400"/>
                  </a:lnTo>
                  <a:lnTo>
                    <a:pt x="406400" y="812800"/>
                  </a:lnTo>
                  <a:lnTo>
                    <a:pt x="0" y="406400"/>
                  </a:lnTo>
                  <a:lnTo>
                    <a:pt x="406400" y="0"/>
                  </a:lnTo>
                  <a:close/>
                </a:path>
              </a:pathLst>
            </a:custGeom>
            <a:solidFill>
              <a:srgbClr val="004AAD"/>
            </a:solidFill>
          </p:spPr>
          <p:txBody>
            <a:bodyPr/>
            <a:lstStyle/>
            <a:p>
              <a:endParaRPr lang="en-US"/>
            </a:p>
          </p:txBody>
        </p:sp>
        <p:sp>
          <p:nvSpPr>
            <p:cNvPr id="10" name="TextBox 10">
              <a:extLst>
                <a:ext uri="{FF2B5EF4-FFF2-40B4-BE49-F238E27FC236}">
                  <a16:creationId xmlns:a16="http://schemas.microsoft.com/office/drawing/2014/main" id="{05CA72E7-3114-D142-C836-941C444749E0}"/>
                </a:ext>
              </a:extLst>
            </p:cNvPr>
            <p:cNvSpPr txBox="1"/>
            <p:nvPr/>
          </p:nvSpPr>
          <p:spPr>
            <a:xfrm>
              <a:off x="139700" y="101600"/>
              <a:ext cx="533400" cy="571500"/>
            </a:xfrm>
            <a:prstGeom prst="rect">
              <a:avLst/>
            </a:prstGeom>
          </p:spPr>
          <p:txBody>
            <a:bodyPr lIns="50800" tIns="50800" rIns="50800" bIns="50800" rtlCol="0" anchor="ctr"/>
            <a:lstStyle/>
            <a:p>
              <a:pPr algn="ctr">
                <a:lnSpc>
                  <a:spcPts val="2659"/>
                </a:lnSpc>
              </a:pPr>
              <a:endParaRPr/>
            </a:p>
          </p:txBody>
        </p:sp>
      </p:grpSp>
      <p:sp>
        <p:nvSpPr>
          <p:cNvPr id="11" name="Freeform 11">
            <a:extLst>
              <a:ext uri="{FF2B5EF4-FFF2-40B4-BE49-F238E27FC236}">
                <a16:creationId xmlns:a16="http://schemas.microsoft.com/office/drawing/2014/main" id="{445D4697-303D-D0B5-2963-7E1A5BC2C415}"/>
              </a:ext>
            </a:extLst>
          </p:cNvPr>
          <p:cNvSpPr/>
          <p:nvPr/>
        </p:nvSpPr>
        <p:spPr>
          <a:xfrm>
            <a:off x="13850549" y="8221877"/>
            <a:ext cx="1485134" cy="2184020"/>
          </a:xfrm>
          <a:custGeom>
            <a:avLst/>
            <a:gdLst/>
            <a:ahLst/>
            <a:cxnLst/>
            <a:rect l="l" t="t" r="r" b="b"/>
            <a:pathLst>
              <a:path w="1485134" h="2184020">
                <a:moveTo>
                  <a:pt x="0" y="0"/>
                </a:moveTo>
                <a:lnTo>
                  <a:pt x="1485134" y="0"/>
                </a:lnTo>
                <a:lnTo>
                  <a:pt x="1485134" y="2184020"/>
                </a:lnTo>
                <a:lnTo>
                  <a:pt x="0" y="2184020"/>
                </a:lnTo>
                <a:lnTo>
                  <a:pt x="0" y="0"/>
                </a:lnTo>
                <a:close/>
              </a:path>
            </a:pathLst>
          </a:custGeom>
          <a:blipFill>
            <a:blip r:embed="rId5"/>
            <a:stretch>
              <a:fillRect/>
            </a:stretch>
          </a:blipFill>
        </p:spPr>
        <p:txBody>
          <a:bodyPr/>
          <a:lstStyle/>
          <a:p>
            <a:endParaRPr lang="en-US"/>
          </a:p>
        </p:txBody>
      </p:sp>
      <p:sp>
        <p:nvSpPr>
          <p:cNvPr id="12" name="TextBox 12">
            <a:extLst>
              <a:ext uri="{FF2B5EF4-FFF2-40B4-BE49-F238E27FC236}">
                <a16:creationId xmlns:a16="http://schemas.microsoft.com/office/drawing/2014/main" id="{2A71106B-8580-049E-B398-E45216ED5749}"/>
              </a:ext>
            </a:extLst>
          </p:cNvPr>
          <p:cNvSpPr txBox="1"/>
          <p:nvPr/>
        </p:nvSpPr>
        <p:spPr>
          <a:xfrm>
            <a:off x="2110403" y="1836396"/>
            <a:ext cx="11373425" cy="6879576"/>
          </a:xfrm>
          <a:prstGeom prst="rect">
            <a:avLst/>
          </a:prstGeom>
        </p:spPr>
        <p:txBody>
          <a:bodyPr lIns="0" tIns="0" rIns="0" bIns="0" rtlCol="0" anchor="t">
            <a:spAutoFit/>
          </a:bodyPr>
          <a:lstStyle/>
          <a:p>
            <a:pPr marL="0" marR="0"/>
            <a:r>
              <a:rPr lang="en-US" sz="4800" kern="100" dirty="0">
                <a:solidFill>
                  <a:schemeClr val="tx2">
                    <a:lumMod val="75000"/>
                  </a:schemeClr>
                </a:solidFill>
                <a:effectLst/>
                <a:latin typeface="DM Serif Display" pitchFamily="2" charset="0"/>
                <a:ea typeface="Calibri" panose="020F0502020204030204" pitchFamily="34" charset="0"/>
                <a:cs typeface="Times New Roman" panose="02020603050405020304" pitchFamily="18" charset="0"/>
              </a:rPr>
              <a:t>Campaign to Increase Competitive Employment </a:t>
            </a:r>
            <a:endParaRPr lang="en-US" dirty="0"/>
          </a:p>
          <a:p>
            <a:pPr marL="1028700" lvl="1" indent="-571500">
              <a:buFont typeface="Arial" panose="020B0604020202020204" pitchFamily="34" charset="0"/>
              <a:buChar char="•"/>
            </a:pPr>
            <a:r>
              <a:rPr lang="en-US" sz="4000" spc="-123" dirty="0">
                <a:solidFill>
                  <a:schemeClr val="tx2">
                    <a:lumMod val="75000"/>
                  </a:schemeClr>
                </a:solidFill>
                <a:latin typeface="DM Serif Display"/>
              </a:rPr>
              <a:t>Awareness, Knowledge Translation and Motivational Campaign</a:t>
            </a:r>
          </a:p>
          <a:p>
            <a:pPr marL="571500" indent="-571500">
              <a:buFont typeface="Arial" panose="020B0604020202020204" pitchFamily="34" charset="0"/>
              <a:buChar char="•"/>
            </a:pPr>
            <a:endParaRPr lang="en-US" sz="4000" spc="-123" dirty="0">
              <a:solidFill>
                <a:schemeClr val="tx2">
                  <a:lumMod val="75000"/>
                </a:schemeClr>
              </a:solidFill>
              <a:latin typeface="DM Serif Display"/>
            </a:endParaRPr>
          </a:p>
          <a:p>
            <a:r>
              <a:rPr lang="en-US" sz="4800" kern="100" dirty="0">
                <a:solidFill>
                  <a:schemeClr val="tx2">
                    <a:lumMod val="75000"/>
                  </a:schemeClr>
                </a:solidFill>
                <a:effectLst/>
                <a:latin typeface="DM Serif Display"/>
                <a:ea typeface="Calibri"/>
                <a:cs typeface="Times New Roman"/>
              </a:rPr>
              <a:t>Capacity</a:t>
            </a:r>
            <a:r>
              <a:rPr lang="en-US" sz="4800" kern="100" dirty="0">
                <a:solidFill>
                  <a:schemeClr val="tx2">
                    <a:lumMod val="75000"/>
                  </a:schemeClr>
                </a:solidFill>
                <a:latin typeface="DM Serif Display"/>
                <a:ea typeface="Calibri"/>
                <a:cs typeface="Times New Roman"/>
              </a:rPr>
              <a:t> Building</a:t>
            </a:r>
            <a:r>
              <a:rPr lang="en-US" sz="4800" kern="100" dirty="0">
                <a:solidFill>
                  <a:schemeClr val="tx2">
                    <a:lumMod val="75000"/>
                  </a:schemeClr>
                </a:solidFill>
                <a:effectLst/>
                <a:latin typeface="DM Serif Display"/>
                <a:ea typeface="Calibri"/>
                <a:cs typeface="Times New Roman"/>
              </a:rPr>
              <a:t> </a:t>
            </a:r>
            <a:r>
              <a:rPr lang="en-US" sz="4800" kern="100" dirty="0">
                <a:solidFill>
                  <a:schemeClr val="tx2">
                    <a:lumMod val="75000"/>
                  </a:schemeClr>
                </a:solidFill>
                <a:latin typeface="DM Serif Display"/>
                <a:ea typeface="Calibri"/>
                <a:cs typeface="Times New Roman"/>
              </a:rPr>
              <a:t>for State</a:t>
            </a:r>
            <a:r>
              <a:rPr lang="en-US" sz="4800" kern="100" dirty="0">
                <a:solidFill>
                  <a:schemeClr val="tx2">
                    <a:lumMod val="75000"/>
                  </a:schemeClr>
                </a:solidFill>
                <a:effectLst/>
                <a:latin typeface="DM Serif Display"/>
                <a:ea typeface="Calibri"/>
                <a:cs typeface="Times New Roman"/>
              </a:rPr>
              <a:t> as a Model </a:t>
            </a:r>
            <a:r>
              <a:rPr lang="en-US" sz="4800" kern="100" dirty="0">
                <a:solidFill>
                  <a:schemeClr val="tx2">
                    <a:lumMod val="75000"/>
                  </a:schemeClr>
                </a:solidFill>
                <a:latin typeface="DM Serif Display"/>
                <a:ea typeface="Calibri"/>
                <a:cs typeface="Times New Roman"/>
              </a:rPr>
              <a:t>Employer Initiative with DC</a:t>
            </a:r>
            <a:r>
              <a:rPr lang="en-US" sz="4800" kern="100" dirty="0">
                <a:solidFill>
                  <a:schemeClr val="tx2">
                    <a:lumMod val="75000"/>
                  </a:schemeClr>
                </a:solidFill>
                <a:effectLst/>
                <a:latin typeface="DM Serif Display"/>
                <a:ea typeface="Calibri"/>
                <a:cs typeface="Times New Roman"/>
              </a:rPr>
              <a:t> Government Learning Management System Modules</a:t>
            </a:r>
          </a:p>
          <a:p>
            <a:pPr>
              <a:lnSpc>
                <a:spcPts val="3500"/>
              </a:lnSpc>
            </a:pPr>
            <a:endParaRPr lang="en-US" sz="4000" spc="-123" dirty="0">
              <a:solidFill>
                <a:schemeClr val="tx2">
                  <a:lumMod val="75000"/>
                </a:schemeClr>
              </a:solidFill>
              <a:latin typeface="DM Serif Display"/>
            </a:endParaRPr>
          </a:p>
          <a:p>
            <a:pPr marL="457200" indent="-457200">
              <a:lnSpc>
                <a:spcPts val="3500"/>
              </a:lnSpc>
              <a:buFont typeface="Arial" panose="020B0604020202020204" pitchFamily="34" charset="0"/>
              <a:buChar char="•"/>
            </a:pPr>
            <a:endParaRPr lang="en-US" sz="4000" spc="-123" dirty="0">
              <a:solidFill>
                <a:schemeClr val="tx2"/>
              </a:solidFill>
              <a:latin typeface="DM Serif Display"/>
            </a:endParaRPr>
          </a:p>
          <a:p>
            <a:pPr marL="457200" indent="-457200">
              <a:lnSpc>
                <a:spcPts val="3500"/>
              </a:lnSpc>
              <a:buFont typeface="Arial" panose="020B0604020202020204" pitchFamily="34" charset="0"/>
              <a:buChar char="•"/>
            </a:pPr>
            <a:endParaRPr lang="en-US" sz="2800" spc="-123" dirty="0">
              <a:solidFill>
                <a:srgbClr val="FFFFFF"/>
              </a:solidFill>
              <a:latin typeface="DM Serif Display"/>
            </a:endParaRPr>
          </a:p>
        </p:txBody>
      </p:sp>
      <p:sp>
        <p:nvSpPr>
          <p:cNvPr id="13" name="TextBox 13">
            <a:extLst>
              <a:ext uri="{FF2B5EF4-FFF2-40B4-BE49-F238E27FC236}">
                <a16:creationId xmlns:a16="http://schemas.microsoft.com/office/drawing/2014/main" id="{CB2C3303-3C7E-7A2E-BB7F-A0E0897ECBE3}"/>
              </a:ext>
            </a:extLst>
          </p:cNvPr>
          <p:cNvSpPr txBox="1"/>
          <p:nvPr/>
        </p:nvSpPr>
        <p:spPr>
          <a:xfrm>
            <a:off x="1432384" y="358486"/>
            <a:ext cx="12051444" cy="1081963"/>
          </a:xfrm>
          <a:prstGeom prst="rect">
            <a:avLst/>
          </a:prstGeom>
        </p:spPr>
        <p:txBody>
          <a:bodyPr lIns="0" tIns="0" rIns="0" bIns="0" rtlCol="0" anchor="t">
            <a:spAutoFit/>
          </a:bodyPr>
          <a:lstStyle/>
          <a:p>
            <a:pPr algn="ctr">
              <a:lnSpc>
                <a:spcPts val="8769"/>
              </a:lnSpc>
            </a:pPr>
            <a:r>
              <a:rPr lang="en-US" sz="6264" dirty="0">
                <a:solidFill>
                  <a:schemeClr val="bg1"/>
                </a:solidFill>
                <a:latin typeface="DM Serif Display"/>
              </a:rPr>
              <a:t>2025 NEON Initiatives Overview</a:t>
            </a:r>
          </a:p>
        </p:txBody>
      </p:sp>
    </p:spTree>
    <p:extLst>
      <p:ext uri="{BB962C8B-B14F-4D97-AF65-F5344CB8AC3E}">
        <p14:creationId xmlns:p14="http://schemas.microsoft.com/office/powerpoint/2010/main" val="21333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1537EE-8663-1554-D41B-07468C36A8ED}"/>
            </a:ext>
          </a:extLst>
        </p:cNvPr>
        <p:cNvGrpSpPr/>
        <p:nvPr/>
      </p:nvGrpSpPr>
      <p:grpSpPr>
        <a:xfrm>
          <a:off x="0" y="0"/>
          <a:ext cx="0" cy="0"/>
          <a:chOff x="0" y="0"/>
          <a:chExt cx="0" cy="0"/>
        </a:xfrm>
      </p:grpSpPr>
      <p:sp>
        <p:nvSpPr>
          <p:cNvPr id="2" name="Freeform 2">
            <a:extLst>
              <a:ext uri="{FF2B5EF4-FFF2-40B4-BE49-F238E27FC236}">
                <a16:creationId xmlns:a16="http://schemas.microsoft.com/office/drawing/2014/main" id="{6B099C41-F8F9-5813-B057-B9E87642D8C0}"/>
              </a:ext>
            </a:extLst>
          </p:cNvPr>
          <p:cNvSpPr/>
          <p:nvPr/>
        </p:nvSpPr>
        <p:spPr>
          <a:xfrm>
            <a:off x="505525" y="405152"/>
            <a:ext cx="1766792" cy="2057400"/>
          </a:xfrm>
          <a:custGeom>
            <a:avLst/>
            <a:gdLst/>
            <a:ahLst/>
            <a:cxnLst/>
            <a:rect l="l" t="t" r="r" b="b"/>
            <a:pathLst>
              <a:path w="1766792" h="2057400">
                <a:moveTo>
                  <a:pt x="0" y="0"/>
                </a:moveTo>
                <a:lnTo>
                  <a:pt x="1766792" y="0"/>
                </a:lnTo>
                <a:lnTo>
                  <a:pt x="1766792" y="2057400"/>
                </a:lnTo>
                <a:lnTo>
                  <a:pt x="0" y="2057400"/>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3" name="Freeform 3">
            <a:extLst>
              <a:ext uri="{FF2B5EF4-FFF2-40B4-BE49-F238E27FC236}">
                <a16:creationId xmlns:a16="http://schemas.microsoft.com/office/drawing/2014/main" id="{166FE020-D993-FFBF-7FA8-A75A05FDA872}"/>
              </a:ext>
            </a:extLst>
          </p:cNvPr>
          <p:cNvSpPr/>
          <p:nvPr/>
        </p:nvSpPr>
        <p:spPr>
          <a:xfrm>
            <a:off x="16255836" y="7830868"/>
            <a:ext cx="1766792" cy="2057400"/>
          </a:xfrm>
          <a:custGeom>
            <a:avLst/>
            <a:gdLst/>
            <a:ahLst/>
            <a:cxnLst/>
            <a:rect l="l" t="t" r="r" b="b"/>
            <a:pathLst>
              <a:path w="1766792" h="2057400">
                <a:moveTo>
                  <a:pt x="0" y="0"/>
                </a:moveTo>
                <a:lnTo>
                  <a:pt x="1766792" y="0"/>
                </a:lnTo>
                <a:lnTo>
                  <a:pt x="1766792" y="2057400"/>
                </a:lnTo>
                <a:lnTo>
                  <a:pt x="0" y="2057400"/>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grpSp>
        <p:nvGrpSpPr>
          <p:cNvPr id="4" name="Group 4">
            <a:extLst>
              <a:ext uri="{FF2B5EF4-FFF2-40B4-BE49-F238E27FC236}">
                <a16:creationId xmlns:a16="http://schemas.microsoft.com/office/drawing/2014/main" id="{1950846D-3063-27AC-858C-9B87282F4D78}"/>
              </a:ext>
            </a:extLst>
          </p:cNvPr>
          <p:cNvGrpSpPr/>
          <p:nvPr/>
        </p:nvGrpSpPr>
        <p:grpSpPr>
          <a:xfrm>
            <a:off x="903819" y="3058090"/>
            <a:ext cx="4389365" cy="2649016"/>
            <a:chOff x="0" y="0"/>
            <a:chExt cx="1156047" cy="697683"/>
          </a:xfrm>
        </p:grpSpPr>
        <p:sp>
          <p:nvSpPr>
            <p:cNvPr id="5" name="Freeform 5">
              <a:extLst>
                <a:ext uri="{FF2B5EF4-FFF2-40B4-BE49-F238E27FC236}">
                  <a16:creationId xmlns:a16="http://schemas.microsoft.com/office/drawing/2014/main" id="{A0AA7F4B-C7D1-707C-0242-76A1E3AC0C1C}"/>
                </a:ext>
              </a:extLst>
            </p:cNvPr>
            <p:cNvSpPr/>
            <p:nvPr/>
          </p:nvSpPr>
          <p:spPr>
            <a:xfrm>
              <a:off x="0" y="0"/>
              <a:ext cx="1156047" cy="697683"/>
            </a:xfrm>
            <a:custGeom>
              <a:avLst/>
              <a:gdLst/>
              <a:ahLst/>
              <a:cxnLst/>
              <a:rect l="l" t="t" r="r" b="b"/>
              <a:pathLst>
                <a:path w="1156047" h="697683">
                  <a:moveTo>
                    <a:pt x="1156047" y="0"/>
                  </a:moveTo>
                  <a:lnTo>
                    <a:pt x="1156047" y="583383"/>
                  </a:lnTo>
                  <a:lnTo>
                    <a:pt x="578023" y="697683"/>
                  </a:lnTo>
                  <a:lnTo>
                    <a:pt x="0" y="583383"/>
                  </a:lnTo>
                  <a:lnTo>
                    <a:pt x="0" y="0"/>
                  </a:lnTo>
                  <a:lnTo>
                    <a:pt x="1156047" y="0"/>
                  </a:lnTo>
                  <a:close/>
                </a:path>
              </a:pathLst>
            </a:custGeom>
            <a:solidFill>
              <a:srgbClr val="38B6FF"/>
            </a:solid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6" name="TextBox 6">
              <a:extLst>
                <a:ext uri="{FF2B5EF4-FFF2-40B4-BE49-F238E27FC236}">
                  <a16:creationId xmlns:a16="http://schemas.microsoft.com/office/drawing/2014/main" id="{62F45953-0D06-5A56-4B9F-DB2AF974EDE6}"/>
                </a:ext>
              </a:extLst>
            </p:cNvPr>
            <p:cNvSpPr txBox="1"/>
            <p:nvPr/>
          </p:nvSpPr>
          <p:spPr>
            <a:xfrm>
              <a:off x="0" y="-38100"/>
              <a:ext cx="1156047" cy="621483"/>
            </a:xfrm>
            <a:prstGeom prst="rect">
              <a:avLst/>
            </a:prstGeom>
          </p:spPr>
          <p:txBody>
            <a:bodyPr lIns="50800" tIns="50800" rIns="50800" bIns="50800" rtlCol="0" anchor="ctr"/>
            <a:lstStyle/>
            <a:p>
              <a:pPr marL="0" marR="0" lvl="0" indent="0" algn="ctr" defTabSz="914400" rtl="0" eaLnBrk="1" fontAlgn="auto" latinLnBrk="0" hangingPunct="1">
                <a:lnSpc>
                  <a:spcPts val="2659"/>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grpSp>
      <p:grpSp>
        <p:nvGrpSpPr>
          <p:cNvPr id="7" name="Group 7">
            <a:extLst>
              <a:ext uri="{FF2B5EF4-FFF2-40B4-BE49-F238E27FC236}">
                <a16:creationId xmlns:a16="http://schemas.microsoft.com/office/drawing/2014/main" id="{8DFC5B3E-F101-3AEF-331B-DB4D68082CEF}"/>
              </a:ext>
            </a:extLst>
          </p:cNvPr>
          <p:cNvGrpSpPr/>
          <p:nvPr/>
        </p:nvGrpSpPr>
        <p:grpSpPr>
          <a:xfrm>
            <a:off x="6078022" y="3075609"/>
            <a:ext cx="4389365" cy="2649016"/>
            <a:chOff x="0" y="0"/>
            <a:chExt cx="1156047" cy="697683"/>
          </a:xfrm>
        </p:grpSpPr>
        <p:sp>
          <p:nvSpPr>
            <p:cNvPr id="8" name="Freeform 8">
              <a:extLst>
                <a:ext uri="{FF2B5EF4-FFF2-40B4-BE49-F238E27FC236}">
                  <a16:creationId xmlns:a16="http://schemas.microsoft.com/office/drawing/2014/main" id="{969872B9-0647-DB4A-1906-9B0316F5821D}"/>
                </a:ext>
              </a:extLst>
            </p:cNvPr>
            <p:cNvSpPr/>
            <p:nvPr/>
          </p:nvSpPr>
          <p:spPr>
            <a:xfrm>
              <a:off x="0" y="0"/>
              <a:ext cx="1156047" cy="697683"/>
            </a:xfrm>
            <a:custGeom>
              <a:avLst/>
              <a:gdLst/>
              <a:ahLst/>
              <a:cxnLst/>
              <a:rect l="l" t="t" r="r" b="b"/>
              <a:pathLst>
                <a:path w="1156047" h="697683">
                  <a:moveTo>
                    <a:pt x="1156047" y="0"/>
                  </a:moveTo>
                  <a:lnTo>
                    <a:pt x="1156047" y="583383"/>
                  </a:lnTo>
                  <a:lnTo>
                    <a:pt x="578023" y="697683"/>
                  </a:lnTo>
                  <a:lnTo>
                    <a:pt x="0" y="583383"/>
                  </a:lnTo>
                  <a:lnTo>
                    <a:pt x="0" y="0"/>
                  </a:lnTo>
                  <a:lnTo>
                    <a:pt x="1156047" y="0"/>
                  </a:lnTo>
                  <a:close/>
                </a:path>
              </a:pathLst>
            </a:custGeom>
            <a:solidFill>
              <a:srgbClr val="38B6FF"/>
            </a:solid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9" name="TextBox 9">
              <a:extLst>
                <a:ext uri="{FF2B5EF4-FFF2-40B4-BE49-F238E27FC236}">
                  <a16:creationId xmlns:a16="http://schemas.microsoft.com/office/drawing/2014/main" id="{3AB6EA7E-ED94-0FAE-B261-C039235F288A}"/>
                </a:ext>
              </a:extLst>
            </p:cNvPr>
            <p:cNvSpPr txBox="1"/>
            <p:nvPr/>
          </p:nvSpPr>
          <p:spPr>
            <a:xfrm>
              <a:off x="0" y="-38100"/>
              <a:ext cx="1156047" cy="621483"/>
            </a:xfrm>
            <a:prstGeom prst="rect">
              <a:avLst/>
            </a:prstGeom>
          </p:spPr>
          <p:txBody>
            <a:bodyPr lIns="50800" tIns="50800" rIns="50800" bIns="50800" rtlCol="0" anchor="ctr"/>
            <a:lstStyle/>
            <a:p>
              <a:pPr marL="0" marR="0" lvl="0" indent="0" algn="ctr" defTabSz="914400" rtl="0" eaLnBrk="1" fontAlgn="auto" latinLnBrk="0" hangingPunct="1">
                <a:lnSpc>
                  <a:spcPts val="2659"/>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grpSp>
      <p:grpSp>
        <p:nvGrpSpPr>
          <p:cNvPr id="10" name="Group 10">
            <a:extLst>
              <a:ext uri="{FF2B5EF4-FFF2-40B4-BE49-F238E27FC236}">
                <a16:creationId xmlns:a16="http://schemas.microsoft.com/office/drawing/2014/main" id="{3AC82E57-0063-F553-8193-0B90D969E083}"/>
              </a:ext>
            </a:extLst>
          </p:cNvPr>
          <p:cNvGrpSpPr/>
          <p:nvPr/>
        </p:nvGrpSpPr>
        <p:grpSpPr>
          <a:xfrm>
            <a:off x="11366525" y="3101202"/>
            <a:ext cx="4389365" cy="2649016"/>
            <a:chOff x="0" y="0"/>
            <a:chExt cx="1156047" cy="697683"/>
          </a:xfrm>
        </p:grpSpPr>
        <p:sp>
          <p:nvSpPr>
            <p:cNvPr id="11" name="Freeform 11">
              <a:extLst>
                <a:ext uri="{FF2B5EF4-FFF2-40B4-BE49-F238E27FC236}">
                  <a16:creationId xmlns:a16="http://schemas.microsoft.com/office/drawing/2014/main" id="{1471C554-86AC-8ADD-0FBB-E63B5B52969E}"/>
                </a:ext>
              </a:extLst>
            </p:cNvPr>
            <p:cNvSpPr/>
            <p:nvPr/>
          </p:nvSpPr>
          <p:spPr>
            <a:xfrm>
              <a:off x="0" y="0"/>
              <a:ext cx="1156047" cy="697683"/>
            </a:xfrm>
            <a:custGeom>
              <a:avLst/>
              <a:gdLst/>
              <a:ahLst/>
              <a:cxnLst/>
              <a:rect l="l" t="t" r="r" b="b"/>
              <a:pathLst>
                <a:path w="1156047" h="697683">
                  <a:moveTo>
                    <a:pt x="1156047" y="0"/>
                  </a:moveTo>
                  <a:lnTo>
                    <a:pt x="1156047" y="583383"/>
                  </a:lnTo>
                  <a:lnTo>
                    <a:pt x="578023" y="697683"/>
                  </a:lnTo>
                  <a:lnTo>
                    <a:pt x="0" y="583383"/>
                  </a:lnTo>
                  <a:lnTo>
                    <a:pt x="0" y="0"/>
                  </a:lnTo>
                  <a:lnTo>
                    <a:pt x="1156047" y="0"/>
                  </a:lnTo>
                  <a:close/>
                </a:path>
              </a:pathLst>
            </a:custGeom>
            <a:solidFill>
              <a:srgbClr val="38B6FF"/>
            </a:solid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12" name="TextBox 12">
              <a:extLst>
                <a:ext uri="{FF2B5EF4-FFF2-40B4-BE49-F238E27FC236}">
                  <a16:creationId xmlns:a16="http://schemas.microsoft.com/office/drawing/2014/main" id="{3D97ADAA-93D5-DFC1-55A7-A40DD4BD6326}"/>
                </a:ext>
              </a:extLst>
            </p:cNvPr>
            <p:cNvSpPr txBox="1"/>
            <p:nvPr/>
          </p:nvSpPr>
          <p:spPr>
            <a:xfrm>
              <a:off x="0" y="-38100"/>
              <a:ext cx="1156047" cy="621483"/>
            </a:xfrm>
            <a:prstGeom prst="rect">
              <a:avLst/>
            </a:prstGeom>
          </p:spPr>
          <p:txBody>
            <a:bodyPr lIns="50800" tIns="50800" rIns="50800" bIns="50800" rtlCol="0" anchor="ctr"/>
            <a:lstStyle/>
            <a:p>
              <a:pPr marL="0" marR="0" lvl="0" indent="0" algn="ctr" defTabSz="914400" rtl="0" eaLnBrk="1" fontAlgn="auto" latinLnBrk="0" hangingPunct="1">
                <a:lnSpc>
                  <a:spcPts val="2659"/>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grpSp>
      <p:sp>
        <p:nvSpPr>
          <p:cNvPr id="13" name="AutoShape 13">
            <a:extLst>
              <a:ext uri="{FF2B5EF4-FFF2-40B4-BE49-F238E27FC236}">
                <a16:creationId xmlns:a16="http://schemas.microsoft.com/office/drawing/2014/main" id="{72DEAF6A-B47C-903D-3F54-F9921931EAD4}"/>
              </a:ext>
            </a:extLst>
          </p:cNvPr>
          <p:cNvSpPr/>
          <p:nvPr/>
        </p:nvSpPr>
        <p:spPr>
          <a:xfrm>
            <a:off x="903819" y="3039040"/>
            <a:ext cx="4389365" cy="19050"/>
          </a:xfrm>
          <a:prstGeom prst="line">
            <a:avLst/>
          </a:prstGeom>
          <a:ln w="57150" cap="flat">
            <a:solidFill>
              <a:srgbClr val="D80606"/>
            </a:solidFill>
            <a:prstDash val="solid"/>
            <a:headEnd type="none" w="sm" len="sm"/>
            <a:tailEnd type="none" w="sm" len="sm"/>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14" name="AutoShape 14">
            <a:extLst>
              <a:ext uri="{FF2B5EF4-FFF2-40B4-BE49-F238E27FC236}">
                <a16:creationId xmlns:a16="http://schemas.microsoft.com/office/drawing/2014/main" id="{1EB0BA6B-2045-B1D4-E4BC-F15A1EBAAF1C}"/>
              </a:ext>
            </a:extLst>
          </p:cNvPr>
          <p:cNvSpPr/>
          <p:nvPr/>
        </p:nvSpPr>
        <p:spPr>
          <a:xfrm>
            <a:off x="6093262" y="3066084"/>
            <a:ext cx="4389365" cy="19050"/>
          </a:xfrm>
          <a:prstGeom prst="line">
            <a:avLst/>
          </a:prstGeom>
          <a:ln w="57150" cap="flat">
            <a:solidFill>
              <a:srgbClr val="D80606"/>
            </a:solidFill>
            <a:prstDash val="solid"/>
            <a:headEnd type="none" w="sm" len="sm"/>
            <a:tailEnd type="none" w="sm" len="sm"/>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grpSp>
        <p:nvGrpSpPr>
          <p:cNvPr id="15" name="Group 15">
            <a:extLst>
              <a:ext uri="{FF2B5EF4-FFF2-40B4-BE49-F238E27FC236}">
                <a16:creationId xmlns:a16="http://schemas.microsoft.com/office/drawing/2014/main" id="{F1C50D8B-9077-C0B1-9815-24BC2610A9F1}"/>
              </a:ext>
            </a:extLst>
          </p:cNvPr>
          <p:cNvGrpSpPr/>
          <p:nvPr/>
        </p:nvGrpSpPr>
        <p:grpSpPr>
          <a:xfrm>
            <a:off x="985890" y="6620938"/>
            <a:ext cx="4389365" cy="2649016"/>
            <a:chOff x="0" y="0"/>
            <a:chExt cx="1156047" cy="697683"/>
          </a:xfrm>
        </p:grpSpPr>
        <p:sp>
          <p:nvSpPr>
            <p:cNvPr id="16" name="Freeform 16">
              <a:extLst>
                <a:ext uri="{FF2B5EF4-FFF2-40B4-BE49-F238E27FC236}">
                  <a16:creationId xmlns:a16="http://schemas.microsoft.com/office/drawing/2014/main" id="{90B88658-0B2F-365A-A204-27E93E20DAC1}"/>
                </a:ext>
              </a:extLst>
            </p:cNvPr>
            <p:cNvSpPr/>
            <p:nvPr/>
          </p:nvSpPr>
          <p:spPr>
            <a:xfrm>
              <a:off x="0" y="0"/>
              <a:ext cx="1156047" cy="697683"/>
            </a:xfrm>
            <a:custGeom>
              <a:avLst/>
              <a:gdLst/>
              <a:ahLst/>
              <a:cxnLst/>
              <a:rect l="l" t="t" r="r" b="b"/>
              <a:pathLst>
                <a:path w="1156047" h="697683">
                  <a:moveTo>
                    <a:pt x="1156047" y="0"/>
                  </a:moveTo>
                  <a:lnTo>
                    <a:pt x="1156047" y="583383"/>
                  </a:lnTo>
                  <a:lnTo>
                    <a:pt x="578023" y="697683"/>
                  </a:lnTo>
                  <a:lnTo>
                    <a:pt x="0" y="583383"/>
                  </a:lnTo>
                  <a:lnTo>
                    <a:pt x="0" y="0"/>
                  </a:lnTo>
                  <a:lnTo>
                    <a:pt x="1156047" y="0"/>
                  </a:lnTo>
                  <a:close/>
                </a:path>
              </a:pathLst>
            </a:custGeom>
            <a:solidFill>
              <a:srgbClr val="38B6FF"/>
            </a:solid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17" name="TextBox 17">
              <a:extLst>
                <a:ext uri="{FF2B5EF4-FFF2-40B4-BE49-F238E27FC236}">
                  <a16:creationId xmlns:a16="http://schemas.microsoft.com/office/drawing/2014/main" id="{F629C8FE-B6F6-E8C9-1174-993875D8B242}"/>
                </a:ext>
              </a:extLst>
            </p:cNvPr>
            <p:cNvSpPr txBox="1"/>
            <p:nvPr/>
          </p:nvSpPr>
          <p:spPr>
            <a:xfrm>
              <a:off x="0" y="-38100"/>
              <a:ext cx="1156047" cy="621483"/>
            </a:xfrm>
            <a:prstGeom prst="rect">
              <a:avLst/>
            </a:prstGeom>
          </p:spPr>
          <p:txBody>
            <a:bodyPr lIns="50800" tIns="50800" rIns="50800" bIns="50800" rtlCol="0" anchor="ctr"/>
            <a:lstStyle/>
            <a:p>
              <a:pPr marL="0" marR="0" lvl="0" indent="0" algn="ctr" defTabSz="914400" rtl="0" eaLnBrk="1" fontAlgn="auto" latinLnBrk="0" hangingPunct="1">
                <a:lnSpc>
                  <a:spcPts val="2659"/>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grpSp>
      <p:grpSp>
        <p:nvGrpSpPr>
          <p:cNvPr id="18" name="Group 18">
            <a:extLst>
              <a:ext uri="{FF2B5EF4-FFF2-40B4-BE49-F238E27FC236}">
                <a16:creationId xmlns:a16="http://schemas.microsoft.com/office/drawing/2014/main" id="{B59FD990-0BD4-895E-CCC7-5380C4CA08BF}"/>
              </a:ext>
            </a:extLst>
          </p:cNvPr>
          <p:cNvGrpSpPr/>
          <p:nvPr/>
        </p:nvGrpSpPr>
        <p:grpSpPr>
          <a:xfrm>
            <a:off x="6194166" y="6075297"/>
            <a:ext cx="4389365" cy="3194657"/>
            <a:chOff x="0" y="-38100"/>
            <a:chExt cx="1156047" cy="841391"/>
          </a:xfrm>
        </p:grpSpPr>
        <p:sp>
          <p:nvSpPr>
            <p:cNvPr id="19" name="Freeform 19">
              <a:extLst>
                <a:ext uri="{FF2B5EF4-FFF2-40B4-BE49-F238E27FC236}">
                  <a16:creationId xmlns:a16="http://schemas.microsoft.com/office/drawing/2014/main" id="{189D142A-13DE-E65A-3AB3-D784EA5C276B}"/>
                </a:ext>
              </a:extLst>
            </p:cNvPr>
            <p:cNvSpPr/>
            <p:nvPr/>
          </p:nvSpPr>
          <p:spPr>
            <a:xfrm>
              <a:off x="0" y="105608"/>
              <a:ext cx="1156047" cy="697683"/>
            </a:xfrm>
            <a:custGeom>
              <a:avLst/>
              <a:gdLst/>
              <a:ahLst/>
              <a:cxnLst/>
              <a:rect l="l" t="t" r="r" b="b"/>
              <a:pathLst>
                <a:path w="1156047" h="697683">
                  <a:moveTo>
                    <a:pt x="1156047" y="0"/>
                  </a:moveTo>
                  <a:lnTo>
                    <a:pt x="1156047" y="583383"/>
                  </a:lnTo>
                  <a:lnTo>
                    <a:pt x="578023" y="697683"/>
                  </a:lnTo>
                  <a:lnTo>
                    <a:pt x="0" y="583383"/>
                  </a:lnTo>
                  <a:lnTo>
                    <a:pt x="0" y="0"/>
                  </a:lnTo>
                  <a:lnTo>
                    <a:pt x="1156047" y="0"/>
                  </a:lnTo>
                  <a:close/>
                </a:path>
              </a:pathLst>
            </a:custGeom>
            <a:solidFill>
              <a:srgbClr val="38B6FF"/>
            </a:solidFill>
          </p:spPr>
          <p:txBody>
            <a:bodyPr lIns="91440" tIns="45720" rIns="91440" bIns="45720" anchor="t"/>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300" b="0" i="0" u="none" strike="noStrike" kern="1200" cap="none" spc="0" normalizeH="0" baseline="0" noProof="0" dirty="0">
                <a:ln>
                  <a:noFill/>
                </a:ln>
                <a:solidFill>
                  <a:srgbClr val="F8F8F8"/>
                </a:solidFill>
                <a:effectLst/>
                <a:uLnTx/>
                <a:uFillTx/>
                <a:latin typeface="Canva Sans Bold" panose="020B060402020202020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300" b="0" i="0" u="none" strike="noStrike" kern="1200" cap="none" spc="0" normalizeH="0" baseline="0" noProof="0" dirty="0">
                <a:ln>
                  <a:noFill/>
                </a:ln>
                <a:solidFill>
                  <a:srgbClr val="F8F8F8"/>
                </a:solidFill>
                <a:effectLst/>
                <a:uLnTx/>
                <a:uFillTx/>
                <a:latin typeface="Canva Sans Bold" panose="020B060402020202020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300" b="0" i="0" u="none" strike="noStrike" kern="1200" cap="none" spc="0" normalizeH="0" baseline="0" noProof="0" dirty="0">
                  <a:ln>
                    <a:noFill/>
                  </a:ln>
                  <a:solidFill>
                    <a:srgbClr val="F8F8F8"/>
                  </a:solidFill>
                  <a:effectLst/>
                  <a:uLnTx/>
                  <a:uFillTx/>
                  <a:latin typeface="Canva Sans Bold"/>
                  <a:ea typeface="+mn-ea"/>
                  <a:cs typeface="+mn-cs"/>
                </a:rPr>
                <a:t>Connecting lifestyle and financial goals with career planning</a:t>
              </a:r>
            </a:p>
          </p:txBody>
        </p:sp>
        <p:sp>
          <p:nvSpPr>
            <p:cNvPr id="20" name="TextBox 20">
              <a:extLst>
                <a:ext uri="{FF2B5EF4-FFF2-40B4-BE49-F238E27FC236}">
                  <a16:creationId xmlns:a16="http://schemas.microsoft.com/office/drawing/2014/main" id="{2D668907-61DA-066B-F05C-4F0168A600D7}"/>
                </a:ext>
              </a:extLst>
            </p:cNvPr>
            <p:cNvSpPr txBox="1"/>
            <p:nvPr/>
          </p:nvSpPr>
          <p:spPr>
            <a:xfrm>
              <a:off x="0" y="-38100"/>
              <a:ext cx="1156047" cy="621483"/>
            </a:xfrm>
            <a:prstGeom prst="rect">
              <a:avLst/>
            </a:prstGeom>
          </p:spPr>
          <p:txBody>
            <a:bodyPr lIns="50800" tIns="50800" rIns="50800" bIns="50800" rtlCol="0" anchor="ctr"/>
            <a:lstStyle/>
            <a:p>
              <a:pPr marL="0" marR="0" lvl="0" indent="0" algn="ctr" defTabSz="914400" rtl="0" eaLnBrk="1" fontAlgn="auto" latinLnBrk="0" hangingPunct="1">
                <a:lnSpc>
                  <a:spcPts val="2659"/>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grpSp>
      <p:grpSp>
        <p:nvGrpSpPr>
          <p:cNvPr id="21" name="Group 21">
            <a:extLst>
              <a:ext uri="{FF2B5EF4-FFF2-40B4-BE49-F238E27FC236}">
                <a16:creationId xmlns:a16="http://schemas.microsoft.com/office/drawing/2014/main" id="{6B2540D4-5B60-3411-0394-F86149CB2C96}"/>
              </a:ext>
            </a:extLst>
          </p:cNvPr>
          <p:cNvGrpSpPr/>
          <p:nvPr/>
        </p:nvGrpSpPr>
        <p:grpSpPr>
          <a:xfrm>
            <a:off x="11358905" y="6609284"/>
            <a:ext cx="4389365" cy="2649016"/>
            <a:chOff x="0" y="0"/>
            <a:chExt cx="1156047" cy="697683"/>
          </a:xfrm>
        </p:grpSpPr>
        <p:sp>
          <p:nvSpPr>
            <p:cNvPr id="22" name="Freeform 22">
              <a:extLst>
                <a:ext uri="{FF2B5EF4-FFF2-40B4-BE49-F238E27FC236}">
                  <a16:creationId xmlns:a16="http://schemas.microsoft.com/office/drawing/2014/main" id="{8AC22563-A638-12F7-D6A7-55AB0C8F99D1}"/>
                </a:ext>
              </a:extLst>
            </p:cNvPr>
            <p:cNvSpPr/>
            <p:nvPr/>
          </p:nvSpPr>
          <p:spPr>
            <a:xfrm>
              <a:off x="0" y="0"/>
              <a:ext cx="1156047" cy="697683"/>
            </a:xfrm>
            <a:custGeom>
              <a:avLst/>
              <a:gdLst/>
              <a:ahLst/>
              <a:cxnLst/>
              <a:rect l="l" t="t" r="r" b="b"/>
              <a:pathLst>
                <a:path w="1156047" h="697683">
                  <a:moveTo>
                    <a:pt x="1156047" y="0"/>
                  </a:moveTo>
                  <a:lnTo>
                    <a:pt x="1156047" y="583383"/>
                  </a:lnTo>
                  <a:lnTo>
                    <a:pt x="578023" y="697683"/>
                  </a:lnTo>
                  <a:lnTo>
                    <a:pt x="0" y="583383"/>
                  </a:lnTo>
                  <a:lnTo>
                    <a:pt x="0" y="0"/>
                  </a:lnTo>
                  <a:lnTo>
                    <a:pt x="1156047" y="0"/>
                  </a:lnTo>
                  <a:close/>
                </a:path>
              </a:pathLst>
            </a:custGeom>
            <a:solidFill>
              <a:srgbClr val="38B6FF"/>
            </a:solid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23" name="TextBox 23">
              <a:extLst>
                <a:ext uri="{FF2B5EF4-FFF2-40B4-BE49-F238E27FC236}">
                  <a16:creationId xmlns:a16="http://schemas.microsoft.com/office/drawing/2014/main" id="{405FAF73-65A6-B68A-99CD-1903B2FD381C}"/>
                </a:ext>
              </a:extLst>
            </p:cNvPr>
            <p:cNvSpPr txBox="1"/>
            <p:nvPr/>
          </p:nvSpPr>
          <p:spPr>
            <a:xfrm>
              <a:off x="0" y="-38100"/>
              <a:ext cx="1156047" cy="621483"/>
            </a:xfrm>
            <a:prstGeom prst="rect">
              <a:avLst/>
            </a:prstGeom>
          </p:spPr>
          <p:txBody>
            <a:bodyPr lIns="50800" tIns="50800" rIns="50800" bIns="50800" rtlCol="0" anchor="ctr"/>
            <a:lstStyle/>
            <a:p>
              <a:pPr marL="0" marR="0" lvl="0" indent="0" algn="ctr" defTabSz="914400" rtl="0" eaLnBrk="1" fontAlgn="auto" latinLnBrk="0" hangingPunct="1">
                <a:lnSpc>
                  <a:spcPts val="2659"/>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grpSp>
      <p:sp>
        <p:nvSpPr>
          <p:cNvPr id="24" name="AutoShape 24">
            <a:extLst>
              <a:ext uri="{FF2B5EF4-FFF2-40B4-BE49-F238E27FC236}">
                <a16:creationId xmlns:a16="http://schemas.microsoft.com/office/drawing/2014/main" id="{8145CD6F-AB05-A8D2-C738-9682BA71A3F9}"/>
              </a:ext>
            </a:extLst>
          </p:cNvPr>
          <p:cNvSpPr/>
          <p:nvPr/>
        </p:nvSpPr>
        <p:spPr>
          <a:xfrm>
            <a:off x="959220" y="6609284"/>
            <a:ext cx="4389365" cy="0"/>
          </a:xfrm>
          <a:prstGeom prst="line">
            <a:avLst/>
          </a:prstGeom>
          <a:ln w="57150" cap="flat">
            <a:solidFill>
              <a:srgbClr val="D80606"/>
            </a:solidFill>
            <a:prstDash val="solid"/>
            <a:headEnd type="none" w="sm" len="sm"/>
            <a:tailEnd type="none" w="sm" len="sm"/>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25" name="AutoShape 25">
            <a:extLst>
              <a:ext uri="{FF2B5EF4-FFF2-40B4-BE49-F238E27FC236}">
                <a16:creationId xmlns:a16="http://schemas.microsoft.com/office/drawing/2014/main" id="{E1BBD7B7-EDB7-8D9E-CB64-70C29047C46F}"/>
              </a:ext>
            </a:extLst>
          </p:cNvPr>
          <p:cNvSpPr/>
          <p:nvPr/>
        </p:nvSpPr>
        <p:spPr>
          <a:xfrm>
            <a:off x="6172395" y="6620938"/>
            <a:ext cx="4389365" cy="0"/>
          </a:xfrm>
          <a:prstGeom prst="line">
            <a:avLst/>
          </a:prstGeom>
          <a:ln w="57150" cap="flat">
            <a:solidFill>
              <a:srgbClr val="D80606"/>
            </a:solidFill>
            <a:prstDash val="solid"/>
            <a:headEnd type="none" w="sm" len="sm"/>
            <a:tailEnd type="none" w="sm" len="sm"/>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26" name="AutoShape 26">
            <a:extLst>
              <a:ext uri="{FF2B5EF4-FFF2-40B4-BE49-F238E27FC236}">
                <a16:creationId xmlns:a16="http://schemas.microsoft.com/office/drawing/2014/main" id="{A0D6B2EF-7109-BC54-938D-371B0A8DD2DF}"/>
              </a:ext>
            </a:extLst>
          </p:cNvPr>
          <p:cNvSpPr/>
          <p:nvPr/>
        </p:nvSpPr>
        <p:spPr>
          <a:xfrm>
            <a:off x="11358905" y="3066084"/>
            <a:ext cx="4389365" cy="0"/>
          </a:xfrm>
          <a:prstGeom prst="line">
            <a:avLst/>
          </a:prstGeom>
          <a:ln w="57150" cap="flat">
            <a:solidFill>
              <a:srgbClr val="D80606"/>
            </a:solidFill>
            <a:prstDash val="solid"/>
            <a:headEnd type="none" w="sm" len="sm"/>
            <a:tailEnd type="none" w="sm" len="sm"/>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27" name="AutoShape 27">
            <a:extLst>
              <a:ext uri="{FF2B5EF4-FFF2-40B4-BE49-F238E27FC236}">
                <a16:creationId xmlns:a16="http://schemas.microsoft.com/office/drawing/2014/main" id="{9F7935E0-6281-EDF4-3F2F-E8818E5AE6D0}"/>
              </a:ext>
            </a:extLst>
          </p:cNvPr>
          <p:cNvSpPr/>
          <p:nvPr/>
        </p:nvSpPr>
        <p:spPr>
          <a:xfrm>
            <a:off x="11358905" y="6609284"/>
            <a:ext cx="4389365" cy="0"/>
          </a:xfrm>
          <a:prstGeom prst="line">
            <a:avLst/>
          </a:prstGeom>
          <a:ln w="57150" cap="flat">
            <a:solidFill>
              <a:srgbClr val="D80606"/>
            </a:solidFill>
            <a:prstDash val="solid"/>
            <a:headEnd type="none" w="sm" len="sm"/>
            <a:tailEnd type="none" w="sm" len="sm"/>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28" name="Freeform 28">
            <a:extLst>
              <a:ext uri="{FF2B5EF4-FFF2-40B4-BE49-F238E27FC236}">
                <a16:creationId xmlns:a16="http://schemas.microsoft.com/office/drawing/2014/main" id="{DA92E8A4-7F7A-6811-56AF-11057091E145}"/>
              </a:ext>
            </a:extLst>
          </p:cNvPr>
          <p:cNvSpPr/>
          <p:nvPr/>
        </p:nvSpPr>
        <p:spPr>
          <a:xfrm>
            <a:off x="16396665" y="153664"/>
            <a:ext cx="1485134" cy="2184020"/>
          </a:xfrm>
          <a:custGeom>
            <a:avLst/>
            <a:gdLst/>
            <a:ahLst/>
            <a:cxnLst/>
            <a:rect l="l" t="t" r="r" b="b"/>
            <a:pathLst>
              <a:path w="1485134" h="2184020">
                <a:moveTo>
                  <a:pt x="0" y="0"/>
                </a:moveTo>
                <a:lnTo>
                  <a:pt x="1485134" y="0"/>
                </a:lnTo>
                <a:lnTo>
                  <a:pt x="1485134" y="2184021"/>
                </a:lnTo>
                <a:lnTo>
                  <a:pt x="0" y="2184021"/>
                </a:lnTo>
                <a:lnTo>
                  <a:pt x="0" y="0"/>
                </a:lnTo>
                <a:close/>
              </a:path>
            </a:pathLst>
          </a:custGeom>
          <a:blipFill>
            <a:blip r:embed="rId5"/>
            <a:stretch>
              <a:fillRect/>
            </a:stretch>
          </a:blip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29" name="TextBox 29">
            <a:extLst>
              <a:ext uri="{FF2B5EF4-FFF2-40B4-BE49-F238E27FC236}">
                <a16:creationId xmlns:a16="http://schemas.microsoft.com/office/drawing/2014/main" id="{41764A18-54BE-0775-2B2B-5A78AD6AEA89}"/>
              </a:ext>
            </a:extLst>
          </p:cNvPr>
          <p:cNvSpPr txBox="1"/>
          <p:nvPr/>
        </p:nvSpPr>
        <p:spPr>
          <a:xfrm>
            <a:off x="3375025" y="141817"/>
            <a:ext cx="11038426" cy="2769989"/>
          </a:xfrm>
          <a:prstGeom prst="rect">
            <a:avLst/>
          </a:prstGeom>
        </p:spPr>
        <p:txBody>
          <a:bodyPr lIns="0" tIns="0" rIns="0" bIns="0" rtlCol="0" anchor="t">
            <a:sp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9000" b="0" i="0" u="none" strike="noStrike" kern="1200" cap="none" spc="-463" normalizeH="0" baseline="0" noProof="0" dirty="0">
                <a:ln>
                  <a:noFill/>
                </a:ln>
                <a:solidFill>
                  <a:srgbClr val="004AAD"/>
                </a:solidFill>
                <a:effectLst/>
                <a:uLnTx/>
                <a:uFillTx/>
                <a:latin typeface="DM Serif Display"/>
                <a:ea typeface="+mn-ea"/>
                <a:cs typeface="+mn-cs"/>
              </a:rPr>
              <a:t>What will these initiatives address?</a:t>
            </a:r>
          </a:p>
        </p:txBody>
      </p:sp>
      <p:sp>
        <p:nvSpPr>
          <p:cNvPr id="30" name="TextBox 30">
            <a:extLst>
              <a:ext uri="{FF2B5EF4-FFF2-40B4-BE49-F238E27FC236}">
                <a16:creationId xmlns:a16="http://schemas.microsoft.com/office/drawing/2014/main" id="{72351958-613C-F6D7-1E6E-874A1B2EE7C2}"/>
              </a:ext>
            </a:extLst>
          </p:cNvPr>
          <p:cNvSpPr txBox="1"/>
          <p:nvPr/>
        </p:nvSpPr>
        <p:spPr>
          <a:xfrm>
            <a:off x="450082" y="3974496"/>
            <a:ext cx="5296838" cy="382221"/>
          </a:xfrm>
          <a:prstGeom prst="rect">
            <a:avLst/>
          </a:prstGeom>
        </p:spPr>
        <p:txBody>
          <a:bodyPr lIns="0" tIns="0" rIns="0" bIns="0" rtlCol="0" anchor="t">
            <a:spAutoFit/>
          </a:bodyPr>
          <a:lstStyle/>
          <a:p>
            <a:pPr marL="0" marR="0" lvl="0" indent="0" algn="ctr" defTabSz="914400" rtl="0" eaLnBrk="1" fontAlgn="auto" latinLnBrk="0" hangingPunct="1">
              <a:lnSpc>
                <a:spcPts val="3209"/>
              </a:lnSpc>
              <a:spcBef>
                <a:spcPts val="0"/>
              </a:spcBef>
              <a:spcAft>
                <a:spcPts val="0"/>
              </a:spcAft>
              <a:buClrTx/>
              <a:buSzTx/>
              <a:buFontTx/>
              <a:buNone/>
              <a:tabLst/>
              <a:defRPr/>
            </a:pPr>
            <a:r>
              <a:rPr kumimoji="0" lang="en-US" sz="2250" b="0" i="0" u="none" strike="noStrike" kern="1200" cap="none" spc="0" normalizeH="0" baseline="0" noProof="0" dirty="0">
                <a:ln>
                  <a:noFill/>
                </a:ln>
                <a:solidFill>
                  <a:srgbClr val="FFFFFF"/>
                </a:solidFill>
                <a:effectLst/>
                <a:uLnTx/>
                <a:uFillTx/>
                <a:latin typeface="Canva Sans Bold"/>
                <a:ea typeface="+mn-ea"/>
                <a:cs typeface="+mn-cs"/>
              </a:rPr>
              <a:t>Fear of losing benefit</a:t>
            </a:r>
            <a:endParaRPr kumimoji="0" lang="en-US" sz="2292" b="0" i="0" u="none" strike="noStrike" kern="1200" cap="none" spc="0" normalizeH="0" baseline="0" noProof="0" dirty="0">
              <a:ln>
                <a:noFill/>
              </a:ln>
              <a:solidFill>
                <a:srgbClr val="FFFFFF"/>
              </a:solidFill>
              <a:effectLst/>
              <a:uLnTx/>
              <a:uFillTx/>
              <a:latin typeface="Canva Sans Bold"/>
              <a:ea typeface="+mn-ea"/>
              <a:cs typeface="+mn-cs"/>
            </a:endParaRPr>
          </a:p>
        </p:txBody>
      </p:sp>
      <p:sp>
        <p:nvSpPr>
          <p:cNvPr id="31" name="TextBox 31">
            <a:extLst>
              <a:ext uri="{FF2B5EF4-FFF2-40B4-BE49-F238E27FC236}">
                <a16:creationId xmlns:a16="http://schemas.microsoft.com/office/drawing/2014/main" id="{A4319BC8-6E75-C7B8-6DE8-5CDFA5194213}"/>
              </a:ext>
            </a:extLst>
          </p:cNvPr>
          <p:cNvSpPr txBox="1"/>
          <p:nvPr/>
        </p:nvSpPr>
        <p:spPr>
          <a:xfrm>
            <a:off x="11374145" y="3636685"/>
            <a:ext cx="4389365" cy="1169423"/>
          </a:xfrm>
          <a:prstGeom prst="rect">
            <a:avLst/>
          </a:prstGeom>
        </p:spPr>
        <p:txBody>
          <a:bodyPr lIns="0" tIns="0" rIns="0" bIns="0" rtlCol="0" anchor="t">
            <a:spAutoFit/>
          </a:bodyPr>
          <a:lstStyle/>
          <a:p>
            <a:pPr marL="0" marR="0" lvl="0" indent="0" algn="ctr" defTabSz="914400" rtl="0" eaLnBrk="1" fontAlgn="auto" latinLnBrk="0" hangingPunct="1">
              <a:lnSpc>
                <a:spcPts val="3079"/>
              </a:lnSpc>
              <a:spcBef>
                <a:spcPts val="0"/>
              </a:spcBef>
              <a:spcAft>
                <a:spcPts val="0"/>
              </a:spcAft>
              <a:buClrTx/>
              <a:buSzTx/>
              <a:buFontTx/>
              <a:buNone/>
              <a:tabLst/>
              <a:defRPr/>
            </a:pPr>
            <a:r>
              <a:rPr kumimoji="0" lang="en-US" sz="2300" b="0" i="0" u="none" strike="noStrike" kern="1200" cap="none" spc="0" normalizeH="0" baseline="0" noProof="0" dirty="0">
                <a:ln>
                  <a:noFill/>
                </a:ln>
                <a:solidFill>
                  <a:srgbClr val="FFFFFF"/>
                </a:solidFill>
                <a:effectLst/>
                <a:uLnTx/>
                <a:uFillTx/>
                <a:latin typeface="Canva Sans Bold"/>
                <a:ea typeface="+mn-ea"/>
                <a:cs typeface="+mn-cs"/>
              </a:rPr>
              <a:t>Capacity to build trust </a:t>
            </a:r>
          </a:p>
          <a:p>
            <a:pPr marL="0" marR="0" lvl="0" indent="0" algn="ctr" defTabSz="914400" rtl="0" eaLnBrk="1" fontAlgn="auto" latinLnBrk="0" hangingPunct="1">
              <a:lnSpc>
                <a:spcPts val="3079"/>
              </a:lnSpc>
              <a:spcBef>
                <a:spcPts val="0"/>
              </a:spcBef>
              <a:spcAft>
                <a:spcPts val="0"/>
              </a:spcAft>
              <a:buClrTx/>
              <a:buSzTx/>
              <a:buFontTx/>
              <a:buNone/>
              <a:tabLst/>
              <a:defRPr/>
            </a:pPr>
            <a:r>
              <a:rPr kumimoji="0" lang="en-US" sz="2300" b="0" i="0" u="none" strike="noStrike" kern="1200" cap="none" spc="0" normalizeH="0" baseline="0" noProof="0" dirty="0">
                <a:ln>
                  <a:noFill/>
                </a:ln>
                <a:solidFill>
                  <a:srgbClr val="FFFFFF"/>
                </a:solidFill>
                <a:effectLst/>
                <a:uLnTx/>
                <a:uFillTx/>
                <a:latin typeface="Canva Sans Bold"/>
                <a:ea typeface="+mn-ea"/>
                <a:cs typeface="+mn-cs"/>
              </a:rPr>
              <a:t>through multiple conversations across systems</a:t>
            </a:r>
          </a:p>
        </p:txBody>
      </p:sp>
      <p:sp>
        <p:nvSpPr>
          <p:cNvPr id="32" name="TextBox 32">
            <a:extLst>
              <a:ext uri="{FF2B5EF4-FFF2-40B4-BE49-F238E27FC236}">
                <a16:creationId xmlns:a16="http://schemas.microsoft.com/office/drawing/2014/main" id="{7AC28BC7-4CFA-82CF-CC6F-20E547E4A277}"/>
              </a:ext>
            </a:extLst>
          </p:cNvPr>
          <p:cNvSpPr txBox="1"/>
          <p:nvPr/>
        </p:nvSpPr>
        <p:spPr>
          <a:xfrm>
            <a:off x="6157017" y="4022658"/>
            <a:ext cx="4244901" cy="382221"/>
          </a:xfrm>
          <a:prstGeom prst="rect">
            <a:avLst/>
          </a:prstGeom>
        </p:spPr>
        <p:txBody>
          <a:bodyPr wrap="square" lIns="0" tIns="0" rIns="0" bIns="0" rtlCol="0" anchor="t">
            <a:spAutoFit/>
          </a:bodyPr>
          <a:lstStyle/>
          <a:p>
            <a:pPr marL="0" marR="0" lvl="0" indent="0" algn="ctr" defTabSz="914400" rtl="0" eaLnBrk="1" fontAlgn="auto" latinLnBrk="0" hangingPunct="1">
              <a:lnSpc>
                <a:spcPts val="3219"/>
              </a:lnSpc>
              <a:spcBef>
                <a:spcPts val="0"/>
              </a:spcBef>
              <a:spcAft>
                <a:spcPts val="0"/>
              </a:spcAft>
              <a:buClrTx/>
              <a:buSzTx/>
              <a:buFontTx/>
              <a:buNone/>
              <a:tabLst/>
              <a:defRPr/>
            </a:pPr>
            <a:r>
              <a:rPr kumimoji="0" lang="en-US" sz="2250" b="0" i="0" u="none" strike="noStrike" kern="1200" cap="none" spc="0" normalizeH="0" baseline="0" noProof="0" dirty="0">
                <a:ln>
                  <a:noFill/>
                </a:ln>
                <a:solidFill>
                  <a:srgbClr val="FFFFFF"/>
                </a:solidFill>
                <a:effectLst/>
                <a:uLnTx/>
                <a:uFillTx/>
                <a:latin typeface="Canva Sans Bold"/>
                <a:ea typeface="+mn-ea"/>
                <a:cs typeface="+mn-cs"/>
              </a:rPr>
              <a:t>Myths/Misinformation</a:t>
            </a:r>
          </a:p>
        </p:txBody>
      </p:sp>
      <p:sp>
        <p:nvSpPr>
          <p:cNvPr id="33" name="TextBox 33">
            <a:extLst>
              <a:ext uri="{FF2B5EF4-FFF2-40B4-BE49-F238E27FC236}">
                <a16:creationId xmlns:a16="http://schemas.microsoft.com/office/drawing/2014/main" id="{E3BAF3C6-2711-3EDC-9EBE-B116414DDB1B}"/>
              </a:ext>
            </a:extLst>
          </p:cNvPr>
          <p:cNvSpPr txBox="1"/>
          <p:nvPr/>
        </p:nvSpPr>
        <p:spPr>
          <a:xfrm>
            <a:off x="985889" y="7338388"/>
            <a:ext cx="4389365" cy="1166025"/>
          </a:xfrm>
          <a:prstGeom prst="rect">
            <a:avLst/>
          </a:prstGeom>
        </p:spPr>
        <p:txBody>
          <a:bodyPr lIns="0" tIns="0" rIns="0" bIns="0" rtlCol="0" anchor="t">
            <a:spAutoFit/>
          </a:bodyPr>
          <a:lstStyle/>
          <a:p>
            <a:pPr marL="0" marR="0" lvl="0" indent="0" algn="ctr" defTabSz="914400" rtl="0" eaLnBrk="1" fontAlgn="auto" latinLnBrk="0" hangingPunct="1">
              <a:lnSpc>
                <a:spcPts val="3079"/>
              </a:lnSpc>
              <a:spcBef>
                <a:spcPts val="0"/>
              </a:spcBef>
              <a:spcAft>
                <a:spcPts val="0"/>
              </a:spcAft>
              <a:buClrTx/>
              <a:buSzTx/>
              <a:buFontTx/>
              <a:buNone/>
              <a:tabLst/>
              <a:defRPr/>
            </a:pPr>
            <a:r>
              <a:rPr kumimoji="0" lang="en-US" sz="2300" b="0" i="0" u="none" strike="noStrike" kern="1200" cap="none" spc="0" normalizeH="0" baseline="0" noProof="0" dirty="0">
                <a:ln>
                  <a:noFill/>
                </a:ln>
                <a:solidFill>
                  <a:srgbClr val="FFFFFF"/>
                </a:solidFill>
                <a:effectLst/>
                <a:uLnTx/>
                <a:uFillTx/>
                <a:latin typeface="Canva Sans Bold"/>
                <a:ea typeface="+mn-ea"/>
                <a:cs typeface="+mn-cs"/>
              </a:rPr>
              <a:t>Shared vision and belief in </a:t>
            </a:r>
          </a:p>
          <a:p>
            <a:pPr marL="0" marR="0" lvl="0" indent="0" algn="ctr" defTabSz="914400" rtl="0" eaLnBrk="1" fontAlgn="auto" latinLnBrk="0" hangingPunct="1">
              <a:lnSpc>
                <a:spcPts val="3079"/>
              </a:lnSpc>
              <a:spcBef>
                <a:spcPts val="0"/>
              </a:spcBef>
              <a:spcAft>
                <a:spcPts val="0"/>
              </a:spcAft>
              <a:buClrTx/>
              <a:buSzTx/>
              <a:buFontTx/>
              <a:buNone/>
              <a:tabLst/>
              <a:defRPr/>
            </a:pPr>
            <a:r>
              <a:rPr kumimoji="0" lang="en-US" sz="2300" b="0" i="0" u="none" strike="noStrike" kern="1200" cap="none" spc="0" normalizeH="0" baseline="0" noProof="0" dirty="0">
                <a:ln>
                  <a:noFill/>
                </a:ln>
                <a:solidFill>
                  <a:srgbClr val="FFFFFF"/>
                </a:solidFill>
                <a:effectLst/>
                <a:uLnTx/>
                <a:uFillTx/>
                <a:latin typeface="Canva Sans Bold"/>
                <a:ea typeface="+mn-ea"/>
                <a:cs typeface="+mn-cs"/>
              </a:rPr>
              <a:t>employment </a:t>
            </a:r>
          </a:p>
          <a:p>
            <a:pPr marL="0" marR="0" lvl="0" indent="0" algn="ctr" defTabSz="914400" rtl="0" eaLnBrk="1" fontAlgn="auto" latinLnBrk="0" hangingPunct="1">
              <a:lnSpc>
                <a:spcPts val="3079"/>
              </a:lnSpc>
              <a:spcBef>
                <a:spcPts val="0"/>
              </a:spcBef>
              <a:spcAft>
                <a:spcPts val="0"/>
              </a:spcAft>
              <a:buClrTx/>
              <a:buSzTx/>
              <a:buFontTx/>
              <a:buNone/>
              <a:tabLst/>
              <a:defRPr/>
            </a:pPr>
            <a:r>
              <a:rPr kumimoji="0" lang="en-US" sz="2300" b="0" i="0" u="none" strike="noStrike" kern="1200" cap="none" spc="0" normalizeH="0" baseline="0" noProof="0" dirty="0">
                <a:ln>
                  <a:noFill/>
                </a:ln>
                <a:solidFill>
                  <a:srgbClr val="FFFFFF"/>
                </a:solidFill>
                <a:effectLst/>
                <a:uLnTx/>
                <a:uFillTx/>
                <a:latin typeface="Canva Sans Bold"/>
                <a:ea typeface="+mn-ea"/>
                <a:cs typeface="+mn-cs"/>
              </a:rPr>
              <a:t> for everyone</a:t>
            </a:r>
          </a:p>
        </p:txBody>
      </p:sp>
      <p:sp>
        <p:nvSpPr>
          <p:cNvPr id="34" name="TextBox 33">
            <a:extLst>
              <a:ext uri="{FF2B5EF4-FFF2-40B4-BE49-F238E27FC236}">
                <a16:creationId xmlns:a16="http://schemas.microsoft.com/office/drawing/2014/main" id="{2DEC6C48-8E9A-E042-DD37-122465253D80}"/>
              </a:ext>
            </a:extLst>
          </p:cNvPr>
          <p:cNvSpPr txBox="1"/>
          <p:nvPr/>
        </p:nvSpPr>
        <p:spPr>
          <a:xfrm>
            <a:off x="11698475" y="7206653"/>
            <a:ext cx="3725464" cy="446276"/>
          </a:xfrm>
          <a:prstGeom prst="rect">
            <a:avLst/>
          </a:prstGeom>
          <a:noFill/>
          <a:ln>
            <a:solidFill>
              <a:schemeClr val="bg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300" b="1" i="0" u="none" strike="noStrike" kern="1200" cap="none" spc="0" normalizeH="0" baseline="0" noProof="0" dirty="0">
                <a:ln>
                  <a:noFill/>
                </a:ln>
                <a:solidFill>
                  <a:prstClr val="white"/>
                </a:solidFill>
                <a:effectLst/>
                <a:uLnTx/>
                <a:uFillTx/>
                <a:latin typeface="Canva Sans Bold"/>
                <a:ea typeface="+mn-ea"/>
                <a:cs typeface="+mn-cs"/>
              </a:rPr>
              <a:t>Access to support</a:t>
            </a:r>
            <a:endParaRPr kumimoji="0" lang="en-US" sz="1800" b="0" i="0" u="none" strike="noStrike" kern="120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8488825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A4C95B-0823-1E85-0BFE-9A6EA1031D16}"/>
            </a:ext>
          </a:extLst>
        </p:cNvPr>
        <p:cNvGrpSpPr/>
        <p:nvPr/>
      </p:nvGrpSpPr>
      <p:grpSpPr>
        <a:xfrm>
          <a:off x="0" y="0"/>
          <a:ext cx="0" cy="0"/>
          <a:chOff x="0" y="0"/>
          <a:chExt cx="0" cy="0"/>
        </a:xfrm>
      </p:grpSpPr>
      <p:sp>
        <p:nvSpPr>
          <p:cNvPr id="2" name="AutoShape 2">
            <a:extLst>
              <a:ext uri="{FF2B5EF4-FFF2-40B4-BE49-F238E27FC236}">
                <a16:creationId xmlns:a16="http://schemas.microsoft.com/office/drawing/2014/main" id="{1052BC97-4CBE-8D36-64A9-B59206BD57DB}"/>
              </a:ext>
            </a:extLst>
          </p:cNvPr>
          <p:cNvSpPr/>
          <p:nvPr/>
        </p:nvSpPr>
        <p:spPr>
          <a:xfrm>
            <a:off x="-10887" y="-288593"/>
            <a:ext cx="14641286" cy="10706910"/>
          </a:xfrm>
          <a:prstGeom prst="rect">
            <a:avLst/>
          </a:prstGeom>
          <a:solidFill>
            <a:srgbClr val="38B6FF"/>
          </a:solidFill>
        </p:spPr>
        <p:txBody>
          <a:bodyPr/>
          <a:lstStyle/>
          <a:p>
            <a:r>
              <a:rPr lang="en-US" dirty="0" err="1"/>
              <a:t>hhh</a:t>
            </a:r>
            <a:endParaRPr lang="en-US" dirty="0"/>
          </a:p>
        </p:txBody>
      </p:sp>
      <p:sp>
        <p:nvSpPr>
          <p:cNvPr id="3" name="Freeform 3">
            <a:extLst>
              <a:ext uri="{FF2B5EF4-FFF2-40B4-BE49-F238E27FC236}">
                <a16:creationId xmlns:a16="http://schemas.microsoft.com/office/drawing/2014/main" id="{07A94C10-5356-8FE6-88E2-311388062D08}"/>
              </a:ext>
            </a:extLst>
          </p:cNvPr>
          <p:cNvSpPr/>
          <p:nvPr/>
        </p:nvSpPr>
        <p:spPr>
          <a:xfrm>
            <a:off x="787765" y="8023699"/>
            <a:ext cx="1766792" cy="2057400"/>
          </a:xfrm>
          <a:custGeom>
            <a:avLst/>
            <a:gdLst/>
            <a:ahLst/>
            <a:cxnLst/>
            <a:rect l="l" t="t" r="r" b="b"/>
            <a:pathLst>
              <a:path w="1766792" h="2057400">
                <a:moveTo>
                  <a:pt x="0" y="0"/>
                </a:moveTo>
                <a:lnTo>
                  <a:pt x="1766792" y="0"/>
                </a:lnTo>
                <a:lnTo>
                  <a:pt x="1766792" y="2057400"/>
                </a:lnTo>
                <a:lnTo>
                  <a:pt x="0" y="2057400"/>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endParaRPr lang="en-US"/>
          </a:p>
        </p:txBody>
      </p:sp>
      <p:sp>
        <p:nvSpPr>
          <p:cNvPr id="4" name="Freeform 4">
            <a:extLst>
              <a:ext uri="{FF2B5EF4-FFF2-40B4-BE49-F238E27FC236}">
                <a16:creationId xmlns:a16="http://schemas.microsoft.com/office/drawing/2014/main" id="{B62B9B15-D14C-0D6C-4584-A35CD731E1FB}"/>
              </a:ext>
            </a:extLst>
          </p:cNvPr>
          <p:cNvSpPr/>
          <p:nvPr/>
        </p:nvSpPr>
        <p:spPr>
          <a:xfrm>
            <a:off x="15492508" y="263670"/>
            <a:ext cx="1766792" cy="2057400"/>
          </a:xfrm>
          <a:custGeom>
            <a:avLst/>
            <a:gdLst/>
            <a:ahLst/>
            <a:cxnLst/>
            <a:rect l="l" t="t" r="r" b="b"/>
            <a:pathLst>
              <a:path w="1766792" h="2057400">
                <a:moveTo>
                  <a:pt x="0" y="0"/>
                </a:moveTo>
                <a:lnTo>
                  <a:pt x="1766792" y="0"/>
                </a:lnTo>
                <a:lnTo>
                  <a:pt x="1766792" y="2057400"/>
                </a:lnTo>
                <a:lnTo>
                  <a:pt x="0" y="2057400"/>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endParaRPr lang="en-US"/>
          </a:p>
        </p:txBody>
      </p:sp>
      <p:grpSp>
        <p:nvGrpSpPr>
          <p:cNvPr id="5" name="Group 5">
            <a:extLst>
              <a:ext uri="{FF2B5EF4-FFF2-40B4-BE49-F238E27FC236}">
                <a16:creationId xmlns:a16="http://schemas.microsoft.com/office/drawing/2014/main" id="{3F825338-988D-7141-0D4F-2B55021AE9D9}"/>
              </a:ext>
            </a:extLst>
          </p:cNvPr>
          <p:cNvGrpSpPr/>
          <p:nvPr/>
        </p:nvGrpSpPr>
        <p:grpSpPr>
          <a:xfrm>
            <a:off x="11422710" y="7384104"/>
            <a:ext cx="6340812" cy="6340812"/>
            <a:chOff x="0" y="0"/>
            <a:chExt cx="812800" cy="812800"/>
          </a:xfrm>
        </p:grpSpPr>
        <p:sp>
          <p:nvSpPr>
            <p:cNvPr id="6" name="Freeform 6">
              <a:extLst>
                <a:ext uri="{FF2B5EF4-FFF2-40B4-BE49-F238E27FC236}">
                  <a16:creationId xmlns:a16="http://schemas.microsoft.com/office/drawing/2014/main" id="{A805764D-C1C4-5146-4DE0-0807FB0B4713}"/>
                </a:ext>
              </a:extLst>
            </p:cNvPr>
            <p:cNvSpPr/>
            <p:nvPr/>
          </p:nvSpPr>
          <p:spPr>
            <a:xfrm>
              <a:off x="0" y="0"/>
              <a:ext cx="812800" cy="812800"/>
            </a:xfrm>
            <a:custGeom>
              <a:avLst/>
              <a:gdLst/>
              <a:ahLst/>
              <a:cxnLst/>
              <a:rect l="l" t="t" r="r" b="b"/>
              <a:pathLst>
                <a:path w="812800" h="812800">
                  <a:moveTo>
                    <a:pt x="406400" y="0"/>
                  </a:moveTo>
                  <a:lnTo>
                    <a:pt x="812800" y="406400"/>
                  </a:lnTo>
                  <a:lnTo>
                    <a:pt x="406400" y="812800"/>
                  </a:lnTo>
                  <a:lnTo>
                    <a:pt x="0" y="406400"/>
                  </a:lnTo>
                  <a:lnTo>
                    <a:pt x="406400" y="0"/>
                  </a:lnTo>
                  <a:close/>
                </a:path>
              </a:pathLst>
            </a:custGeom>
            <a:solidFill>
              <a:srgbClr val="004AAD"/>
            </a:solidFill>
          </p:spPr>
          <p:txBody>
            <a:bodyPr/>
            <a:lstStyle/>
            <a:p>
              <a:endParaRPr lang="en-US"/>
            </a:p>
          </p:txBody>
        </p:sp>
        <p:sp>
          <p:nvSpPr>
            <p:cNvPr id="7" name="TextBox 7">
              <a:extLst>
                <a:ext uri="{FF2B5EF4-FFF2-40B4-BE49-F238E27FC236}">
                  <a16:creationId xmlns:a16="http://schemas.microsoft.com/office/drawing/2014/main" id="{71AB31F0-D38A-2E45-FD55-13BA5BA7EF6F}"/>
                </a:ext>
              </a:extLst>
            </p:cNvPr>
            <p:cNvSpPr txBox="1"/>
            <p:nvPr/>
          </p:nvSpPr>
          <p:spPr>
            <a:xfrm>
              <a:off x="139700" y="101600"/>
              <a:ext cx="533400" cy="571500"/>
            </a:xfrm>
            <a:prstGeom prst="rect">
              <a:avLst/>
            </a:prstGeom>
          </p:spPr>
          <p:txBody>
            <a:bodyPr lIns="50800" tIns="50800" rIns="50800" bIns="50800" rtlCol="0" anchor="ctr"/>
            <a:lstStyle/>
            <a:p>
              <a:pPr algn="ctr">
                <a:lnSpc>
                  <a:spcPts val="2659"/>
                </a:lnSpc>
              </a:pPr>
              <a:endParaRPr/>
            </a:p>
          </p:txBody>
        </p:sp>
      </p:grpSp>
      <p:grpSp>
        <p:nvGrpSpPr>
          <p:cNvPr id="8" name="Group 8">
            <a:extLst>
              <a:ext uri="{FF2B5EF4-FFF2-40B4-BE49-F238E27FC236}">
                <a16:creationId xmlns:a16="http://schemas.microsoft.com/office/drawing/2014/main" id="{4F800823-357A-95A0-602C-2E42A5D879B3}"/>
              </a:ext>
            </a:extLst>
          </p:cNvPr>
          <p:cNvGrpSpPr/>
          <p:nvPr/>
        </p:nvGrpSpPr>
        <p:grpSpPr>
          <a:xfrm>
            <a:off x="-1543050" y="-228600"/>
            <a:ext cx="3086100" cy="3086100"/>
            <a:chOff x="0" y="0"/>
            <a:chExt cx="812800" cy="812800"/>
          </a:xfrm>
        </p:grpSpPr>
        <p:sp>
          <p:nvSpPr>
            <p:cNvPr id="9" name="Freeform 9">
              <a:extLst>
                <a:ext uri="{FF2B5EF4-FFF2-40B4-BE49-F238E27FC236}">
                  <a16:creationId xmlns:a16="http://schemas.microsoft.com/office/drawing/2014/main" id="{F0C6DB6A-817E-2052-4E4F-DFA10AC3E0CE}"/>
                </a:ext>
              </a:extLst>
            </p:cNvPr>
            <p:cNvSpPr/>
            <p:nvPr/>
          </p:nvSpPr>
          <p:spPr>
            <a:xfrm>
              <a:off x="0" y="0"/>
              <a:ext cx="812800" cy="812800"/>
            </a:xfrm>
            <a:custGeom>
              <a:avLst/>
              <a:gdLst/>
              <a:ahLst/>
              <a:cxnLst/>
              <a:rect l="l" t="t" r="r" b="b"/>
              <a:pathLst>
                <a:path w="812800" h="812800">
                  <a:moveTo>
                    <a:pt x="406400" y="0"/>
                  </a:moveTo>
                  <a:lnTo>
                    <a:pt x="812800" y="406400"/>
                  </a:lnTo>
                  <a:lnTo>
                    <a:pt x="406400" y="812800"/>
                  </a:lnTo>
                  <a:lnTo>
                    <a:pt x="0" y="406400"/>
                  </a:lnTo>
                  <a:lnTo>
                    <a:pt x="406400" y="0"/>
                  </a:lnTo>
                  <a:close/>
                </a:path>
              </a:pathLst>
            </a:custGeom>
            <a:solidFill>
              <a:srgbClr val="004AAD"/>
            </a:solidFill>
          </p:spPr>
          <p:txBody>
            <a:bodyPr/>
            <a:lstStyle/>
            <a:p>
              <a:endParaRPr lang="en-US"/>
            </a:p>
          </p:txBody>
        </p:sp>
        <p:sp>
          <p:nvSpPr>
            <p:cNvPr id="10" name="TextBox 10">
              <a:extLst>
                <a:ext uri="{FF2B5EF4-FFF2-40B4-BE49-F238E27FC236}">
                  <a16:creationId xmlns:a16="http://schemas.microsoft.com/office/drawing/2014/main" id="{C1DB331A-5D5F-CB77-52FD-116C7D8530A0}"/>
                </a:ext>
              </a:extLst>
            </p:cNvPr>
            <p:cNvSpPr txBox="1"/>
            <p:nvPr/>
          </p:nvSpPr>
          <p:spPr>
            <a:xfrm>
              <a:off x="139700" y="101600"/>
              <a:ext cx="533400" cy="571500"/>
            </a:xfrm>
            <a:prstGeom prst="rect">
              <a:avLst/>
            </a:prstGeom>
          </p:spPr>
          <p:txBody>
            <a:bodyPr lIns="50800" tIns="50800" rIns="50800" bIns="50800" rtlCol="0" anchor="ctr"/>
            <a:lstStyle/>
            <a:p>
              <a:pPr algn="ctr">
                <a:lnSpc>
                  <a:spcPts val="2659"/>
                </a:lnSpc>
              </a:pPr>
              <a:endParaRPr/>
            </a:p>
          </p:txBody>
        </p:sp>
      </p:grpSp>
      <p:sp>
        <p:nvSpPr>
          <p:cNvPr id="11" name="Freeform 11">
            <a:extLst>
              <a:ext uri="{FF2B5EF4-FFF2-40B4-BE49-F238E27FC236}">
                <a16:creationId xmlns:a16="http://schemas.microsoft.com/office/drawing/2014/main" id="{B7D87FEC-8C9B-6ED3-8474-6610EB558ABC}"/>
              </a:ext>
            </a:extLst>
          </p:cNvPr>
          <p:cNvSpPr/>
          <p:nvPr/>
        </p:nvSpPr>
        <p:spPr>
          <a:xfrm>
            <a:off x="13850549" y="8221877"/>
            <a:ext cx="1485134" cy="2184020"/>
          </a:xfrm>
          <a:custGeom>
            <a:avLst/>
            <a:gdLst/>
            <a:ahLst/>
            <a:cxnLst/>
            <a:rect l="l" t="t" r="r" b="b"/>
            <a:pathLst>
              <a:path w="1485134" h="2184020">
                <a:moveTo>
                  <a:pt x="0" y="0"/>
                </a:moveTo>
                <a:lnTo>
                  <a:pt x="1485134" y="0"/>
                </a:lnTo>
                <a:lnTo>
                  <a:pt x="1485134" y="2184020"/>
                </a:lnTo>
                <a:lnTo>
                  <a:pt x="0" y="2184020"/>
                </a:lnTo>
                <a:lnTo>
                  <a:pt x="0" y="0"/>
                </a:lnTo>
                <a:close/>
              </a:path>
            </a:pathLst>
          </a:custGeom>
          <a:blipFill>
            <a:blip r:embed="rId5"/>
            <a:stretch>
              <a:fillRect/>
            </a:stretch>
          </a:blipFill>
        </p:spPr>
        <p:txBody>
          <a:bodyPr/>
          <a:lstStyle/>
          <a:p>
            <a:endParaRPr lang="en-US"/>
          </a:p>
        </p:txBody>
      </p:sp>
      <p:sp>
        <p:nvSpPr>
          <p:cNvPr id="12" name="TextBox 12">
            <a:extLst>
              <a:ext uri="{FF2B5EF4-FFF2-40B4-BE49-F238E27FC236}">
                <a16:creationId xmlns:a16="http://schemas.microsoft.com/office/drawing/2014/main" id="{0B79D1C9-6D4F-C33B-DA3E-FA325A5B15C7}"/>
              </a:ext>
            </a:extLst>
          </p:cNvPr>
          <p:cNvSpPr txBox="1"/>
          <p:nvPr/>
        </p:nvSpPr>
        <p:spPr>
          <a:xfrm>
            <a:off x="2110403" y="1836396"/>
            <a:ext cx="11373425" cy="1616596"/>
          </a:xfrm>
          <a:prstGeom prst="rect">
            <a:avLst/>
          </a:prstGeom>
        </p:spPr>
        <p:txBody>
          <a:bodyPr lIns="0" tIns="0" rIns="0" bIns="0" rtlCol="0" anchor="t">
            <a:spAutoFit/>
          </a:bodyPr>
          <a:lstStyle/>
          <a:p>
            <a:pPr marR="0"/>
            <a:endParaRPr lang="en-US" dirty="0"/>
          </a:p>
          <a:p>
            <a:pPr>
              <a:lnSpc>
                <a:spcPts val="3500"/>
              </a:lnSpc>
            </a:pPr>
            <a:endParaRPr lang="en-US" sz="4000" spc="-123" dirty="0">
              <a:solidFill>
                <a:schemeClr val="tx2">
                  <a:lumMod val="75000"/>
                </a:schemeClr>
              </a:solidFill>
              <a:latin typeface="DM Serif Display"/>
            </a:endParaRPr>
          </a:p>
          <a:p>
            <a:pPr marL="457200" indent="-457200">
              <a:lnSpc>
                <a:spcPts val="3500"/>
              </a:lnSpc>
              <a:buFont typeface="Arial" panose="020B0604020202020204" pitchFamily="34" charset="0"/>
              <a:buChar char="•"/>
            </a:pPr>
            <a:endParaRPr lang="en-US" sz="4000" spc="-123" dirty="0">
              <a:solidFill>
                <a:schemeClr val="tx2"/>
              </a:solidFill>
              <a:latin typeface="DM Serif Display"/>
            </a:endParaRPr>
          </a:p>
          <a:p>
            <a:pPr marL="457200" indent="-457200">
              <a:lnSpc>
                <a:spcPts val="3500"/>
              </a:lnSpc>
              <a:buFont typeface="Arial" panose="020B0604020202020204" pitchFamily="34" charset="0"/>
              <a:buChar char="•"/>
            </a:pPr>
            <a:endParaRPr lang="en-US" sz="2800" spc="-123" dirty="0">
              <a:solidFill>
                <a:srgbClr val="FFFFFF"/>
              </a:solidFill>
              <a:latin typeface="DM Serif Display"/>
            </a:endParaRPr>
          </a:p>
        </p:txBody>
      </p:sp>
      <p:sp>
        <p:nvSpPr>
          <p:cNvPr id="13" name="TextBox 13">
            <a:extLst>
              <a:ext uri="{FF2B5EF4-FFF2-40B4-BE49-F238E27FC236}">
                <a16:creationId xmlns:a16="http://schemas.microsoft.com/office/drawing/2014/main" id="{C6394806-4D07-9C57-9826-96969FB95D57}"/>
              </a:ext>
            </a:extLst>
          </p:cNvPr>
          <p:cNvSpPr txBox="1"/>
          <p:nvPr/>
        </p:nvSpPr>
        <p:spPr>
          <a:xfrm>
            <a:off x="1432384" y="358486"/>
            <a:ext cx="12051444" cy="3338991"/>
          </a:xfrm>
          <a:prstGeom prst="rect">
            <a:avLst/>
          </a:prstGeom>
        </p:spPr>
        <p:txBody>
          <a:bodyPr lIns="0" tIns="0" rIns="0" bIns="0" rtlCol="0" anchor="t">
            <a:spAutoFit/>
          </a:bodyPr>
          <a:lstStyle/>
          <a:p>
            <a:pPr algn="ctr">
              <a:lnSpc>
                <a:spcPts val="8769"/>
              </a:lnSpc>
            </a:pPr>
            <a:r>
              <a:rPr lang="en-US" sz="6264" dirty="0">
                <a:solidFill>
                  <a:schemeClr val="bg1"/>
                </a:solidFill>
                <a:latin typeface="DM Serif Display"/>
              </a:rPr>
              <a:t>Tiered Benefits Planning System</a:t>
            </a:r>
          </a:p>
          <a:p>
            <a:pPr algn="ctr">
              <a:lnSpc>
                <a:spcPts val="8769"/>
              </a:lnSpc>
            </a:pPr>
            <a:r>
              <a:rPr lang="en-US" sz="4800" kern="100" dirty="0">
                <a:solidFill>
                  <a:schemeClr val="tx2">
                    <a:lumMod val="75000"/>
                  </a:schemeClr>
                </a:solidFill>
                <a:latin typeface="DM Serif Display" pitchFamily="2" charset="0"/>
                <a:ea typeface="Calibri" panose="020F0502020204030204" pitchFamily="34" charset="0"/>
                <a:cs typeface="Times New Roman" panose="02020603050405020304" pitchFamily="18" charset="0"/>
              </a:rPr>
              <a:t>Tier 1-Benefits Ambassador</a:t>
            </a:r>
          </a:p>
          <a:p>
            <a:pPr algn="ctr">
              <a:lnSpc>
                <a:spcPts val="8769"/>
              </a:lnSpc>
            </a:pPr>
            <a:endParaRPr lang="en-US" sz="6264" dirty="0">
              <a:solidFill>
                <a:schemeClr val="bg1"/>
              </a:solidFill>
              <a:latin typeface="DM Serif Display"/>
            </a:endParaRPr>
          </a:p>
        </p:txBody>
      </p:sp>
      <p:sp>
        <p:nvSpPr>
          <p:cNvPr id="14" name="TextBox 13">
            <a:extLst>
              <a:ext uri="{FF2B5EF4-FFF2-40B4-BE49-F238E27FC236}">
                <a16:creationId xmlns:a16="http://schemas.microsoft.com/office/drawing/2014/main" id="{51BCFDAA-E757-FEE3-5211-EA193D9E4449}"/>
              </a:ext>
            </a:extLst>
          </p:cNvPr>
          <p:cNvSpPr txBox="1"/>
          <p:nvPr/>
        </p:nvSpPr>
        <p:spPr>
          <a:xfrm>
            <a:off x="791575" y="2857500"/>
            <a:ext cx="12772025" cy="5262979"/>
          </a:xfrm>
          <a:prstGeom prst="rect">
            <a:avLst/>
          </a:prstGeom>
          <a:noFill/>
        </p:spPr>
        <p:txBody>
          <a:bodyPr wrap="square" rtlCol="0">
            <a:spAutoFit/>
          </a:bodyPr>
          <a:lstStyle/>
          <a:p>
            <a:r>
              <a:rPr lang="en-US" sz="4800" dirty="0">
                <a:solidFill>
                  <a:srgbClr val="002060"/>
                </a:solidFill>
                <a:latin typeface="DM Serif Display" pitchFamily="2" charset="0"/>
              </a:rPr>
              <a:t>Role/Expectation:</a:t>
            </a:r>
          </a:p>
          <a:p>
            <a:pPr marL="685800" indent="-685800">
              <a:buFont typeface="Arial" panose="020B0604020202020204" pitchFamily="34" charset="0"/>
              <a:buChar char="•"/>
            </a:pPr>
            <a:r>
              <a:rPr lang="en-US" sz="3000" dirty="0">
                <a:solidFill>
                  <a:srgbClr val="002060"/>
                </a:solidFill>
                <a:latin typeface="DM Serif Display" pitchFamily="2" charset="0"/>
              </a:rPr>
              <a:t>Understands Very basic concepts about eligibility for SSI, SSDI and SSDI –based Medicare</a:t>
            </a:r>
          </a:p>
          <a:p>
            <a:pPr marL="685800" indent="-685800">
              <a:buFont typeface="Arial" panose="020B0604020202020204" pitchFamily="34" charset="0"/>
              <a:buChar char="•"/>
            </a:pPr>
            <a:r>
              <a:rPr lang="en-US" sz="3000" dirty="0">
                <a:solidFill>
                  <a:srgbClr val="002060"/>
                </a:solidFill>
                <a:latin typeface="DM Serif Display" pitchFamily="2" charset="0"/>
              </a:rPr>
              <a:t>Provides limited (but accurate) information for questions or concerns about work and benefits</a:t>
            </a:r>
          </a:p>
          <a:p>
            <a:pPr marL="685800" indent="-685800">
              <a:buFont typeface="Arial" panose="020B0604020202020204" pitchFamily="34" charset="0"/>
              <a:buChar char="•"/>
            </a:pPr>
            <a:r>
              <a:rPr lang="en-US" sz="3000" dirty="0">
                <a:solidFill>
                  <a:srgbClr val="002060"/>
                </a:solidFill>
                <a:latin typeface="DM Serif Display" pitchFamily="2" charset="0"/>
              </a:rPr>
              <a:t>Offer positive messages about working while receiving benefits</a:t>
            </a:r>
          </a:p>
          <a:p>
            <a:pPr marL="685800" indent="-685800">
              <a:buFont typeface="Arial" panose="020B0604020202020204" pitchFamily="34" charset="0"/>
              <a:buChar char="•"/>
            </a:pPr>
            <a:r>
              <a:rPr lang="en-US" sz="3000" dirty="0">
                <a:solidFill>
                  <a:srgbClr val="002060"/>
                </a:solidFill>
                <a:latin typeface="DM Serif Display" pitchFamily="2" charset="0"/>
              </a:rPr>
              <a:t>Dispels myths about how work affects benefits</a:t>
            </a:r>
          </a:p>
          <a:p>
            <a:pPr marL="685800" indent="-685800">
              <a:buFont typeface="Arial" panose="020B0604020202020204" pitchFamily="34" charset="0"/>
              <a:buChar char="•"/>
            </a:pPr>
            <a:r>
              <a:rPr lang="en-US" sz="3000" dirty="0">
                <a:solidFill>
                  <a:srgbClr val="002060"/>
                </a:solidFill>
                <a:latin typeface="DM Serif Display" pitchFamily="2" charset="0"/>
              </a:rPr>
              <a:t>Refers people who receive benefits and are interested in work to Benefits Navigators or Benefits Planners plus financial education resources</a:t>
            </a:r>
          </a:p>
          <a:p>
            <a:pPr marL="285750" indent="-285750">
              <a:buFont typeface="Arial" panose="020B0604020202020204" pitchFamily="34" charset="0"/>
              <a:buChar char="•"/>
            </a:pPr>
            <a:endParaRPr lang="en-US" dirty="0"/>
          </a:p>
        </p:txBody>
      </p:sp>
      <p:sp>
        <p:nvSpPr>
          <p:cNvPr id="15" name="TextBox 14">
            <a:extLst>
              <a:ext uri="{FF2B5EF4-FFF2-40B4-BE49-F238E27FC236}">
                <a16:creationId xmlns:a16="http://schemas.microsoft.com/office/drawing/2014/main" id="{7B2B091B-EA55-0A8B-B66F-DCCED3279CC8}"/>
              </a:ext>
            </a:extLst>
          </p:cNvPr>
          <p:cNvSpPr txBox="1"/>
          <p:nvPr/>
        </p:nvSpPr>
        <p:spPr>
          <a:xfrm>
            <a:off x="3389767" y="7959359"/>
            <a:ext cx="10012677" cy="2092881"/>
          </a:xfrm>
          <a:prstGeom prst="rect">
            <a:avLst/>
          </a:prstGeom>
          <a:noFill/>
        </p:spPr>
        <p:txBody>
          <a:bodyPr wrap="none" rtlCol="0">
            <a:spAutoFit/>
          </a:bodyPr>
          <a:lstStyle/>
          <a:p>
            <a:r>
              <a:rPr lang="en-US" sz="2800" b="1" dirty="0">
                <a:solidFill>
                  <a:srgbClr val="002060"/>
                </a:solidFill>
                <a:latin typeface="DM Serif Display" pitchFamily="2" charset="0"/>
              </a:rPr>
              <a:t>Training: </a:t>
            </a:r>
            <a:r>
              <a:rPr lang="en-US" sz="2800" dirty="0">
                <a:solidFill>
                  <a:srgbClr val="002060"/>
                </a:solidFill>
                <a:latin typeface="DM Serif Display" pitchFamily="2" charset="0"/>
              </a:rPr>
              <a:t>How to Know Enough About Disability Benefits from</a:t>
            </a:r>
          </a:p>
          <a:p>
            <a:r>
              <a:rPr lang="en-US" sz="2800" dirty="0">
                <a:solidFill>
                  <a:srgbClr val="002060"/>
                </a:solidFill>
                <a:latin typeface="DM Serif Display" pitchFamily="2" charset="0"/>
              </a:rPr>
              <a:t> Social Security to NOT Be Dangerous</a:t>
            </a:r>
          </a:p>
          <a:p>
            <a:r>
              <a:rPr lang="en-US" sz="2800" dirty="0">
                <a:solidFill>
                  <a:srgbClr val="002060"/>
                </a:solidFill>
                <a:latin typeface="DM Serif Display" pitchFamily="2" charset="0"/>
              </a:rPr>
              <a:t>Live: July 29, 2025 11am-1pm</a:t>
            </a:r>
          </a:p>
          <a:p>
            <a:r>
              <a:rPr lang="en-US" sz="2800" dirty="0">
                <a:solidFill>
                  <a:srgbClr val="002060"/>
                </a:solidFill>
                <a:latin typeface="DM Serif Display" pitchFamily="2" charset="0"/>
              </a:rPr>
              <a:t>Recorded: </a:t>
            </a:r>
            <a:r>
              <a:rPr lang="en-US" sz="2800" dirty="0" err="1">
                <a:solidFill>
                  <a:srgbClr val="002060"/>
                </a:solidFill>
                <a:latin typeface="DM Serif Display" pitchFamily="2" charset="0"/>
              </a:rPr>
              <a:t>Percipio</a:t>
            </a:r>
            <a:r>
              <a:rPr lang="en-US" sz="2800" dirty="0">
                <a:solidFill>
                  <a:srgbClr val="002060"/>
                </a:solidFill>
                <a:latin typeface="DM Serif Display" pitchFamily="2" charset="0"/>
              </a:rPr>
              <a:t> LMS and DDS Website</a:t>
            </a:r>
          </a:p>
          <a:p>
            <a:r>
              <a:rPr lang="en-US" dirty="0"/>
              <a:t> </a:t>
            </a:r>
          </a:p>
        </p:txBody>
      </p:sp>
    </p:spTree>
    <p:extLst>
      <p:ext uri="{BB962C8B-B14F-4D97-AF65-F5344CB8AC3E}">
        <p14:creationId xmlns:p14="http://schemas.microsoft.com/office/powerpoint/2010/main" val="15618916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6C4403-41C4-0CBD-3B8F-F97AD3784FCA}"/>
            </a:ext>
          </a:extLst>
        </p:cNvPr>
        <p:cNvGrpSpPr/>
        <p:nvPr/>
      </p:nvGrpSpPr>
      <p:grpSpPr>
        <a:xfrm>
          <a:off x="0" y="0"/>
          <a:ext cx="0" cy="0"/>
          <a:chOff x="0" y="0"/>
          <a:chExt cx="0" cy="0"/>
        </a:xfrm>
      </p:grpSpPr>
      <p:sp>
        <p:nvSpPr>
          <p:cNvPr id="2" name="AutoShape 2">
            <a:extLst>
              <a:ext uri="{FF2B5EF4-FFF2-40B4-BE49-F238E27FC236}">
                <a16:creationId xmlns:a16="http://schemas.microsoft.com/office/drawing/2014/main" id="{4359B0EF-129B-2F54-3AB4-0EED48276E7D}"/>
              </a:ext>
            </a:extLst>
          </p:cNvPr>
          <p:cNvSpPr/>
          <p:nvPr/>
        </p:nvSpPr>
        <p:spPr>
          <a:xfrm>
            <a:off x="-27387" y="-419910"/>
            <a:ext cx="14620503" cy="10706910"/>
          </a:xfrm>
          <a:prstGeom prst="rect">
            <a:avLst/>
          </a:prstGeom>
          <a:solidFill>
            <a:srgbClr val="38B6FF"/>
          </a:solidFill>
        </p:spPr>
        <p:txBody>
          <a:bodyPr/>
          <a:lstStyle/>
          <a:p>
            <a:endParaRPr lang="en-US" dirty="0"/>
          </a:p>
        </p:txBody>
      </p:sp>
      <p:sp>
        <p:nvSpPr>
          <p:cNvPr id="3" name="Freeform 3">
            <a:extLst>
              <a:ext uri="{FF2B5EF4-FFF2-40B4-BE49-F238E27FC236}">
                <a16:creationId xmlns:a16="http://schemas.microsoft.com/office/drawing/2014/main" id="{17BC85F4-71F9-7A70-9A3B-F3E2E9C6AF07}"/>
              </a:ext>
            </a:extLst>
          </p:cNvPr>
          <p:cNvSpPr/>
          <p:nvPr/>
        </p:nvSpPr>
        <p:spPr>
          <a:xfrm>
            <a:off x="787765" y="8023699"/>
            <a:ext cx="1766792" cy="2057400"/>
          </a:xfrm>
          <a:custGeom>
            <a:avLst/>
            <a:gdLst/>
            <a:ahLst/>
            <a:cxnLst/>
            <a:rect l="l" t="t" r="r" b="b"/>
            <a:pathLst>
              <a:path w="1766792" h="2057400">
                <a:moveTo>
                  <a:pt x="0" y="0"/>
                </a:moveTo>
                <a:lnTo>
                  <a:pt x="1766792" y="0"/>
                </a:lnTo>
                <a:lnTo>
                  <a:pt x="1766792" y="2057400"/>
                </a:lnTo>
                <a:lnTo>
                  <a:pt x="0" y="2057400"/>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endParaRPr lang="en-US"/>
          </a:p>
        </p:txBody>
      </p:sp>
      <p:sp>
        <p:nvSpPr>
          <p:cNvPr id="4" name="Freeform 4">
            <a:extLst>
              <a:ext uri="{FF2B5EF4-FFF2-40B4-BE49-F238E27FC236}">
                <a16:creationId xmlns:a16="http://schemas.microsoft.com/office/drawing/2014/main" id="{A49D76AB-FAD2-9B35-67A0-D5B1F4019CCF}"/>
              </a:ext>
            </a:extLst>
          </p:cNvPr>
          <p:cNvSpPr/>
          <p:nvPr/>
        </p:nvSpPr>
        <p:spPr>
          <a:xfrm>
            <a:off x="15492508" y="263670"/>
            <a:ext cx="1766792" cy="2057400"/>
          </a:xfrm>
          <a:custGeom>
            <a:avLst/>
            <a:gdLst/>
            <a:ahLst/>
            <a:cxnLst/>
            <a:rect l="l" t="t" r="r" b="b"/>
            <a:pathLst>
              <a:path w="1766792" h="2057400">
                <a:moveTo>
                  <a:pt x="0" y="0"/>
                </a:moveTo>
                <a:lnTo>
                  <a:pt x="1766792" y="0"/>
                </a:lnTo>
                <a:lnTo>
                  <a:pt x="1766792" y="2057400"/>
                </a:lnTo>
                <a:lnTo>
                  <a:pt x="0" y="2057400"/>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endParaRPr lang="en-US"/>
          </a:p>
        </p:txBody>
      </p:sp>
      <p:grpSp>
        <p:nvGrpSpPr>
          <p:cNvPr id="5" name="Group 5">
            <a:extLst>
              <a:ext uri="{FF2B5EF4-FFF2-40B4-BE49-F238E27FC236}">
                <a16:creationId xmlns:a16="http://schemas.microsoft.com/office/drawing/2014/main" id="{3A702E43-4E5E-A6BC-47EA-A85FE1BE96D6}"/>
              </a:ext>
            </a:extLst>
          </p:cNvPr>
          <p:cNvGrpSpPr/>
          <p:nvPr/>
        </p:nvGrpSpPr>
        <p:grpSpPr>
          <a:xfrm>
            <a:off x="11422710" y="7384104"/>
            <a:ext cx="6340812" cy="6340812"/>
            <a:chOff x="0" y="0"/>
            <a:chExt cx="812800" cy="812800"/>
          </a:xfrm>
        </p:grpSpPr>
        <p:sp>
          <p:nvSpPr>
            <p:cNvPr id="6" name="Freeform 6">
              <a:extLst>
                <a:ext uri="{FF2B5EF4-FFF2-40B4-BE49-F238E27FC236}">
                  <a16:creationId xmlns:a16="http://schemas.microsoft.com/office/drawing/2014/main" id="{00EB2347-AAE1-D44D-9A30-44745F6D2652}"/>
                </a:ext>
              </a:extLst>
            </p:cNvPr>
            <p:cNvSpPr/>
            <p:nvPr/>
          </p:nvSpPr>
          <p:spPr>
            <a:xfrm>
              <a:off x="0" y="0"/>
              <a:ext cx="812800" cy="812800"/>
            </a:xfrm>
            <a:custGeom>
              <a:avLst/>
              <a:gdLst/>
              <a:ahLst/>
              <a:cxnLst/>
              <a:rect l="l" t="t" r="r" b="b"/>
              <a:pathLst>
                <a:path w="812800" h="812800">
                  <a:moveTo>
                    <a:pt x="406400" y="0"/>
                  </a:moveTo>
                  <a:lnTo>
                    <a:pt x="812800" y="406400"/>
                  </a:lnTo>
                  <a:lnTo>
                    <a:pt x="406400" y="812800"/>
                  </a:lnTo>
                  <a:lnTo>
                    <a:pt x="0" y="406400"/>
                  </a:lnTo>
                  <a:lnTo>
                    <a:pt x="406400" y="0"/>
                  </a:lnTo>
                  <a:close/>
                </a:path>
              </a:pathLst>
            </a:custGeom>
            <a:solidFill>
              <a:srgbClr val="004AAD"/>
            </a:solidFill>
          </p:spPr>
          <p:txBody>
            <a:bodyPr/>
            <a:lstStyle/>
            <a:p>
              <a:endParaRPr lang="en-US"/>
            </a:p>
          </p:txBody>
        </p:sp>
        <p:sp>
          <p:nvSpPr>
            <p:cNvPr id="7" name="TextBox 7">
              <a:extLst>
                <a:ext uri="{FF2B5EF4-FFF2-40B4-BE49-F238E27FC236}">
                  <a16:creationId xmlns:a16="http://schemas.microsoft.com/office/drawing/2014/main" id="{28C76990-5D0B-9A6F-BA45-ECF7FC8BBF2C}"/>
                </a:ext>
              </a:extLst>
            </p:cNvPr>
            <p:cNvSpPr txBox="1"/>
            <p:nvPr/>
          </p:nvSpPr>
          <p:spPr>
            <a:xfrm>
              <a:off x="139700" y="101600"/>
              <a:ext cx="533400" cy="571500"/>
            </a:xfrm>
            <a:prstGeom prst="rect">
              <a:avLst/>
            </a:prstGeom>
          </p:spPr>
          <p:txBody>
            <a:bodyPr lIns="50800" tIns="50800" rIns="50800" bIns="50800" rtlCol="0" anchor="ctr"/>
            <a:lstStyle/>
            <a:p>
              <a:pPr algn="ctr">
                <a:lnSpc>
                  <a:spcPts val="2659"/>
                </a:lnSpc>
              </a:pPr>
              <a:endParaRPr/>
            </a:p>
          </p:txBody>
        </p:sp>
      </p:grpSp>
      <p:grpSp>
        <p:nvGrpSpPr>
          <p:cNvPr id="8" name="Group 8">
            <a:extLst>
              <a:ext uri="{FF2B5EF4-FFF2-40B4-BE49-F238E27FC236}">
                <a16:creationId xmlns:a16="http://schemas.microsoft.com/office/drawing/2014/main" id="{007D3E40-46F9-E8A3-0A96-22E5802D29AE}"/>
              </a:ext>
            </a:extLst>
          </p:cNvPr>
          <p:cNvGrpSpPr/>
          <p:nvPr/>
        </p:nvGrpSpPr>
        <p:grpSpPr>
          <a:xfrm>
            <a:off x="-1543050" y="-228600"/>
            <a:ext cx="3086100" cy="3086100"/>
            <a:chOff x="0" y="0"/>
            <a:chExt cx="812800" cy="812800"/>
          </a:xfrm>
        </p:grpSpPr>
        <p:sp>
          <p:nvSpPr>
            <p:cNvPr id="9" name="Freeform 9">
              <a:extLst>
                <a:ext uri="{FF2B5EF4-FFF2-40B4-BE49-F238E27FC236}">
                  <a16:creationId xmlns:a16="http://schemas.microsoft.com/office/drawing/2014/main" id="{4275A817-3BC7-EFC8-41DC-5AC5F3C3D2B9}"/>
                </a:ext>
              </a:extLst>
            </p:cNvPr>
            <p:cNvSpPr/>
            <p:nvPr/>
          </p:nvSpPr>
          <p:spPr>
            <a:xfrm>
              <a:off x="0" y="0"/>
              <a:ext cx="812800" cy="812800"/>
            </a:xfrm>
            <a:custGeom>
              <a:avLst/>
              <a:gdLst/>
              <a:ahLst/>
              <a:cxnLst/>
              <a:rect l="l" t="t" r="r" b="b"/>
              <a:pathLst>
                <a:path w="812800" h="812800">
                  <a:moveTo>
                    <a:pt x="406400" y="0"/>
                  </a:moveTo>
                  <a:lnTo>
                    <a:pt x="812800" y="406400"/>
                  </a:lnTo>
                  <a:lnTo>
                    <a:pt x="406400" y="812800"/>
                  </a:lnTo>
                  <a:lnTo>
                    <a:pt x="0" y="406400"/>
                  </a:lnTo>
                  <a:lnTo>
                    <a:pt x="406400" y="0"/>
                  </a:lnTo>
                  <a:close/>
                </a:path>
              </a:pathLst>
            </a:custGeom>
            <a:solidFill>
              <a:srgbClr val="004AAD"/>
            </a:solidFill>
          </p:spPr>
          <p:txBody>
            <a:bodyPr/>
            <a:lstStyle/>
            <a:p>
              <a:endParaRPr lang="en-US"/>
            </a:p>
          </p:txBody>
        </p:sp>
        <p:sp>
          <p:nvSpPr>
            <p:cNvPr id="10" name="TextBox 10">
              <a:extLst>
                <a:ext uri="{FF2B5EF4-FFF2-40B4-BE49-F238E27FC236}">
                  <a16:creationId xmlns:a16="http://schemas.microsoft.com/office/drawing/2014/main" id="{F18CE51C-46A3-8424-0CF6-C5C236555FA7}"/>
                </a:ext>
              </a:extLst>
            </p:cNvPr>
            <p:cNvSpPr txBox="1"/>
            <p:nvPr/>
          </p:nvSpPr>
          <p:spPr>
            <a:xfrm>
              <a:off x="139700" y="101600"/>
              <a:ext cx="533400" cy="571500"/>
            </a:xfrm>
            <a:prstGeom prst="rect">
              <a:avLst/>
            </a:prstGeom>
          </p:spPr>
          <p:txBody>
            <a:bodyPr lIns="50800" tIns="50800" rIns="50800" bIns="50800" rtlCol="0" anchor="ctr"/>
            <a:lstStyle/>
            <a:p>
              <a:pPr algn="ctr">
                <a:lnSpc>
                  <a:spcPts val="2659"/>
                </a:lnSpc>
              </a:pPr>
              <a:endParaRPr/>
            </a:p>
          </p:txBody>
        </p:sp>
      </p:grpSp>
      <p:sp>
        <p:nvSpPr>
          <p:cNvPr id="11" name="Freeform 11">
            <a:extLst>
              <a:ext uri="{FF2B5EF4-FFF2-40B4-BE49-F238E27FC236}">
                <a16:creationId xmlns:a16="http://schemas.microsoft.com/office/drawing/2014/main" id="{B3DC8C66-0BB8-3A20-445D-AD387201714B}"/>
              </a:ext>
            </a:extLst>
          </p:cNvPr>
          <p:cNvSpPr/>
          <p:nvPr/>
        </p:nvSpPr>
        <p:spPr>
          <a:xfrm>
            <a:off x="13850549" y="8221877"/>
            <a:ext cx="1485134" cy="2184020"/>
          </a:xfrm>
          <a:custGeom>
            <a:avLst/>
            <a:gdLst/>
            <a:ahLst/>
            <a:cxnLst/>
            <a:rect l="l" t="t" r="r" b="b"/>
            <a:pathLst>
              <a:path w="1485134" h="2184020">
                <a:moveTo>
                  <a:pt x="0" y="0"/>
                </a:moveTo>
                <a:lnTo>
                  <a:pt x="1485134" y="0"/>
                </a:lnTo>
                <a:lnTo>
                  <a:pt x="1485134" y="2184020"/>
                </a:lnTo>
                <a:lnTo>
                  <a:pt x="0" y="2184020"/>
                </a:lnTo>
                <a:lnTo>
                  <a:pt x="0" y="0"/>
                </a:lnTo>
                <a:close/>
              </a:path>
            </a:pathLst>
          </a:custGeom>
          <a:blipFill>
            <a:blip r:embed="rId5"/>
            <a:stretch>
              <a:fillRect/>
            </a:stretch>
          </a:blipFill>
        </p:spPr>
        <p:txBody>
          <a:bodyPr/>
          <a:lstStyle/>
          <a:p>
            <a:endParaRPr lang="en-US"/>
          </a:p>
        </p:txBody>
      </p:sp>
      <p:sp>
        <p:nvSpPr>
          <p:cNvPr id="12" name="TextBox 12">
            <a:extLst>
              <a:ext uri="{FF2B5EF4-FFF2-40B4-BE49-F238E27FC236}">
                <a16:creationId xmlns:a16="http://schemas.microsoft.com/office/drawing/2014/main" id="{FD31DFB5-4B37-6EFF-684B-DD5A8F0F21B0}"/>
              </a:ext>
            </a:extLst>
          </p:cNvPr>
          <p:cNvSpPr txBox="1"/>
          <p:nvPr/>
        </p:nvSpPr>
        <p:spPr>
          <a:xfrm>
            <a:off x="1671161" y="2415286"/>
            <a:ext cx="11373425" cy="5632311"/>
          </a:xfrm>
          <a:prstGeom prst="rect">
            <a:avLst/>
          </a:prstGeom>
        </p:spPr>
        <p:txBody>
          <a:bodyPr lIns="0" tIns="0" rIns="0" bIns="0" rtlCol="0" anchor="t">
            <a:spAutoFit/>
          </a:bodyPr>
          <a:lstStyle/>
          <a:p>
            <a:pPr marL="0" marR="0"/>
            <a:r>
              <a:rPr lang="en-US" sz="4800" kern="100" dirty="0">
                <a:solidFill>
                  <a:schemeClr val="tx2">
                    <a:lumMod val="75000"/>
                  </a:schemeClr>
                </a:solidFill>
                <a:latin typeface="DM Serif Display" pitchFamily="2" charset="0"/>
                <a:ea typeface="Calibri" panose="020F0502020204030204" pitchFamily="34" charset="0"/>
                <a:cs typeface="Times New Roman" panose="02020603050405020304" pitchFamily="18" charset="0"/>
              </a:rPr>
              <a:t>Role/Expectation:</a:t>
            </a:r>
          </a:p>
          <a:p>
            <a:pPr marL="685800" marR="0" indent="-685800">
              <a:buFont typeface="Arial" panose="020B0604020202020204" pitchFamily="34" charset="0"/>
              <a:buChar char="•"/>
            </a:pPr>
            <a:r>
              <a:rPr lang="en-US" sz="3000" kern="100" dirty="0">
                <a:solidFill>
                  <a:schemeClr val="tx2">
                    <a:lumMod val="75000"/>
                  </a:schemeClr>
                </a:solidFill>
                <a:latin typeface="DM Serif Display" pitchFamily="2" charset="0"/>
                <a:ea typeface="Calibri" panose="020F0502020204030204" pitchFamily="34" charset="0"/>
                <a:cs typeface="Times New Roman" panose="02020603050405020304" pitchFamily="18" charset="0"/>
              </a:rPr>
              <a:t>Appropriate for Employment Specialist, Entitlement Coordinators, VR Counselors , and others in Workforce Related Roles</a:t>
            </a:r>
          </a:p>
          <a:p>
            <a:pPr marL="685800" marR="0" indent="-685800">
              <a:buFont typeface="Arial" panose="020B0604020202020204" pitchFamily="34" charset="0"/>
              <a:buChar char="•"/>
            </a:pPr>
            <a:r>
              <a:rPr lang="en-US" sz="3000" kern="100" dirty="0">
                <a:solidFill>
                  <a:schemeClr val="tx2">
                    <a:lumMod val="75000"/>
                  </a:schemeClr>
                </a:solidFill>
                <a:latin typeface="DM Serif Display" pitchFamily="2" charset="0"/>
                <a:ea typeface="Calibri" panose="020F0502020204030204" pitchFamily="34" charset="0"/>
                <a:cs typeface="Times New Roman" panose="02020603050405020304" pitchFamily="18" charset="0"/>
              </a:rPr>
              <a:t>Has basic knowledge of eligibility for SSI/SSDI, impact of earnings, and work incentives for each benefit</a:t>
            </a:r>
          </a:p>
          <a:p>
            <a:pPr marL="685800" marR="0" indent="-685800">
              <a:buFont typeface="Arial" panose="020B0604020202020204" pitchFamily="34" charset="0"/>
              <a:buChar char="•"/>
            </a:pPr>
            <a:r>
              <a:rPr lang="en-US" sz="3000" kern="100" dirty="0">
                <a:solidFill>
                  <a:schemeClr val="tx2">
                    <a:lumMod val="75000"/>
                  </a:schemeClr>
                </a:solidFill>
                <a:latin typeface="DM Serif Display" pitchFamily="2" charset="0"/>
                <a:ea typeface="Calibri" panose="020F0502020204030204" pitchFamily="34" charset="0"/>
                <a:cs typeface="Times New Roman" panose="02020603050405020304" pitchFamily="18" charset="0"/>
              </a:rPr>
              <a:t>Can verify SSDI and/or SSI benefits and the work incentives that are may benefit the person</a:t>
            </a:r>
          </a:p>
          <a:p>
            <a:pPr marL="685800" marR="0" indent="-685800">
              <a:buFont typeface="Arial" panose="020B0604020202020204" pitchFamily="34" charset="0"/>
              <a:buChar char="•"/>
            </a:pPr>
            <a:r>
              <a:rPr lang="en-US" sz="3000" kern="100" dirty="0">
                <a:solidFill>
                  <a:schemeClr val="tx2">
                    <a:lumMod val="75000"/>
                  </a:schemeClr>
                </a:solidFill>
                <a:latin typeface="DM Serif Display" pitchFamily="2" charset="0"/>
                <a:ea typeface="Calibri" panose="020F0502020204030204" pitchFamily="34" charset="0"/>
                <a:cs typeface="Times New Roman" panose="02020603050405020304" pitchFamily="18" charset="0"/>
              </a:rPr>
              <a:t>Advises people on reporting earnings</a:t>
            </a:r>
          </a:p>
          <a:p>
            <a:pPr marL="685800" marR="0" indent="-685800">
              <a:buFont typeface="Arial" panose="020B0604020202020204" pitchFamily="34" charset="0"/>
              <a:buChar char="•"/>
            </a:pPr>
            <a:r>
              <a:rPr lang="en-US" sz="3000" kern="100" dirty="0">
                <a:solidFill>
                  <a:schemeClr val="tx2">
                    <a:lumMod val="75000"/>
                  </a:schemeClr>
                </a:solidFill>
                <a:latin typeface="DM Serif Display" pitchFamily="2" charset="0"/>
                <a:ea typeface="Calibri" panose="020F0502020204030204" pitchFamily="34" charset="0"/>
                <a:cs typeface="Times New Roman" panose="02020603050405020304" pitchFamily="18" charset="0"/>
              </a:rPr>
              <a:t>Reinforces information provided by Benefits Planners</a:t>
            </a:r>
          </a:p>
          <a:p>
            <a:pPr marL="685800" marR="0" indent="-685800">
              <a:buFont typeface="Arial" panose="020B0604020202020204" pitchFamily="34" charset="0"/>
              <a:buChar char="•"/>
            </a:pPr>
            <a:r>
              <a:rPr lang="en-US" sz="3000" kern="100" dirty="0">
                <a:solidFill>
                  <a:schemeClr val="tx2">
                    <a:lumMod val="75000"/>
                  </a:schemeClr>
                </a:solidFill>
                <a:latin typeface="DM Serif Display" pitchFamily="2" charset="0"/>
                <a:ea typeface="Calibri" panose="020F0502020204030204" pitchFamily="34" charset="0"/>
                <a:cs typeface="Times New Roman" panose="02020603050405020304" pitchFamily="18" charset="0"/>
              </a:rPr>
              <a:t>Refers people who are considering work to benefits planners</a:t>
            </a:r>
          </a:p>
          <a:p>
            <a:pPr marR="0"/>
            <a:endParaRPr lang="en-US" dirty="0"/>
          </a:p>
        </p:txBody>
      </p:sp>
      <p:sp>
        <p:nvSpPr>
          <p:cNvPr id="13" name="TextBox 13">
            <a:extLst>
              <a:ext uri="{FF2B5EF4-FFF2-40B4-BE49-F238E27FC236}">
                <a16:creationId xmlns:a16="http://schemas.microsoft.com/office/drawing/2014/main" id="{CE5029A0-1B85-3A2E-7776-8813125CBF96}"/>
              </a:ext>
            </a:extLst>
          </p:cNvPr>
          <p:cNvSpPr txBox="1"/>
          <p:nvPr/>
        </p:nvSpPr>
        <p:spPr>
          <a:xfrm>
            <a:off x="1799105" y="157163"/>
            <a:ext cx="12051444" cy="3338991"/>
          </a:xfrm>
          <a:prstGeom prst="rect">
            <a:avLst/>
          </a:prstGeom>
        </p:spPr>
        <p:txBody>
          <a:bodyPr lIns="0" tIns="0" rIns="0" bIns="0" rtlCol="0" anchor="t">
            <a:spAutoFit/>
          </a:bodyPr>
          <a:lstStyle/>
          <a:p>
            <a:pPr algn="ctr">
              <a:lnSpc>
                <a:spcPts val="8769"/>
              </a:lnSpc>
            </a:pPr>
            <a:r>
              <a:rPr lang="en-US" sz="6264" dirty="0">
                <a:solidFill>
                  <a:schemeClr val="bg1"/>
                </a:solidFill>
                <a:latin typeface="DM Serif Display"/>
              </a:rPr>
              <a:t>Tiered Benefits Planning System</a:t>
            </a:r>
          </a:p>
          <a:p>
            <a:pPr algn="ctr">
              <a:lnSpc>
                <a:spcPts val="8769"/>
              </a:lnSpc>
            </a:pPr>
            <a:r>
              <a:rPr lang="en-US" sz="4800" kern="100" dirty="0">
                <a:solidFill>
                  <a:schemeClr val="tx2">
                    <a:lumMod val="75000"/>
                  </a:schemeClr>
                </a:solidFill>
                <a:latin typeface="DM Serif Display" pitchFamily="2" charset="0"/>
                <a:ea typeface="Calibri" panose="020F0502020204030204" pitchFamily="34" charset="0"/>
                <a:cs typeface="Times New Roman" panose="02020603050405020304" pitchFamily="18" charset="0"/>
              </a:rPr>
              <a:t>Tier 2-Benefits Ambassador</a:t>
            </a:r>
          </a:p>
          <a:p>
            <a:pPr algn="ctr">
              <a:lnSpc>
                <a:spcPts val="8769"/>
              </a:lnSpc>
            </a:pPr>
            <a:endParaRPr lang="en-US" sz="6264" dirty="0">
              <a:solidFill>
                <a:schemeClr val="bg1"/>
              </a:solidFill>
              <a:latin typeface="DM Serif Display"/>
            </a:endParaRPr>
          </a:p>
        </p:txBody>
      </p:sp>
      <p:sp>
        <p:nvSpPr>
          <p:cNvPr id="14" name="TextBox 13">
            <a:extLst>
              <a:ext uri="{FF2B5EF4-FFF2-40B4-BE49-F238E27FC236}">
                <a16:creationId xmlns:a16="http://schemas.microsoft.com/office/drawing/2014/main" id="{C42D6A84-FFC1-091D-97AC-449CB07A48B0}"/>
              </a:ext>
            </a:extLst>
          </p:cNvPr>
          <p:cNvSpPr txBox="1"/>
          <p:nvPr/>
        </p:nvSpPr>
        <p:spPr>
          <a:xfrm>
            <a:off x="3124200" y="7834330"/>
            <a:ext cx="9388337" cy="2246769"/>
          </a:xfrm>
          <a:prstGeom prst="rect">
            <a:avLst/>
          </a:prstGeom>
          <a:noFill/>
        </p:spPr>
        <p:txBody>
          <a:bodyPr wrap="square" rtlCol="0">
            <a:spAutoFit/>
          </a:bodyPr>
          <a:lstStyle/>
          <a:p>
            <a:r>
              <a:rPr lang="en-US" sz="2800" b="1" dirty="0">
                <a:solidFill>
                  <a:schemeClr val="tx2">
                    <a:lumMod val="75000"/>
                  </a:schemeClr>
                </a:solidFill>
                <a:latin typeface="DM Serif Display" pitchFamily="2" charset="0"/>
              </a:rPr>
              <a:t>Training: </a:t>
            </a:r>
            <a:r>
              <a:rPr lang="en-US" sz="2800" dirty="0">
                <a:solidFill>
                  <a:schemeClr val="tx2">
                    <a:lumMod val="75000"/>
                  </a:schemeClr>
                </a:solidFill>
                <a:latin typeface="DM Serif Display" pitchFamily="2" charset="0"/>
                <a:ea typeface="Calibri" panose="020F0502020204030204" pitchFamily="34" charset="0"/>
                <a:cs typeface="Times New Roman" panose="02020603050405020304" pitchFamily="18" charset="0"/>
              </a:rPr>
              <a:t>You Can Get Public Benefits, Go to Work…and Live to Tell About It! Work Incentives Training for the District of Columbia</a:t>
            </a:r>
          </a:p>
          <a:p>
            <a:r>
              <a:rPr lang="en-US" sz="2800" dirty="0">
                <a:solidFill>
                  <a:schemeClr val="tx2">
                    <a:lumMod val="75000"/>
                  </a:schemeClr>
                </a:solidFill>
                <a:latin typeface="DM Serif Display" pitchFamily="2" charset="0"/>
                <a:ea typeface="Calibri" panose="020F0502020204030204" pitchFamily="34" charset="0"/>
                <a:cs typeface="Times New Roman" panose="02020603050405020304" pitchFamily="18" charset="0"/>
              </a:rPr>
              <a:t>Live: August TBD</a:t>
            </a:r>
          </a:p>
          <a:p>
            <a:r>
              <a:rPr lang="en-US" sz="2800" dirty="0">
                <a:solidFill>
                  <a:schemeClr val="tx2">
                    <a:lumMod val="75000"/>
                  </a:schemeClr>
                </a:solidFill>
                <a:latin typeface="DM Serif Display" pitchFamily="2" charset="0"/>
              </a:rPr>
              <a:t>Recorded: </a:t>
            </a:r>
            <a:r>
              <a:rPr lang="en-US" sz="2800" dirty="0" err="1">
                <a:solidFill>
                  <a:schemeClr val="tx2">
                    <a:lumMod val="75000"/>
                  </a:schemeClr>
                </a:solidFill>
                <a:latin typeface="DM Serif Display" pitchFamily="2" charset="0"/>
              </a:rPr>
              <a:t>Percipio</a:t>
            </a:r>
            <a:r>
              <a:rPr lang="en-US" sz="2800" dirty="0">
                <a:solidFill>
                  <a:schemeClr val="tx2">
                    <a:lumMod val="75000"/>
                  </a:schemeClr>
                </a:solidFill>
                <a:latin typeface="DM Serif Display" pitchFamily="2" charset="0"/>
              </a:rPr>
              <a:t> LMS and DDS Website</a:t>
            </a:r>
          </a:p>
        </p:txBody>
      </p:sp>
    </p:spTree>
    <p:extLst>
      <p:ext uri="{BB962C8B-B14F-4D97-AF65-F5344CB8AC3E}">
        <p14:creationId xmlns:p14="http://schemas.microsoft.com/office/powerpoint/2010/main" val="5547117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5974</TotalTime>
  <Words>981</Words>
  <Application>Microsoft Office PowerPoint</Application>
  <PresentationFormat>Custom</PresentationFormat>
  <Paragraphs>231</Paragraphs>
  <Slides>19</Slides>
  <Notes>19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DM Serif Display</vt:lpstr>
      <vt:lpstr>Arial</vt:lpstr>
      <vt:lpstr>Canva Sans Bold</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DC Presentation for NEON</dc:title>
  <dc:creator>Rinehart Mello, Catherine (DDS)</dc:creator>
  <cp:lastModifiedBy>Thomas, Crystal (DDS)</cp:lastModifiedBy>
  <cp:revision>11</cp:revision>
  <dcterms:created xsi:type="dcterms:W3CDTF">2006-08-16T00:00:00Z</dcterms:created>
  <dcterms:modified xsi:type="dcterms:W3CDTF">2025-07-24T18:28:49Z</dcterms:modified>
  <dc:identifier>DAF6ziKm0l8</dc:identifier>
</cp:coreProperties>
</file>