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286" r:id="rId3"/>
    <p:sldId id="263" r:id="rId4"/>
    <p:sldId id="282" r:id="rId5"/>
    <p:sldId id="283" r:id="rId6"/>
    <p:sldId id="285" r:id="rId7"/>
    <p:sldId id="287" r:id="rId8"/>
    <p:sldId id="288" r:id="rId9"/>
    <p:sldId id="271" r:id="rId10"/>
    <p:sldId id="273" r:id="rId11"/>
    <p:sldId id="281" r:id="rId12"/>
    <p:sldId id="266" r:id="rId13"/>
    <p:sldId id="267" r:id="rId14"/>
    <p:sldId id="269" r:id="rId15"/>
    <p:sldId id="257" r:id="rId16"/>
    <p:sldId id="279"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100" d="100"/>
          <a:sy n="100" d="100"/>
        </p:scale>
        <p:origin x="-30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FC045-FAE8-4937-8077-CC939B09F2DD}"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25DD4C5-1F32-4EC0-9908-A99F6A97BF4A}">
      <dgm:prSet phldrT="[Text]" custT="1"/>
      <dgm:spPr/>
      <dgm:t>
        <a:bodyPr/>
        <a:lstStyle/>
        <a:p>
          <a:r>
            <a:rPr lang="en-US" sz="2000" dirty="0" smtClean="0"/>
            <a:t>Person Centered Thinking</a:t>
          </a:r>
          <a:endParaRPr lang="en-US" sz="2000" dirty="0"/>
        </a:p>
      </dgm:t>
    </dgm:pt>
    <dgm:pt modelId="{FD7FD6D2-E4FC-4A74-897E-191050BB2201}" type="parTrans" cxnId="{9947C806-C511-45DC-8555-7717EFB63952}">
      <dgm:prSet/>
      <dgm:spPr/>
      <dgm:t>
        <a:bodyPr/>
        <a:lstStyle/>
        <a:p>
          <a:endParaRPr lang="en-US"/>
        </a:p>
      </dgm:t>
    </dgm:pt>
    <dgm:pt modelId="{8A1B1477-1E1E-4C35-ABB2-9AC5858947AF}" type="sibTrans" cxnId="{9947C806-C511-45DC-8555-7717EFB63952}">
      <dgm:prSet/>
      <dgm:spPr/>
      <dgm:t>
        <a:bodyPr/>
        <a:lstStyle/>
        <a:p>
          <a:endParaRPr lang="en-US"/>
        </a:p>
      </dgm:t>
    </dgm:pt>
    <dgm:pt modelId="{3B59D1F3-3F0F-4837-A5EA-88EED34175FE}">
      <dgm:prSet phldrT="[Text]" custT="1"/>
      <dgm:spPr/>
      <dgm:t>
        <a:bodyPr/>
        <a:lstStyle/>
        <a:p>
          <a:r>
            <a:rPr lang="en-US" sz="2000" dirty="0" err="1" smtClean="0"/>
            <a:t>LifeCourse</a:t>
          </a:r>
          <a:endParaRPr lang="en-US" sz="2000" dirty="0" smtClean="0"/>
        </a:p>
        <a:p>
          <a:r>
            <a:rPr lang="en-US" sz="2000" dirty="0" smtClean="0"/>
            <a:t>Framew</a:t>
          </a:r>
          <a:r>
            <a:rPr lang="en-US" sz="1800" dirty="0" smtClean="0"/>
            <a:t>ork</a:t>
          </a:r>
          <a:endParaRPr lang="en-US" sz="1800" dirty="0"/>
        </a:p>
      </dgm:t>
    </dgm:pt>
    <dgm:pt modelId="{BB8048B6-79D3-45F2-91D5-373D67569C34}" type="parTrans" cxnId="{13B4F44F-24D2-45DB-81E7-0B68EC395ED2}">
      <dgm:prSet/>
      <dgm:spPr/>
      <dgm:t>
        <a:bodyPr/>
        <a:lstStyle/>
        <a:p>
          <a:endParaRPr lang="en-US"/>
        </a:p>
      </dgm:t>
    </dgm:pt>
    <dgm:pt modelId="{782172ED-83AB-43C5-AC39-04D60F4AC0FF}" type="sibTrans" cxnId="{13B4F44F-24D2-45DB-81E7-0B68EC395ED2}">
      <dgm:prSet/>
      <dgm:spPr/>
      <dgm:t>
        <a:bodyPr/>
        <a:lstStyle/>
        <a:p>
          <a:endParaRPr lang="en-US"/>
        </a:p>
      </dgm:t>
    </dgm:pt>
    <dgm:pt modelId="{3A6B1E10-9689-4AE6-8565-B4C0001A5EB8}">
      <dgm:prSet phldrT="[Text]" custT="1"/>
      <dgm:spPr/>
      <dgm:t>
        <a:bodyPr/>
        <a:lstStyle/>
        <a:p>
          <a:r>
            <a:rPr lang="en-US" sz="2000" dirty="0" smtClean="0"/>
            <a:t>Discovery</a:t>
          </a:r>
          <a:endParaRPr lang="en-US" sz="2000" dirty="0"/>
        </a:p>
      </dgm:t>
    </dgm:pt>
    <dgm:pt modelId="{232960B6-A3FE-4651-AC8D-D9B3D9DB737F}" type="parTrans" cxnId="{2D0CCB25-7337-4278-A8E3-79B82FF60935}">
      <dgm:prSet/>
      <dgm:spPr/>
      <dgm:t>
        <a:bodyPr/>
        <a:lstStyle/>
        <a:p>
          <a:endParaRPr lang="en-US"/>
        </a:p>
      </dgm:t>
    </dgm:pt>
    <dgm:pt modelId="{616DD23C-36FF-4CDB-AB8E-6B750F8E8F0C}" type="sibTrans" cxnId="{2D0CCB25-7337-4278-A8E3-79B82FF60935}">
      <dgm:prSet/>
      <dgm:spPr/>
      <dgm:t>
        <a:bodyPr/>
        <a:lstStyle/>
        <a:p>
          <a:endParaRPr lang="en-US"/>
        </a:p>
      </dgm:t>
    </dgm:pt>
    <dgm:pt modelId="{98F27C46-959B-4780-B5ED-835B4BC14042}">
      <dgm:prSet phldrT="[Text]" custT="1"/>
      <dgm:spPr/>
      <dgm:t>
        <a:bodyPr/>
        <a:lstStyle/>
        <a:p>
          <a:r>
            <a:rPr lang="en-US" sz="2800" dirty="0" smtClean="0"/>
            <a:t>Pathways to Employment</a:t>
          </a:r>
          <a:endParaRPr lang="en-US" sz="2800" dirty="0"/>
        </a:p>
      </dgm:t>
    </dgm:pt>
    <dgm:pt modelId="{AF04901B-6747-426D-8380-2973F7B88F55}" type="parTrans" cxnId="{0D83B4DA-6244-47FA-9CB9-D78E9CF12AB2}">
      <dgm:prSet/>
      <dgm:spPr/>
      <dgm:t>
        <a:bodyPr/>
        <a:lstStyle/>
        <a:p>
          <a:endParaRPr lang="en-US"/>
        </a:p>
      </dgm:t>
    </dgm:pt>
    <dgm:pt modelId="{14AC4158-8220-443A-A5D5-30730040A382}" type="sibTrans" cxnId="{0D83B4DA-6244-47FA-9CB9-D78E9CF12AB2}">
      <dgm:prSet/>
      <dgm:spPr/>
      <dgm:t>
        <a:bodyPr/>
        <a:lstStyle/>
        <a:p>
          <a:endParaRPr lang="en-US"/>
        </a:p>
      </dgm:t>
    </dgm:pt>
    <dgm:pt modelId="{F2B7AF13-8BCC-45F0-8A93-F3411673E32E}" type="pres">
      <dgm:prSet presAssocID="{1B5FC045-FAE8-4937-8077-CC939B09F2DD}" presName="Name0" presStyleCnt="0">
        <dgm:presLayoutVars>
          <dgm:chMax val="4"/>
          <dgm:resizeHandles val="exact"/>
        </dgm:presLayoutVars>
      </dgm:prSet>
      <dgm:spPr/>
      <dgm:t>
        <a:bodyPr/>
        <a:lstStyle/>
        <a:p>
          <a:endParaRPr lang="en-US"/>
        </a:p>
      </dgm:t>
    </dgm:pt>
    <dgm:pt modelId="{43B98F01-2CD3-419F-BFCC-31D38F8F94B5}" type="pres">
      <dgm:prSet presAssocID="{1B5FC045-FAE8-4937-8077-CC939B09F2DD}" presName="ellipse" presStyleLbl="trBgShp" presStyleIdx="0" presStyleCnt="1"/>
      <dgm:spPr/>
    </dgm:pt>
    <dgm:pt modelId="{0FE12E5B-D15C-4081-BFB4-3BAB2694A532}" type="pres">
      <dgm:prSet presAssocID="{1B5FC045-FAE8-4937-8077-CC939B09F2DD}" presName="arrow1" presStyleLbl="fgShp" presStyleIdx="0" presStyleCnt="1" custScaleY="159317"/>
      <dgm:spPr/>
    </dgm:pt>
    <dgm:pt modelId="{9163B4E1-7C43-42E9-A05F-F3A3FF0DC78A}" type="pres">
      <dgm:prSet presAssocID="{1B5FC045-FAE8-4937-8077-CC939B09F2DD}" presName="rectangle" presStyleLbl="revTx" presStyleIdx="0" presStyleCnt="1" custScaleX="133477">
        <dgm:presLayoutVars>
          <dgm:bulletEnabled val="1"/>
        </dgm:presLayoutVars>
      </dgm:prSet>
      <dgm:spPr/>
      <dgm:t>
        <a:bodyPr/>
        <a:lstStyle/>
        <a:p>
          <a:endParaRPr lang="en-US"/>
        </a:p>
      </dgm:t>
    </dgm:pt>
    <dgm:pt modelId="{69825CAA-0E51-4146-96CC-FDC16B8371D6}" type="pres">
      <dgm:prSet presAssocID="{3B59D1F3-3F0F-4837-A5EA-88EED34175FE}" presName="item1" presStyleLbl="node1" presStyleIdx="0" presStyleCnt="3" custScaleX="128819" custScaleY="126254">
        <dgm:presLayoutVars>
          <dgm:bulletEnabled val="1"/>
        </dgm:presLayoutVars>
      </dgm:prSet>
      <dgm:spPr/>
      <dgm:t>
        <a:bodyPr/>
        <a:lstStyle/>
        <a:p>
          <a:endParaRPr lang="en-US"/>
        </a:p>
      </dgm:t>
    </dgm:pt>
    <dgm:pt modelId="{078A6A81-5648-483F-AE80-587BB6CD543C}" type="pres">
      <dgm:prSet presAssocID="{3A6B1E10-9689-4AE6-8565-B4C0001A5EB8}" presName="item2" presStyleLbl="node1" presStyleIdx="1" presStyleCnt="3" custScaleX="135947" custScaleY="131579">
        <dgm:presLayoutVars>
          <dgm:bulletEnabled val="1"/>
        </dgm:presLayoutVars>
      </dgm:prSet>
      <dgm:spPr/>
      <dgm:t>
        <a:bodyPr/>
        <a:lstStyle/>
        <a:p>
          <a:endParaRPr lang="en-US"/>
        </a:p>
      </dgm:t>
    </dgm:pt>
    <dgm:pt modelId="{C4527A1F-787C-41D0-BEC6-E300518A77EF}" type="pres">
      <dgm:prSet presAssocID="{98F27C46-959B-4780-B5ED-835B4BC14042}" presName="item3" presStyleLbl="node1" presStyleIdx="2" presStyleCnt="3" custScaleX="124008" custScaleY="124469">
        <dgm:presLayoutVars>
          <dgm:bulletEnabled val="1"/>
        </dgm:presLayoutVars>
      </dgm:prSet>
      <dgm:spPr/>
      <dgm:t>
        <a:bodyPr/>
        <a:lstStyle/>
        <a:p>
          <a:endParaRPr lang="en-US"/>
        </a:p>
      </dgm:t>
    </dgm:pt>
    <dgm:pt modelId="{222FCA43-3EA8-4129-BCB9-5B0468586180}" type="pres">
      <dgm:prSet presAssocID="{1B5FC045-FAE8-4937-8077-CC939B09F2DD}" presName="funnel" presStyleLbl="trAlignAcc1" presStyleIdx="0" presStyleCnt="1" custScaleX="109541" custScaleY="108071" custLinFactNeighborX="-2231" custLinFactNeighborY="8136"/>
      <dgm:spPr/>
    </dgm:pt>
  </dgm:ptLst>
  <dgm:cxnLst>
    <dgm:cxn modelId="{CC8D4879-7971-4AF4-BB76-2949598EAFDC}" type="presOf" srcId="{A25DD4C5-1F32-4EC0-9908-A99F6A97BF4A}" destId="{C4527A1F-787C-41D0-BEC6-E300518A77EF}" srcOrd="0" destOrd="0" presId="urn:microsoft.com/office/officeart/2005/8/layout/funnel1"/>
    <dgm:cxn modelId="{D81017D2-6D93-46F6-BC24-8489114DCF2B}" type="presOf" srcId="{98F27C46-959B-4780-B5ED-835B4BC14042}" destId="{9163B4E1-7C43-42E9-A05F-F3A3FF0DC78A}" srcOrd="0" destOrd="0" presId="urn:microsoft.com/office/officeart/2005/8/layout/funnel1"/>
    <dgm:cxn modelId="{0D83B4DA-6244-47FA-9CB9-D78E9CF12AB2}" srcId="{1B5FC045-FAE8-4937-8077-CC939B09F2DD}" destId="{98F27C46-959B-4780-B5ED-835B4BC14042}" srcOrd="3" destOrd="0" parTransId="{AF04901B-6747-426D-8380-2973F7B88F55}" sibTransId="{14AC4158-8220-443A-A5D5-30730040A382}"/>
    <dgm:cxn modelId="{C26DF32E-4089-4050-B210-8D61EA38F849}" type="presOf" srcId="{3B59D1F3-3F0F-4837-A5EA-88EED34175FE}" destId="{078A6A81-5648-483F-AE80-587BB6CD543C}" srcOrd="0" destOrd="0" presId="urn:microsoft.com/office/officeart/2005/8/layout/funnel1"/>
    <dgm:cxn modelId="{9947C806-C511-45DC-8555-7717EFB63952}" srcId="{1B5FC045-FAE8-4937-8077-CC939B09F2DD}" destId="{A25DD4C5-1F32-4EC0-9908-A99F6A97BF4A}" srcOrd="0" destOrd="0" parTransId="{FD7FD6D2-E4FC-4A74-897E-191050BB2201}" sibTransId="{8A1B1477-1E1E-4C35-ABB2-9AC5858947AF}"/>
    <dgm:cxn modelId="{D367CCB7-709C-4395-9CF2-9B7E6E0AB5D4}" type="presOf" srcId="{1B5FC045-FAE8-4937-8077-CC939B09F2DD}" destId="{F2B7AF13-8BCC-45F0-8A93-F3411673E32E}" srcOrd="0" destOrd="0" presId="urn:microsoft.com/office/officeart/2005/8/layout/funnel1"/>
    <dgm:cxn modelId="{2D0CCB25-7337-4278-A8E3-79B82FF60935}" srcId="{1B5FC045-FAE8-4937-8077-CC939B09F2DD}" destId="{3A6B1E10-9689-4AE6-8565-B4C0001A5EB8}" srcOrd="2" destOrd="0" parTransId="{232960B6-A3FE-4651-AC8D-D9B3D9DB737F}" sibTransId="{616DD23C-36FF-4CDB-AB8E-6B750F8E8F0C}"/>
    <dgm:cxn modelId="{6059F438-2D86-495F-8F43-B110001B8DEB}" type="presOf" srcId="{3A6B1E10-9689-4AE6-8565-B4C0001A5EB8}" destId="{69825CAA-0E51-4146-96CC-FDC16B8371D6}" srcOrd="0" destOrd="0" presId="urn:microsoft.com/office/officeart/2005/8/layout/funnel1"/>
    <dgm:cxn modelId="{13B4F44F-24D2-45DB-81E7-0B68EC395ED2}" srcId="{1B5FC045-FAE8-4937-8077-CC939B09F2DD}" destId="{3B59D1F3-3F0F-4837-A5EA-88EED34175FE}" srcOrd="1" destOrd="0" parTransId="{BB8048B6-79D3-45F2-91D5-373D67569C34}" sibTransId="{782172ED-83AB-43C5-AC39-04D60F4AC0FF}"/>
    <dgm:cxn modelId="{07CBF7AF-5497-44FE-AE4D-0DDD0BC1F399}" type="presParOf" srcId="{F2B7AF13-8BCC-45F0-8A93-F3411673E32E}" destId="{43B98F01-2CD3-419F-BFCC-31D38F8F94B5}" srcOrd="0" destOrd="0" presId="urn:microsoft.com/office/officeart/2005/8/layout/funnel1"/>
    <dgm:cxn modelId="{D2C235A7-3325-426E-8D80-5B1290FC1231}" type="presParOf" srcId="{F2B7AF13-8BCC-45F0-8A93-F3411673E32E}" destId="{0FE12E5B-D15C-4081-BFB4-3BAB2694A532}" srcOrd="1" destOrd="0" presId="urn:microsoft.com/office/officeart/2005/8/layout/funnel1"/>
    <dgm:cxn modelId="{7A64B9BB-9183-4763-932F-719A7D7F21A6}" type="presParOf" srcId="{F2B7AF13-8BCC-45F0-8A93-F3411673E32E}" destId="{9163B4E1-7C43-42E9-A05F-F3A3FF0DC78A}" srcOrd="2" destOrd="0" presId="urn:microsoft.com/office/officeart/2005/8/layout/funnel1"/>
    <dgm:cxn modelId="{9E77F506-47FC-4F18-A759-F1341E232FB8}" type="presParOf" srcId="{F2B7AF13-8BCC-45F0-8A93-F3411673E32E}" destId="{69825CAA-0E51-4146-96CC-FDC16B8371D6}" srcOrd="3" destOrd="0" presId="urn:microsoft.com/office/officeart/2005/8/layout/funnel1"/>
    <dgm:cxn modelId="{7381FF80-578C-44D2-A616-FBBCACF0FAA5}" type="presParOf" srcId="{F2B7AF13-8BCC-45F0-8A93-F3411673E32E}" destId="{078A6A81-5648-483F-AE80-587BB6CD543C}" srcOrd="4" destOrd="0" presId="urn:microsoft.com/office/officeart/2005/8/layout/funnel1"/>
    <dgm:cxn modelId="{59A3F2C2-C8E7-43AF-B54C-8B0F64BA3956}" type="presParOf" srcId="{F2B7AF13-8BCC-45F0-8A93-F3411673E32E}" destId="{C4527A1F-787C-41D0-BEC6-E300518A77EF}" srcOrd="5" destOrd="0" presId="urn:microsoft.com/office/officeart/2005/8/layout/funnel1"/>
    <dgm:cxn modelId="{5288F967-20AD-4BF1-8A37-7060018BA9BB}" type="presParOf" srcId="{F2B7AF13-8BCC-45F0-8A93-F3411673E32E}" destId="{222FCA43-3EA8-4129-BCB9-5B0468586180}"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A690A2-B2FD-4724-BB92-06DE35352DBE}"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327190A9-20E0-430E-A469-0D24870D891B}">
      <dgm:prSet phldrT="[Text]"/>
      <dgm:spPr/>
      <dgm:t>
        <a:bodyPr/>
        <a:lstStyle/>
        <a:p>
          <a:r>
            <a:rPr lang="en-US" dirty="0" smtClean="0"/>
            <a:t>People with I/DD</a:t>
          </a:r>
          <a:endParaRPr lang="en-US" dirty="0"/>
        </a:p>
      </dgm:t>
    </dgm:pt>
    <dgm:pt modelId="{E1669DFE-4D77-44B0-BDD8-89E329D531E4}" type="parTrans" cxnId="{7995D3CF-BB5C-4704-A577-438056A4B2EA}">
      <dgm:prSet/>
      <dgm:spPr/>
      <dgm:t>
        <a:bodyPr/>
        <a:lstStyle/>
        <a:p>
          <a:endParaRPr lang="en-US"/>
        </a:p>
      </dgm:t>
    </dgm:pt>
    <dgm:pt modelId="{36195068-91A5-4899-BD26-E4F51D263F4A}" type="sibTrans" cxnId="{7995D3CF-BB5C-4704-A577-438056A4B2EA}">
      <dgm:prSet/>
      <dgm:spPr/>
      <dgm:t>
        <a:bodyPr/>
        <a:lstStyle/>
        <a:p>
          <a:endParaRPr lang="en-US"/>
        </a:p>
      </dgm:t>
    </dgm:pt>
    <dgm:pt modelId="{F3D5DDF0-1AC8-4F76-9FA3-C5A46EAC1BDC}">
      <dgm:prSet phldrT="[Text]" custT="1"/>
      <dgm:spPr/>
      <dgm:t>
        <a:bodyPr/>
        <a:lstStyle/>
        <a:p>
          <a:r>
            <a:rPr lang="en-US" sz="1600" dirty="0" smtClean="0"/>
            <a:t>Families</a:t>
          </a:r>
          <a:endParaRPr lang="en-US" sz="1600" dirty="0"/>
        </a:p>
      </dgm:t>
    </dgm:pt>
    <dgm:pt modelId="{77DA9638-697E-4656-AF7F-39746777A3F0}" type="parTrans" cxnId="{3E3656EC-D982-48F7-BA23-9D188FA6A5CC}">
      <dgm:prSet/>
      <dgm:spPr/>
      <dgm:t>
        <a:bodyPr/>
        <a:lstStyle/>
        <a:p>
          <a:endParaRPr lang="en-US"/>
        </a:p>
      </dgm:t>
    </dgm:pt>
    <dgm:pt modelId="{5C29A595-8501-4DF4-A29B-E5865095CF0F}" type="sibTrans" cxnId="{3E3656EC-D982-48F7-BA23-9D188FA6A5CC}">
      <dgm:prSet/>
      <dgm:spPr/>
      <dgm:t>
        <a:bodyPr/>
        <a:lstStyle/>
        <a:p>
          <a:endParaRPr lang="en-US"/>
        </a:p>
      </dgm:t>
    </dgm:pt>
    <dgm:pt modelId="{43FF84FF-B55F-4A10-BA19-E14FAC826C87}">
      <dgm:prSet phldrT="[Text]" custT="1"/>
      <dgm:spPr/>
      <dgm:t>
        <a:bodyPr/>
        <a:lstStyle/>
        <a:p>
          <a:r>
            <a:rPr lang="en-US" sz="1600" dirty="0" smtClean="0"/>
            <a:t>Gov’t Agencies</a:t>
          </a:r>
          <a:endParaRPr lang="en-US" sz="1600" dirty="0"/>
        </a:p>
      </dgm:t>
    </dgm:pt>
    <dgm:pt modelId="{4C387FA2-B32E-4495-9D55-55AC03BC9802}" type="parTrans" cxnId="{3E5B7985-AC6B-4364-AAE1-6F5230C0398F}">
      <dgm:prSet/>
      <dgm:spPr/>
      <dgm:t>
        <a:bodyPr/>
        <a:lstStyle/>
        <a:p>
          <a:endParaRPr lang="en-US"/>
        </a:p>
      </dgm:t>
    </dgm:pt>
    <dgm:pt modelId="{CDB07478-C682-46E6-9F5D-6AB234BBF738}" type="sibTrans" cxnId="{3E5B7985-AC6B-4364-AAE1-6F5230C0398F}">
      <dgm:prSet/>
      <dgm:spPr/>
      <dgm:t>
        <a:bodyPr/>
        <a:lstStyle/>
        <a:p>
          <a:endParaRPr lang="en-US"/>
        </a:p>
      </dgm:t>
    </dgm:pt>
    <dgm:pt modelId="{3DF568B0-5F97-4CCC-A9DF-E7C955CF316A}">
      <dgm:prSet phldrT="[Text]" custT="1"/>
      <dgm:spPr/>
      <dgm:t>
        <a:bodyPr/>
        <a:lstStyle/>
        <a:p>
          <a:r>
            <a:rPr lang="en-US" sz="1600" dirty="0" smtClean="0"/>
            <a:t>Private Partners</a:t>
          </a:r>
          <a:endParaRPr lang="en-US" sz="1600" dirty="0"/>
        </a:p>
      </dgm:t>
    </dgm:pt>
    <dgm:pt modelId="{893274B6-2C7D-4B3E-8A7C-6D54F3776B5F}" type="parTrans" cxnId="{CC878D06-8E97-4A7B-AE47-52B512DCD8AA}">
      <dgm:prSet/>
      <dgm:spPr/>
      <dgm:t>
        <a:bodyPr/>
        <a:lstStyle/>
        <a:p>
          <a:endParaRPr lang="en-US"/>
        </a:p>
      </dgm:t>
    </dgm:pt>
    <dgm:pt modelId="{193892EA-3FA2-428E-B4CE-B2049D113CAD}" type="sibTrans" cxnId="{CC878D06-8E97-4A7B-AE47-52B512DCD8AA}">
      <dgm:prSet/>
      <dgm:spPr/>
      <dgm:t>
        <a:bodyPr/>
        <a:lstStyle/>
        <a:p>
          <a:endParaRPr lang="en-US"/>
        </a:p>
      </dgm:t>
    </dgm:pt>
    <dgm:pt modelId="{D1B8D575-A7FF-45F5-902A-9CE8436B0AFF}">
      <dgm:prSet phldrT="[Text]" custT="1"/>
      <dgm:spPr/>
      <dgm:t>
        <a:bodyPr/>
        <a:lstStyle/>
        <a:p>
          <a:r>
            <a:rPr lang="en-US" sz="1600" dirty="0" smtClean="0"/>
            <a:t>DDS Staff</a:t>
          </a:r>
          <a:endParaRPr lang="en-US" sz="1300" dirty="0"/>
        </a:p>
      </dgm:t>
    </dgm:pt>
    <dgm:pt modelId="{AD0D44EB-9870-48FD-A9E1-7F6CC5D51FB1}" type="parTrans" cxnId="{FA5A6E54-7A75-480C-B4EF-4188569A8784}">
      <dgm:prSet/>
      <dgm:spPr/>
      <dgm:t>
        <a:bodyPr/>
        <a:lstStyle/>
        <a:p>
          <a:endParaRPr lang="en-US"/>
        </a:p>
      </dgm:t>
    </dgm:pt>
    <dgm:pt modelId="{ACCFBA73-46DD-4ECD-AD76-14095F6F5FAF}" type="sibTrans" cxnId="{FA5A6E54-7A75-480C-B4EF-4188569A8784}">
      <dgm:prSet/>
      <dgm:spPr/>
      <dgm:t>
        <a:bodyPr/>
        <a:lstStyle/>
        <a:p>
          <a:endParaRPr lang="en-US"/>
        </a:p>
      </dgm:t>
    </dgm:pt>
    <dgm:pt modelId="{60F3ACB6-8BDE-42CB-A5E2-CEF7B8152632}" type="pres">
      <dgm:prSet presAssocID="{F2A690A2-B2FD-4724-BB92-06DE35352DBE}" presName="Name0" presStyleCnt="0">
        <dgm:presLayoutVars>
          <dgm:chMax val="1"/>
          <dgm:dir/>
          <dgm:animLvl val="ctr"/>
          <dgm:resizeHandles val="exact"/>
        </dgm:presLayoutVars>
      </dgm:prSet>
      <dgm:spPr/>
      <dgm:t>
        <a:bodyPr/>
        <a:lstStyle/>
        <a:p>
          <a:endParaRPr lang="en-US"/>
        </a:p>
      </dgm:t>
    </dgm:pt>
    <dgm:pt modelId="{92ED1C80-8FCD-4D47-9E67-25E126EFE339}" type="pres">
      <dgm:prSet presAssocID="{327190A9-20E0-430E-A469-0D24870D891B}" presName="centerShape" presStyleLbl="node0" presStyleIdx="0" presStyleCnt="1"/>
      <dgm:spPr/>
      <dgm:t>
        <a:bodyPr/>
        <a:lstStyle/>
        <a:p>
          <a:endParaRPr lang="en-US"/>
        </a:p>
      </dgm:t>
    </dgm:pt>
    <dgm:pt modelId="{B678D699-A57A-4489-A57A-F4D9E504FA3D}" type="pres">
      <dgm:prSet presAssocID="{F3D5DDF0-1AC8-4F76-9FA3-C5A46EAC1BDC}" presName="node" presStyleLbl="node1" presStyleIdx="0" presStyleCnt="4">
        <dgm:presLayoutVars>
          <dgm:bulletEnabled val="1"/>
        </dgm:presLayoutVars>
      </dgm:prSet>
      <dgm:spPr/>
      <dgm:t>
        <a:bodyPr/>
        <a:lstStyle/>
        <a:p>
          <a:endParaRPr lang="en-US"/>
        </a:p>
      </dgm:t>
    </dgm:pt>
    <dgm:pt modelId="{DEE84E96-2CB8-4F76-B14D-6950185DCB53}" type="pres">
      <dgm:prSet presAssocID="{F3D5DDF0-1AC8-4F76-9FA3-C5A46EAC1BDC}" presName="dummy" presStyleCnt="0"/>
      <dgm:spPr/>
    </dgm:pt>
    <dgm:pt modelId="{6460B90A-4DE4-461F-AFD5-92C2D334DD68}" type="pres">
      <dgm:prSet presAssocID="{5C29A595-8501-4DF4-A29B-E5865095CF0F}" presName="sibTrans" presStyleLbl="sibTrans2D1" presStyleIdx="0" presStyleCnt="4"/>
      <dgm:spPr/>
      <dgm:t>
        <a:bodyPr/>
        <a:lstStyle/>
        <a:p>
          <a:endParaRPr lang="en-US"/>
        </a:p>
      </dgm:t>
    </dgm:pt>
    <dgm:pt modelId="{982BE1F4-E66D-4488-96C8-2F1F9260088B}" type="pres">
      <dgm:prSet presAssocID="{43FF84FF-B55F-4A10-BA19-E14FAC826C87}" presName="node" presStyleLbl="node1" presStyleIdx="1" presStyleCnt="4">
        <dgm:presLayoutVars>
          <dgm:bulletEnabled val="1"/>
        </dgm:presLayoutVars>
      </dgm:prSet>
      <dgm:spPr/>
      <dgm:t>
        <a:bodyPr/>
        <a:lstStyle/>
        <a:p>
          <a:endParaRPr lang="en-US"/>
        </a:p>
      </dgm:t>
    </dgm:pt>
    <dgm:pt modelId="{5050C00B-701B-468E-B530-4D3B046BF2BC}" type="pres">
      <dgm:prSet presAssocID="{43FF84FF-B55F-4A10-BA19-E14FAC826C87}" presName="dummy" presStyleCnt="0"/>
      <dgm:spPr/>
    </dgm:pt>
    <dgm:pt modelId="{884FCCA6-78B0-494E-AAC5-560DAB2D92A4}" type="pres">
      <dgm:prSet presAssocID="{CDB07478-C682-46E6-9F5D-6AB234BBF738}" presName="sibTrans" presStyleLbl="sibTrans2D1" presStyleIdx="1" presStyleCnt="4"/>
      <dgm:spPr/>
      <dgm:t>
        <a:bodyPr/>
        <a:lstStyle/>
        <a:p>
          <a:endParaRPr lang="en-US"/>
        </a:p>
      </dgm:t>
    </dgm:pt>
    <dgm:pt modelId="{F2BC227B-5C18-4BD1-8E6C-E12C53CC3395}" type="pres">
      <dgm:prSet presAssocID="{3DF568B0-5F97-4CCC-A9DF-E7C955CF316A}" presName="node" presStyleLbl="node1" presStyleIdx="2" presStyleCnt="4">
        <dgm:presLayoutVars>
          <dgm:bulletEnabled val="1"/>
        </dgm:presLayoutVars>
      </dgm:prSet>
      <dgm:spPr/>
      <dgm:t>
        <a:bodyPr/>
        <a:lstStyle/>
        <a:p>
          <a:endParaRPr lang="en-US"/>
        </a:p>
      </dgm:t>
    </dgm:pt>
    <dgm:pt modelId="{A92FE76E-5F8C-45C6-B042-4347917B2EB4}" type="pres">
      <dgm:prSet presAssocID="{3DF568B0-5F97-4CCC-A9DF-E7C955CF316A}" presName="dummy" presStyleCnt="0"/>
      <dgm:spPr/>
    </dgm:pt>
    <dgm:pt modelId="{21864A05-EE62-4B50-945F-A878F446BB40}" type="pres">
      <dgm:prSet presAssocID="{193892EA-3FA2-428E-B4CE-B2049D113CAD}" presName="sibTrans" presStyleLbl="sibTrans2D1" presStyleIdx="2" presStyleCnt="4"/>
      <dgm:spPr/>
      <dgm:t>
        <a:bodyPr/>
        <a:lstStyle/>
        <a:p>
          <a:endParaRPr lang="en-US"/>
        </a:p>
      </dgm:t>
    </dgm:pt>
    <dgm:pt modelId="{E834164B-8190-44BC-A9ED-378C47203657}" type="pres">
      <dgm:prSet presAssocID="{D1B8D575-A7FF-45F5-902A-9CE8436B0AFF}" presName="node" presStyleLbl="node1" presStyleIdx="3" presStyleCnt="4">
        <dgm:presLayoutVars>
          <dgm:bulletEnabled val="1"/>
        </dgm:presLayoutVars>
      </dgm:prSet>
      <dgm:spPr/>
      <dgm:t>
        <a:bodyPr/>
        <a:lstStyle/>
        <a:p>
          <a:endParaRPr lang="en-US"/>
        </a:p>
      </dgm:t>
    </dgm:pt>
    <dgm:pt modelId="{3D2D691C-F5B1-4953-A040-DBED55CC5E0B}" type="pres">
      <dgm:prSet presAssocID="{D1B8D575-A7FF-45F5-902A-9CE8436B0AFF}" presName="dummy" presStyleCnt="0"/>
      <dgm:spPr/>
    </dgm:pt>
    <dgm:pt modelId="{5E360BC1-9973-4E6A-AE5C-A218EB708BBE}" type="pres">
      <dgm:prSet presAssocID="{ACCFBA73-46DD-4ECD-AD76-14095F6F5FAF}" presName="sibTrans" presStyleLbl="sibTrans2D1" presStyleIdx="3" presStyleCnt="4"/>
      <dgm:spPr/>
      <dgm:t>
        <a:bodyPr/>
        <a:lstStyle/>
        <a:p>
          <a:endParaRPr lang="en-US"/>
        </a:p>
      </dgm:t>
    </dgm:pt>
  </dgm:ptLst>
  <dgm:cxnLst>
    <dgm:cxn modelId="{0CE1BCAE-33D1-4E20-BC28-D3585CD77B4F}" type="presOf" srcId="{327190A9-20E0-430E-A469-0D24870D891B}" destId="{92ED1C80-8FCD-4D47-9E67-25E126EFE339}" srcOrd="0" destOrd="0" presId="urn:microsoft.com/office/officeart/2005/8/layout/radial6"/>
    <dgm:cxn modelId="{81EA3E31-F893-4CB3-B018-255147148A0D}" type="presOf" srcId="{D1B8D575-A7FF-45F5-902A-9CE8436B0AFF}" destId="{E834164B-8190-44BC-A9ED-378C47203657}" srcOrd="0" destOrd="0" presId="urn:microsoft.com/office/officeart/2005/8/layout/radial6"/>
    <dgm:cxn modelId="{5CBEC74C-51F2-4796-84AB-FFC04C071B25}" type="presOf" srcId="{5C29A595-8501-4DF4-A29B-E5865095CF0F}" destId="{6460B90A-4DE4-461F-AFD5-92C2D334DD68}" srcOrd="0" destOrd="0" presId="urn:microsoft.com/office/officeart/2005/8/layout/radial6"/>
    <dgm:cxn modelId="{C7C358DC-8DA1-4C44-A4E5-82120B222B3E}" type="presOf" srcId="{193892EA-3FA2-428E-B4CE-B2049D113CAD}" destId="{21864A05-EE62-4B50-945F-A878F446BB40}" srcOrd="0" destOrd="0" presId="urn:microsoft.com/office/officeart/2005/8/layout/radial6"/>
    <dgm:cxn modelId="{21DEFAE4-ADB7-4197-915A-9B40A97803C3}" type="presOf" srcId="{F2A690A2-B2FD-4724-BB92-06DE35352DBE}" destId="{60F3ACB6-8BDE-42CB-A5E2-CEF7B8152632}" srcOrd="0" destOrd="0" presId="urn:microsoft.com/office/officeart/2005/8/layout/radial6"/>
    <dgm:cxn modelId="{352B15AD-99EF-4429-B6E8-B876EE3363BD}" type="presOf" srcId="{F3D5DDF0-1AC8-4F76-9FA3-C5A46EAC1BDC}" destId="{B678D699-A57A-4489-A57A-F4D9E504FA3D}" srcOrd="0" destOrd="0" presId="urn:microsoft.com/office/officeart/2005/8/layout/radial6"/>
    <dgm:cxn modelId="{CC878D06-8E97-4A7B-AE47-52B512DCD8AA}" srcId="{327190A9-20E0-430E-A469-0D24870D891B}" destId="{3DF568B0-5F97-4CCC-A9DF-E7C955CF316A}" srcOrd="2" destOrd="0" parTransId="{893274B6-2C7D-4B3E-8A7C-6D54F3776B5F}" sibTransId="{193892EA-3FA2-428E-B4CE-B2049D113CAD}"/>
    <dgm:cxn modelId="{DAB2A3FE-0480-449E-9A43-878977E89E27}" type="presOf" srcId="{43FF84FF-B55F-4A10-BA19-E14FAC826C87}" destId="{982BE1F4-E66D-4488-96C8-2F1F9260088B}" srcOrd="0" destOrd="0" presId="urn:microsoft.com/office/officeart/2005/8/layout/radial6"/>
    <dgm:cxn modelId="{7995D3CF-BB5C-4704-A577-438056A4B2EA}" srcId="{F2A690A2-B2FD-4724-BB92-06DE35352DBE}" destId="{327190A9-20E0-430E-A469-0D24870D891B}" srcOrd="0" destOrd="0" parTransId="{E1669DFE-4D77-44B0-BDD8-89E329D531E4}" sibTransId="{36195068-91A5-4899-BD26-E4F51D263F4A}"/>
    <dgm:cxn modelId="{3E5B7985-AC6B-4364-AAE1-6F5230C0398F}" srcId="{327190A9-20E0-430E-A469-0D24870D891B}" destId="{43FF84FF-B55F-4A10-BA19-E14FAC826C87}" srcOrd="1" destOrd="0" parTransId="{4C387FA2-B32E-4495-9D55-55AC03BC9802}" sibTransId="{CDB07478-C682-46E6-9F5D-6AB234BBF738}"/>
    <dgm:cxn modelId="{7600D20E-FED0-4DFB-88B0-60EDC1D96FB2}" type="presOf" srcId="{CDB07478-C682-46E6-9F5D-6AB234BBF738}" destId="{884FCCA6-78B0-494E-AAC5-560DAB2D92A4}" srcOrd="0" destOrd="0" presId="urn:microsoft.com/office/officeart/2005/8/layout/radial6"/>
    <dgm:cxn modelId="{FA5A6E54-7A75-480C-B4EF-4188569A8784}" srcId="{327190A9-20E0-430E-A469-0D24870D891B}" destId="{D1B8D575-A7FF-45F5-902A-9CE8436B0AFF}" srcOrd="3" destOrd="0" parTransId="{AD0D44EB-9870-48FD-A9E1-7F6CC5D51FB1}" sibTransId="{ACCFBA73-46DD-4ECD-AD76-14095F6F5FAF}"/>
    <dgm:cxn modelId="{8A9E82F8-9341-4C7C-A26F-7487A5851A99}" type="presOf" srcId="{ACCFBA73-46DD-4ECD-AD76-14095F6F5FAF}" destId="{5E360BC1-9973-4E6A-AE5C-A218EB708BBE}" srcOrd="0" destOrd="0" presId="urn:microsoft.com/office/officeart/2005/8/layout/radial6"/>
    <dgm:cxn modelId="{FF9876C4-2557-4C75-9813-95B084D2445A}" type="presOf" srcId="{3DF568B0-5F97-4CCC-A9DF-E7C955CF316A}" destId="{F2BC227B-5C18-4BD1-8E6C-E12C53CC3395}" srcOrd="0" destOrd="0" presId="urn:microsoft.com/office/officeart/2005/8/layout/radial6"/>
    <dgm:cxn modelId="{3E3656EC-D982-48F7-BA23-9D188FA6A5CC}" srcId="{327190A9-20E0-430E-A469-0D24870D891B}" destId="{F3D5DDF0-1AC8-4F76-9FA3-C5A46EAC1BDC}" srcOrd="0" destOrd="0" parTransId="{77DA9638-697E-4656-AF7F-39746777A3F0}" sibTransId="{5C29A595-8501-4DF4-A29B-E5865095CF0F}"/>
    <dgm:cxn modelId="{7328EB85-A137-479B-A792-7E2A81C28B8D}" type="presParOf" srcId="{60F3ACB6-8BDE-42CB-A5E2-CEF7B8152632}" destId="{92ED1C80-8FCD-4D47-9E67-25E126EFE339}" srcOrd="0" destOrd="0" presId="urn:microsoft.com/office/officeart/2005/8/layout/radial6"/>
    <dgm:cxn modelId="{72711786-CF26-45EB-AA06-72744905DAE0}" type="presParOf" srcId="{60F3ACB6-8BDE-42CB-A5E2-CEF7B8152632}" destId="{B678D699-A57A-4489-A57A-F4D9E504FA3D}" srcOrd="1" destOrd="0" presId="urn:microsoft.com/office/officeart/2005/8/layout/radial6"/>
    <dgm:cxn modelId="{E62FF5B7-DADF-44B0-869B-E6AA346A4F2E}" type="presParOf" srcId="{60F3ACB6-8BDE-42CB-A5E2-CEF7B8152632}" destId="{DEE84E96-2CB8-4F76-B14D-6950185DCB53}" srcOrd="2" destOrd="0" presId="urn:microsoft.com/office/officeart/2005/8/layout/radial6"/>
    <dgm:cxn modelId="{8E835085-B4E1-463B-8F9D-986C3F3055E7}" type="presParOf" srcId="{60F3ACB6-8BDE-42CB-A5E2-CEF7B8152632}" destId="{6460B90A-4DE4-461F-AFD5-92C2D334DD68}" srcOrd="3" destOrd="0" presId="urn:microsoft.com/office/officeart/2005/8/layout/radial6"/>
    <dgm:cxn modelId="{FABDF178-630F-47CB-9F1B-7F7C72066E27}" type="presParOf" srcId="{60F3ACB6-8BDE-42CB-A5E2-CEF7B8152632}" destId="{982BE1F4-E66D-4488-96C8-2F1F9260088B}" srcOrd="4" destOrd="0" presId="urn:microsoft.com/office/officeart/2005/8/layout/radial6"/>
    <dgm:cxn modelId="{79F9690B-EF85-4663-B18E-63DFDEF74F7F}" type="presParOf" srcId="{60F3ACB6-8BDE-42CB-A5E2-CEF7B8152632}" destId="{5050C00B-701B-468E-B530-4D3B046BF2BC}" srcOrd="5" destOrd="0" presId="urn:microsoft.com/office/officeart/2005/8/layout/radial6"/>
    <dgm:cxn modelId="{0E71F834-BDE4-4326-B4AF-962A383D4E16}" type="presParOf" srcId="{60F3ACB6-8BDE-42CB-A5E2-CEF7B8152632}" destId="{884FCCA6-78B0-494E-AAC5-560DAB2D92A4}" srcOrd="6" destOrd="0" presId="urn:microsoft.com/office/officeart/2005/8/layout/radial6"/>
    <dgm:cxn modelId="{B9A15DE9-7E6C-4EC6-9BD4-C2EC6048DFF6}" type="presParOf" srcId="{60F3ACB6-8BDE-42CB-A5E2-CEF7B8152632}" destId="{F2BC227B-5C18-4BD1-8E6C-E12C53CC3395}" srcOrd="7" destOrd="0" presId="urn:microsoft.com/office/officeart/2005/8/layout/radial6"/>
    <dgm:cxn modelId="{DDE09591-BF9B-49BA-9DB9-E3627888ACB6}" type="presParOf" srcId="{60F3ACB6-8BDE-42CB-A5E2-CEF7B8152632}" destId="{A92FE76E-5F8C-45C6-B042-4347917B2EB4}" srcOrd="8" destOrd="0" presId="urn:microsoft.com/office/officeart/2005/8/layout/radial6"/>
    <dgm:cxn modelId="{F090152F-2EEA-403F-81FA-34D11236373B}" type="presParOf" srcId="{60F3ACB6-8BDE-42CB-A5E2-CEF7B8152632}" destId="{21864A05-EE62-4B50-945F-A878F446BB40}" srcOrd="9" destOrd="0" presId="urn:microsoft.com/office/officeart/2005/8/layout/radial6"/>
    <dgm:cxn modelId="{703D96E9-BFA3-4C0D-849F-BA0058AD4BF1}" type="presParOf" srcId="{60F3ACB6-8BDE-42CB-A5E2-CEF7B8152632}" destId="{E834164B-8190-44BC-A9ED-378C47203657}" srcOrd="10" destOrd="0" presId="urn:microsoft.com/office/officeart/2005/8/layout/radial6"/>
    <dgm:cxn modelId="{5B98D699-CD82-4366-885A-D74E263D78D2}" type="presParOf" srcId="{60F3ACB6-8BDE-42CB-A5E2-CEF7B8152632}" destId="{3D2D691C-F5B1-4953-A040-DBED55CC5E0B}" srcOrd="11" destOrd="0" presId="urn:microsoft.com/office/officeart/2005/8/layout/radial6"/>
    <dgm:cxn modelId="{A48822D2-CAA3-4A6C-B2BC-3DFBF9A95DD1}" type="presParOf" srcId="{60F3ACB6-8BDE-42CB-A5E2-CEF7B8152632}" destId="{5E360BC1-9973-4E6A-AE5C-A218EB708BB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F94D1B-AE15-4179-AB51-55B22F27C7A5}" type="datetimeFigureOut">
              <a:rPr lang="en-US" smtClean="0"/>
              <a:t>3/28/2017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CDDF5A-E357-4858-B56F-E5C0E2C3B6B9}" type="slidenum">
              <a:rPr lang="en-US" smtClean="0"/>
              <a:t>‹#›</a:t>
            </a:fld>
            <a:endParaRPr lang="en-US"/>
          </a:p>
        </p:txBody>
      </p:sp>
    </p:spTree>
    <p:extLst>
      <p:ext uri="{BB962C8B-B14F-4D97-AF65-F5344CB8AC3E}">
        <p14:creationId xmlns:p14="http://schemas.microsoft.com/office/powerpoint/2010/main" val="434983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a:t>
            </a:r>
          </a:p>
        </p:txBody>
      </p:sp>
      <p:sp>
        <p:nvSpPr>
          <p:cNvPr id="4" name="Slide Number Placeholder 3"/>
          <p:cNvSpPr>
            <a:spLocks noGrp="1"/>
          </p:cNvSpPr>
          <p:nvPr>
            <p:ph type="sldNum" sz="quarter" idx="10"/>
          </p:nvPr>
        </p:nvSpPr>
        <p:spPr/>
        <p:txBody>
          <a:bodyPr/>
          <a:lstStyle/>
          <a:p>
            <a:fld id="{2B0758B7-0F65-4FFA-8797-A1A17D6188B0}" type="slidenum">
              <a:rPr lang="en-US" smtClean="0"/>
              <a:t>2</a:t>
            </a:fld>
            <a:endParaRPr lang="en-US"/>
          </a:p>
        </p:txBody>
      </p:sp>
    </p:spTree>
    <p:extLst>
      <p:ext uri="{BB962C8B-B14F-4D97-AF65-F5344CB8AC3E}">
        <p14:creationId xmlns:p14="http://schemas.microsoft.com/office/powerpoint/2010/main" val="22182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1" y="4343399"/>
            <a:ext cx="5486538" cy="4114767"/>
          </a:xfrm>
          <a:prstGeom prst="rect">
            <a:avLst/>
          </a:prstGeom>
        </p:spPr>
        <p:txBody>
          <a:bodyPr lIns="90383" tIns="90383" rIns="90383" bIns="90383" anchor="t" anchorCtr="0">
            <a:noAutofit/>
          </a:bodyPr>
          <a:lstStyle/>
          <a:p>
            <a:r>
              <a:rPr lang="en-US" dirty="0" smtClean="0"/>
              <a:t>Families can be our greatest</a:t>
            </a:r>
            <a:r>
              <a:rPr lang="en-US" baseline="0" dirty="0" smtClean="0"/>
              <a:t> cheerleaders for person-centered and employment first systems change and our strongest advocates, or they can be barriers to systems change.  We wanted to make sure that as we reformed our DD system, we were working closely with the people we support and their families and were guided by their experiences. </a:t>
            </a:r>
            <a:r>
              <a:rPr lang="en-US" dirty="0" smtClean="0">
                <a:solidFill>
                  <a:schemeClr val="dk1"/>
                </a:solidFill>
                <a:latin typeface="+mn-lt"/>
                <a:ea typeface="Calibri"/>
                <a:cs typeface="Calibri"/>
                <a:sym typeface="Calibri"/>
              </a:rPr>
              <a:t>At the beginning of systems change we knew we had a major responsibility to change mindset.  </a:t>
            </a:r>
          </a:p>
          <a:p>
            <a:endParaRPr lang="en-US" dirty="0" smtClean="0">
              <a:solidFill>
                <a:schemeClr val="dk1"/>
              </a:solidFill>
              <a:latin typeface="+mn-lt"/>
              <a:ea typeface="Calibri"/>
              <a:cs typeface="Calibri"/>
              <a:sym typeface="Calibri"/>
            </a:endParaRPr>
          </a:p>
          <a:p>
            <a:r>
              <a:rPr lang="en-US" dirty="0" smtClean="0">
                <a:solidFill>
                  <a:schemeClr val="dk1"/>
                </a:solidFill>
                <a:latin typeface="+mn-lt"/>
                <a:ea typeface="Calibri"/>
                <a:cs typeface="Calibri"/>
                <a:sym typeface="Calibri"/>
              </a:rPr>
              <a:t>We were really pleased to be able to launch the Supporting Families CoP at the same time that we were doing a deep dive into PCT.</a:t>
            </a:r>
            <a:r>
              <a:rPr lang="en-US" baseline="0" dirty="0" smtClean="0">
                <a:solidFill>
                  <a:schemeClr val="dk1"/>
                </a:solidFill>
                <a:latin typeface="+mn-lt"/>
                <a:ea typeface="Calibri"/>
                <a:cs typeface="Calibri"/>
                <a:sym typeface="Calibri"/>
              </a:rPr>
              <a:t>  Because change must s</a:t>
            </a:r>
            <a:r>
              <a:rPr lang="en-US" dirty="0" smtClean="0">
                <a:solidFill>
                  <a:schemeClr val="dk1"/>
                </a:solidFill>
                <a:latin typeface="+mn-lt"/>
                <a:ea typeface="Calibri"/>
                <a:cs typeface="Calibri"/>
                <a:sym typeface="Calibri"/>
              </a:rPr>
              <a:t>tarts with the family. </a:t>
            </a:r>
          </a:p>
          <a:p>
            <a:endParaRPr lang="en-US" dirty="0" smtClean="0">
              <a:solidFill>
                <a:schemeClr val="dk1"/>
              </a:solidFill>
              <a:latin typeface="+mn-lt"/>
              <a:ea typeface="Calibri"/>
              <a:cs typeface="Calibri"/>
              <a:sym typeface="Calibri"/>
            </a:endParaRPr>
          </a:p>
          <a:p>
            <a:r>
              <a:rPr lang="en-US" dirty="0" smtClean="0">
                <a:solidFill>
                  <a:schemeClr val="dk1"/>
                </a:solidFill>
                <a:latin typeface="+mn-lt"/>
                <a:ea typeface="Calibri"/>
                <a:cs typeface="Calibri"/>
                <a:sym typeface="Calibri"/>
              </a:rPr>
              <a:t>We used the </a:t>
            </a:r>
            <a:r>
              <a:rPr lang="en-US" baseline="0" dirty="0" smtClean="0"/>
              <a:t>LifeCourse &amp; PCT to reframe vision of what success looks like at the individual and systems level – and build a shared responsibility for systems change.  To start, we trained family members in person-centered thinking using the Family Planning Together and Supporting Families </a:t>
            </a:r>
            <a:r>
              <a:rPr lang="en-US" baseline="0" dirty="0" err="1" smtClean="0"/>
              <a:t>Lifecourse</a:t>
            </a:r>
            <a:r>
              <a:rPr lang="en-US" baseline="0" dirty="0" smtClean="0"/>
              <a:t> Framework curriculums.  We also trained several family leaders to become trainers themselves. </a:t>
            </a:r>
          </a:p>
          <a:p>
            <a:pPr>
              <a:buSzPct val="25000"/>
            </a:pPr>
            <a:endParaRPr lang="en-US" dirty="0" smtClean="0">
              <a:solidFill>
                <a:schemeClr val="dk1"/>
              </a:solidFill>
              <a:latin typeface="+mn-lt"/>
              <a:ea typeface="Calibri"/>
              <a:cs typeface="Calibri"/>
              <a:sym typeface="Calibri"/>
            </a:endParaRPr>
          </a:p>
          <a:p>
            <a:pPr defTabSz="903976">
              <a:buSzPct val="25000"/>
              <a:defRPr/>
            </a:pPr>
            <a:r>
              <a:rPr lang="en-US" dirty="0" smtClean="0">
                <a:solidFill>
                  <a:schemeClr val="dk1"/>
                </a:solidFill>
                <a:ea typeface="Calibri"/>
                <a:cs typeface="Calibri"/>
                <a:sym typeface="Calibri"/>
              </a:rPr>
              <a:t>Intentionally embedded leadership in CoP meetings.  Exec team leadership at all SF CoP meetings.  Change has continued through change in Director – embedded in culture now.  </a:t>
            </a:r>
          </a:p>
          <a:p>
            <a:endParaRPr lang="en-US" baseline="0" dirty="0" smtClean="0"/>
          </a:p>
          <a:p>
            <a:pPr>
              <a:buSzPct val="25000"/>
            </a:pPr>
            <a:r>
              <a:rPr lang="en-US" dirty="0" smtClean="0">
                <a:solidFill>
                  <a:schemeClr val="dk1"/>
                </a:solidFill>
                <a:latin typeface="+mn-lt"/>
                <a:ea typeface="Calibri"/>
                <a:cs typeface="Calibri"/>
                <a:sym typeface="Calibri"/>
              </a:rPr>
              <a:t>Taking the same approach now, as we begin the work on the DC Learners</a:t>
            </a:r>
            <a:r>
              <a:rPr lang="en-US" baseline="0" dirty="0" smtClean="0">
                <a:solidFill>
                  <a:schemeClr val="dk1"/>
                </a:solidFill>
                <a:latin typeface="+mn-lt"/>
                <a:ea typeface="Calibri"/>
                <a:cs typeface="Calibri"/>
                <a:sym typeface="Calibri"/>
              </a:rPr>
              <a:t> and Earners project.  We are including people with IDD, their families, stakeholders, providers, and, of course, representatives from key government agencies.</a:t>
            </a:r>
          </a:p>
          <a:p>
            <a:pPr>
              <a:buSzPct val="25000"/>
            </a:pPr>
            <a:endParaRPr lang="en-US" dirty="0" smtClean="0">
              <a:solidFill>
                <a:schemeClr val="dk1"/>
              </a:solidFill>
              <a:latin typeface="+mn-lt"/>
              <a:ea typeface="Calibri"/>
              <a:cs typeface="Calibri"/>
              <a:sym typeface="Calibri"/>
            </a:endParaRPr>
          </a:p>
          <a:p>
            <a:r>
              <a:rPr lang="en-US" baseline="0" dirty="0" smtClean="0"/>
              <a:t> </a:t>
            </a:r>
          </a:p>
          <a:p>
            <a:endParaRPr lang="en-US" baseline="0" dirty="0" smtClean="0"/>
          </a:p>
          <a:p>
            <a:endParaRPr lang="en-US" dirty="0"/>
          </a:p>
        </p:txBody>
      </p:sp>
      <p:sp>
        <p:nvSpPr>
          <p:cNvPr id="253" name="Shape 253"/>
          <p:cNvSpPr txBox="1">
            <a:spLocks noGrp="1"/>
          </p:cNvSpPr>
          <p:nvPr>
            <p:ph type="sldNum" idx="12"/>
          </p:nvPr>
        </p:nvSpPr>
        <p:spPr>
          <a:xfrm>
            <a:off x="3884612" y="8685212"/>
            <a:ext cx="2971801" cy="457097"/>
          </a:xfrm>
          <a:prstGeom prst="rect">
            <a:avLst/>
          </a:prstGeom>
        </p:spPr>
        <p:txBody>
          <a:bodyPr lIns="91421" tIns="45698" rIns="91421" bIns="45698" anchor="b" anchorCtr="0">
            <a:noAutofit/>
          </a:bodyPr>
          <a:lstStyle/>
          <a:p>
            <a:pPr>
              <a:buClr>
                <a:srgbClr val="000000"/>
              </a:buClr>
              <a:buSzPct val="25000"/>
            </a:pPr>
            <a:fld id="{00000000-1234-1234-1234-123412341234}" type="slidenum">
              <a:rPr lang="en-US"/>
              <a:pPr>
                <a:buClr>
                  <a:srgbClr val="000000"/>
                </a:buClr>
                <a:buSzPct val="25000"/>
              </a:pPr>
              <a:t>12</a:t>
            </a:fld>
            <a:endParaRPr lang="en-US"/>
          </a:p>
        </p:txBody>
      </p:sp>
    </p:spTree>
    <p:extLst>
      <p:ext uri="{BB962C8B-B14F-4D97-AF65-F5344CB8AC3E}">
        <p14:creationId xmlns:p14="http://schemas.microsoft.com/office/powerpoint/2010/main" val="620027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1141413"/>
            <a:ext cx="4117975" cy="3087687"/>
          </a:xfrm>
        </p:spPr>
      </p:sp>
      <p:sp>
        <p:nvSpPr>
          <p:cNvPr id="3" name="Notes Placeholder 2"/>
          <p:cNvSpPr>
            <a:spLocks noGrp="1"/>
          </p:cNvSpPr>
          <p:nvPr>
            <p:ph type="body" idx="1"/>
          </p:nvPr>
        </p:nvSpPr>
        <p:spPr/>
        <p:txBody>
          <a:bodyPr/>
          <a:lstStyle/>
          <a:p>
            <a:r>
              <a:rPr lang="en-US" dirty="0" smtClean="0"/>
              <a:t>Through</a:t>
            </a:r>
            <a:r>
              <a:rPr lang="en-US" baseline="0" dirty="0" smtClean="0"/>
              <a:t> the SF CoP we learned that to be successful, families need a combination of supports – government services alone are not sufficient.  Families also need help with information, training and navigation – and you cannot discount the benefit of peer to peer supports.</a:t>
            </a:r>
            <a:endParaRPr lang="en-US" dirty="0"/>
          </a:p>
        </p:txBody>
      </p:sp>
      <p:sp>
        <p:nvSpPr>
          <p:cNvPr id="4" name="Slide Number Placeholder 3"/>
          <p:cNvSpPr>
            <a:spLocks noGrp="1"/>
          </p:cNvSpPr>
          <p:nvPr>
            <p:ph type="sldNum" sz="quarter" idx="10"/>
          </p:nvPr>
        </p:nvSpPr>
        <p:spPr/>
        <p:txBody>
          <a:bodyPr/>
          <a:lstStyle/>
          <a:p>
            <a:fld id="{2B0758B7-0F65-4FFA-8797-A1A17D6188B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0578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this first year, we are working with DC families to learn how they are getting these supports now – for information; how they are connecting with other families; and around goods and services.  This information will help us both have good resources to share and identify potential gaps.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created this assessment tool using the integrated support star principle out of the National Supporting Families CoP, that recognizes that all </a:t>
            </a:r>
            <a:r>
              <a:rPr lang="en-US" dirty="0" smtClean="0">
                <a:effectLst/>
              </a:rPr>
              <a:t>people need support to lead good lives. Using a combination of many different kinds of support helps to plot a trajectory toward an inclusive, quality, community life. </a:t>
            </a:r>
            <a:r>
              <a:rPr lang="en-US" baseline="0" dirty="0" smtClean="0">
                <a:effectLst/>
              </a:rPr>
              <a:t>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AFCDDF5A-E357-4858-B56F-E5C0E2C3B6B9}" type="slidenum">
              <a:rPr lang="en-US" smtClean="0"/>
              <a:t>14</a:t>
            </a:fld>
            <a:endParaRPr lang="en-US"/>
          </a:p>
        </p:txBody>
      </p:sp>
    </p:spTree>
    <p:extLst>
      <p:ext uri="{BB962C8B-B14F-4D97-AF65-F5344CB8AC3E}">
        <p14:creationId xmlns:p14="http://schemas.microsoft.com/office/powerpoint/2010/main" val="3067811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thought it was important that in the first year of the project, just as we are creating a platform for people with IDD to lead</a:t>
            </a:r>
            <a:r>
              <a:rPr lang="en-US" baseline="0" dirty="0" smtClean="0"/>
              <a:t> through PPT Discovery training, we recognize the expertise families bring to the table.  We worked with our SF CoP to talk about what their vision is for employment for their family members and asked them what they were doing to help support them.  We collected their ideas and share them with others.  We typically distribute this with a blank trajectory form so that families can develop their own vision and chart their own paths to employment success.  </a:t>
            </a:r>
            <a:endParaRPr lang="en-US" dirty="0"/>
          </a:p>
        </p:txBody>
      </p:sp>
      <p:sp>
        <p:nvSpPr>
          <p:cNvPr id="4" name="Slide Number Placeholder 3"/>
          <p:cNvSpPr>
            <a:spLocks noGrp="1"/>
          </p:cNvSpPr>
          <p:nvPr>
            <p:ph type="sldNum" sz="quarter" idx="10"/>
          </p:nvPr>
        </p:nvSpPr>
        <p:spPr/>
        <p:txBody>
          <a:bodyPr/>
          <a:lstStyle/>
          <a:p>
            <a:fld id="{AFCDDF5A-E357-4858-B56F-E5C0E2C3B6B9}" type="slidenum">
              <a:rPr lang="en-US" smtClean="0"/>
              <a:t>15</a:t>
            </a:fld>
            <a:endParaRPr lang="en-US"/>
          </a:p>
        </p:txBody>
      </p:sp>
    </p:spTree>
    <p:extLst>
      <p:ext uri="{BB962C8B-B14F-4D97-AF65-F5344CB8AC3E}">
        <p14:creationId xmlns:p14="http://schemas.microsoft.com/office/powerpoint/2010/main" val="3024154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t>
            </a:r>
            <a:r>
              <a:rPr lang="en-US" baseline="0" dirty="0"/>
              <a:t>wanted to reframe the front door to DDA supports </a:t>
            </a:r>
            <a:r>
              <a:rPr lang="en-US" baseline="0" dirty="0" smtClean="0"/>
              <a:t>to </a:t>
            </a:r>
            <a:r>
              <a:rPr lang="en-US" baseline="0" dirty="0"/>
              <a:t>make them person-centered and strength based, with a goal to connect people to community-based supports as quickly as possible.  </a:t>
            </a:r>
            <a:r>
              <a:rPr lang="en-US" baseline="0" dirty="0" smtClean="0"/>
              <a:t>We started by looking at all of our requirements for application packets and were able to remove many of the clinical assessments we were requiring.  We realized that they harkened back and were carryovers from the time when most people in supports went into ICFs.  </a:t>
            </a:r>
          </a:p>
          <a:p>
            <a:endParaRPr lang="en-US" baseline="0" dirty="0" smtClean="0"/>
          </a:p>
          <a:p>
            <a:r>
              <a:rPr lang="en-US" baseline="0" dirty="0" smtClean="0"/>
              <a:t>Instead, we </a:t>
            </a:r>
            <a:r>
              <a:rPr lang="en-US" baseline="0" dirty="0"/>
              <a:t>created a new guided conversation at DDA that starts by talking with people and their families about their strengths, using the PCT Like and Admire Tool.  Next, we will talk to people about what’s Working and Not Working in terms of the person being supported to identify gaps and needs for LTSS.  </a:t>
            </a:r>
            <a:r>
              <a:rPr lang="en-US" baseline="0" dirty="0" smtClean="0"/>
              <a:t>We have a guided conversation on </a:t>
            </a:r>
            <a:r>
              <a:rPr lang="en-US" baseline="0" dirty="0" err="1" smtClean="0"/>
              <a:t>ther</a:t>
            </a:r>
            <a:r>
              <a:rPr lang="en-US" baseline="0" dirty="0" smtClean="0"/>
              <a:t> person’s interest in employment.  Based </a:t>
            </a:r>
            <a:r>
              <a:rPr lang="en-US" baseline="0" dirty="0"/>
              <a:t>on that information, we will problem solve with the person and his or her family and immediately offer referrals to community based </a:t>
            </a:r>
            <a:r>
              <a:rPr lang="en-US" baseline="0" dirty="0" smtClean="0"/>
              <a:t>supports, including VR services. The </a:t>
            </a:r>
            <a:r>
              <a:rPr lang="en-US" baseline="0" dirty="0"/>
              <a:t>information we gathered at intake will flow into the DDA ISP and, if the person is being referred to another agency and consents, be shared with that agency for service planning</a:t>
            </a:r>
            <a:r>
              <a:rPr lang="en-US" baseline="0" dirty="0" smtClean="0"/>
              <a:t>.  We are working now on making this a joint application between DDA and RSA.    </a:t>
            </a:r>
            <a:endParaRPr lang="en-US" baseline="0" dirty="0"/>
          </a:p>
        </p:txBody>
      </p:sp>
      <p:sp>
        <p:nvSpPr>
          <p:cNvPr id="4" name="Slide Number Placeholder 3"/>
          <p:cNvSpPr>
            <a:spLocks noGrp="1"/>
          </p:cNvSpPr>
          <p:nvPr>
            <p:ph type="sldNum" sz="quarter" idx="10"/>
          </p:nvPr>
        </p:nvSpPr>
        <p:spPr/>
        <p:txBody>
          <a:bodyPr/>
          <a:lstStyle/>
          <a:p>
            <a:fld id="{E80DE33B-53DC-4FFA-BE5C-D3523B7C5A5F}" type="slidenum">
              <a:rPr lang="en-US" smtClean="0"/>
              <a:t>16</a:t>
            </a:fld>
            <a:endParaRPr lang="en-US"/>
          </a:p>
        </p:txBody>
      </p:sp>
    </p:spTree>
    <p:extLst>
      <p:ext uri="{BB962C8B-B14F-4D97-AF65-F5344CB8AC3E}">
        <p14:creationId xmlns:p14="http://schemas.microsoft.com/office/powerpoint/2010/main" val="3467742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a:t>
            </a:r>
          </a:p>
        </p:txBody>
      </p:sp>
      <p:sp>
        <p:nvSpPr>
          <p:cNvPr id="4" name="Slide Number Placeholder 3"/>
          <p:cNvSpPr>
            <a:spLocks noGrp="1"/>
          </p:cNvSpPr>
          <p:nvPr>
            <p:ph type="sldNum" sz="quarter" idx="10"/>
          </p:nvPr>
        </p:nvSpPr>
        <p:spPr/>
        <p:txBody>
          <a:bodyPr/>
          <a:lstStyle/>
          <a:p>
            <a:fld id="{2B0758B7-0F65-4FFA-8797-A1A17D6188B0}" type="slidenum">
              <a:rPr lang="en-US" smtClean="0"/>
              <a:t>17</a:t>
            </a:fld>
            <a:endParaRPr lang="en-US"/>
          </a:p>
        </p:txBody>
      </p:sp>
    </p:spTree>
    <p:extLst>
      <p:ext uri="{BB962C8B-B14F-4D97-AF65-F5344CB8AC3E}">
        <p14:creationId xmlns:p14="http://schemas.microsoft.com/office/powerpoint/2010/main" val="54188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midst of a multi-year</a:t>
            </a:r>
            <a:r>
              <a:rPr lang="en-US" baseline="0" dirty="0" smtClean="0"/>
              <a:t> effort to </a:t>
            </a:r>
            <a:r>
              <a:rPr lang="en-US" dirty="0" smtClean="0"/>
              <a:t>infuse and immerse the system with value based principles and practices to move systems change to the next level.  (Year 5 for PCT and SF</a:t>
            </a:r>
            <a:r>
              <a:rPr lang="en-US" baseline="0" dirty="0" smtClean="0"/>
              <a:t> </a:t>
            </a:r>
            <a:r>
              <a:rPr lang="en-US" baseline="0" dirty="0" err="1" smtClean="0"/>
              <a:t>CoP.</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AFCDDF5A-E357-4858-B56F-E5C0E2C3B6B9}" type="slidenum">
              <a:rPr lang="en-US" smtClean="0"/>
              <a:t>3</a:t>
            </a:fld>
            <a:endParaRPr lang="en-US"/>
          </a:p>
        </p:txBody>
      </p:sp>
    </p:spTree>
    <p:extLst>
      <p:ext uri="{BB962C8B-B14F-4D97-AF65-F5344CB8AC3E}">
        <p14:creationId xmlns:p14="http://schemas.microsoft.com/office/powerpoint/2010/main" val="1404786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that’s why we applied for the PIE grant – we need to take our</a:t>
            </a:r>
            <a:r>
              <a:rPr lang="en-US" baseline="0" dirty="0" smtClean="0"/>
              <a:t> systems change to the next level in DC</a:t>
            </a:r>
            <a:endParaRPr lang="en-US" dirty="0"/>
          </a:p>
        </p:txBody>
      </p:sp>
      <p:sp>
        <p:nvSpPr>
          <p:cNvPr id="4" name="Slide Number Placeholder 3"/>
          <p:cNvSpPr>
            <a:spLocks noGrp="1"/>
          </p:cNvSpPr>
          <p:nvPr>
            <p:ph type="sldNum" sz="quarter" idx="10"/>
          </p:nvPr>
        </p:nvSpPr>
        <p:spPr/>
        <p:txBody>
          <a:bodyPr/>
          <a:lstStyle/>
          <a:p>
            <a:fld id="{AFCDDF5A-E357-4858-B56F-E5C0E2C3B6B9}" type="slidenum">
              <a:rPr lang="en-US" smtClean="0"/>
              <a:t>5</a:t>
            </a:fld>
            <a:endParaRPr lang="en-US"/>
          </a:p>
        </p:txBody>
      </p:sp>
    </p:spTree>
    <p:extLst>
      <p:ext uri="{BB962C8B-B14F-4D97-AF65-F5344CB8AC3E}">
        <p14:creationId xmlns:p14="http://schemas.microsoft.com/office/powerpoint/2010/main" val="193463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DC Learners and Earners initiative is aimed at improving employment outcomes for young people with intellectual disabilities.  Recognizing that to be successful this will require change at every level, DC is working with people with disabilities and families to build high expectations for employment and share tips for success; with neighborhoods throughout the District of Columbia to build community-based networks of support for young people; and examining where our government policies and practices must change.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B810AC-92B2-C843-AD7B-EBCA31EF58C3}" type="slidenum">
              <a:rPr lang="en-US" smtClean="0"/>
              <a:pPr/>
              <a:t>6</a:t>
            </a:fld>
            <a:endParaRPr lang="en-US"/>
          </a:p>
        </p:txBody>
      </p:sp>
    </p:spTree>
    <p:extLst>
      <p:ext uri="{BB962C8B-B14F-4D97-AF65-F5344CB8AC3E}">
        <p14:creationId xmlns:p14="http://schemas.microsoft.com/office/powerpoint/2010/main" val="2960300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project is guided by person-centered thinking and the LifeCourse principles.  We will partner with people with intellectual disabilities, including self-advocacy leaders in the District, and their families so that they inform and influence the planning, policy, implementation, evaluation and any revisions of this project.</a:t>
            </a:r>
          </a:p>
          <a:p>
            <a:endParaRPr lang="en-US" dirty="0"/>
          </a:p>
        </p:txBody>
      </p:sp>
      <p:sp>
        <p:nvSpPr>
          <p:cNvPr id="4" name="Slide Number Placeholder 3"/>
          <p:cNvSpPr>
            <a:spLocks noGrp="1"/>
          </p:cNvSpPr>
          <p:nvPr>
            <p:ph type="sldNum" sz="quarter" idx="10"/>
          </p:nvPr>
        </p:nvSpPr>
        <p:spPr/>
        <p:txBody>
          <a:bodyPr/>
          <a:lstStyle/>
          <a:p>
            <a:fld id="{55B810AC-92B2-C843-AD7B-EBCA31EF58C3}" type="slidenum">
              <a:rPr lang="en-US" smtClean="0"/>
              <a:pPr/>
              <a:t>7</a:t>
            </a:fld>
            <a:endParaRPr lang="en-US"/>
          </a:p>
        </p:txBody>
      </p:sp>
    </p:spTree>
    <p:extLst>
      <p:ext uri="{BB962C8B-B14F-4D97-AF65-F5344CB8AC3E}">
        <p14:creationId xmlns:p14="http://schemas.microsoft.com/office/powerpoint/2010/main" val="3648852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Multi-layer</a:t>
            </a:r>
            <a:r>
              <a:rPr lang="en-US" baseline="0" dirty="0" smtClean="0"/>
              <a:t> approach</a:t>
            </a:r>
          </a:p>
          <a:p>
            <a:r>
              <a:rPr lang="en-US" baseline="0" dirty="0" smtClean="0"/>
              <a:t>Person centered</a:t>
            </a:r>
          </a:p>
          <a:p>
            <a:r>
              <a:rPr lang="en-US" baseline="0" dirty="0" smtClean="0"/>
              <a:t>Engage families</a:t>
            </a:r>
          </a:p>
          <a:p>
            <a:r>
              <a:rPr lang="en-US" baseline="0" dirty="0" smtClean="0"/>
              <a:t>Involved changing culture and practices with DDA/ RSA, sister agencies, partners</a:t>
            </a:r>
          </a:p>
        </p:txBody>
      </p:sp>
      <p:sp>
        <p:nvSpPr>
          <p:cNvPr id="4" name="Slide Number Placeholder 3"/>
          <p:cNvSpPr>
            <a:spLocks noGrp="1"/>
          </p:cNvSpPr>
          <p:nvPr>
            <p:ph type="sldNum" sz="quarter" idx="10"/>
          </p:nvPr>
        </p:nvSpPr>
        <p:spPr/>
        <p:txBody>
          <a:bodyPr/>
          <a:lstStyle/>
          <a:p>
            <a:fld id="{55B810AC-92B2-C843-AD7B-EBCA31EF58C3}" type="slidenum">
              <a:rPr lang="en-US" smtClean="0"/>
              <a:pPr/>
              <a:t>8</a:t>
            </a:fld>
            <a:endParaRPr lang="en-US"/>
          </a:p>
        </p:txBody>
      </p:sp>
    </p:spTree>
    <p:extLst>
      <p:ext uri="{BB962C8B-B14F-4D97-AF65-F5344CB8AC3E}">
        <p14:creationId xmlns:p14="http://schemas.microsoft.com/office/powerpoint/2010/main" val="243349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our level 1 changes will be to work with DC’s existing PPT trainers and subject matter experts at the Learning Community for PCP to create a new curriculum that really focuses on employment discovery.  Our trainers will all be people with employment experience, who can help facilitate a conversation around people’s skills, preferences, and support needs.  The trainers will also be models who will visually demonstrate that people with IDD can work and can be leaders.  </a:t>
            </a:r>
            <a:endParaRPr lang="en-US" dirty="0"/>
          </a:p>
        </p:txBody>
      </p:sp>
      <p:sp>
        <p:nvSpPr>
          <p:cNvPr id="4" name="Slide Number Placeholder 3"/>
          <p:cNvSpPr>
            <a:spLocks noGrp="1"/>
          </p:cNvSpPr>
          <p:nvPr>
            <p:ph type="sldNum" sz="quarter" idx="10"/>
          </p:nvPr>
        </p:nvSpPr>
        <p:spPr/>
        <p:txBody>
          <a:bodyPr/>
          <a:lstStyle/>
          <a:p>
            <a:fld id="{AFCDDF5A-E357-4858-B56F-E5C0E2C3B6B9}" type="slidenum">
              <a:rPr lang="en-US" smtClean="0"/>
              <a:t>9</a:t>
            </a:fld>
            <a:endParaRPr lang="en-US"/>
          </a:p>
        </p:txBody>
      </p:sp>
    </p:spTree>
    <p:extLst>
      <p:ext uri="{BB962C8B-B14F-4D97-AF65-F5344CB8AC3E}">
        <p14:creationId xmlns:p14="http://schemas.microsoft.com/office/powerpoint/2010/main" val="385889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were inspired to do this by some</a:t>
            </a:r>
            <a:r>
              <a:rPr lang="en-US" baseline="0" dirty="0" smtClean="0"/>
              <a:t> of the early successes of our PPT training.  (Calvin’s story)</a:t>
            </a:r>
            <a:endParaRPr lang="en-US" dirty="0"/>
          </a:p>
        </p:txBody>
      </p:sp>
      <p:sp>
        <p:nvSpPr>
          <p:cNvPr id="4" name="Slide Number Placeholder 3"/>
          <p:cNvSpPr>
            <a:spLocks noGrp="1"/>
          </p:cNvSpPr>
          <p:nvPr>
            <p:ph type="sldNum" sz="quarter" idx="10"/>
          </p:nvPr>
        </p:nvSpPr>
        <p:spPr/>
        <p:txBody>
          <a:bodyPr/>
          <a:lstStyle/>
          <a:p>
            <a:fld id="{AFCDDF5A-E357-4858-B56F-E5C0E2C3B6B9}" type="slidenum">
              <a:rPr lang="en-US" smtClean="0"/>
              <a:t>10</a:t>
            </a:fld>
            <a:endParaRPr lang="en-US"/>
          </a:p>
        </p:txBody>
      </p:sp>
    </p:spTree>
    <p:extLst>
      <p:ext uri="{BB962C8B-B14F-4D97-AF65-F5344CB8AC3E}">
        <p14:creationId xmlns:p14="http://schemas.microsoft.com/office/powerpoint/2010/main" val="1172933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thought about how to</a:t>
            </a:r>
            <a:r>
              <a:rPr lang="en-US" baseline="0" dirty="0" smtClean="0"/>
              <a:t> expand our PPT program and introduce the new employment curriculum, we looked to our data.  DC doesn’t have sheltered workshops, but we do have a number of day settings.  We looked to which programs people who are under 30 years old and who have indicated an interest in employment are attending.  Then we looked at quality data for those providers and selected up to 2 sites to begin a pilot.</a:t>
            </a:r>
            <a:endParaRPr lang="en-US" dirty="0"/>
          </a:p>
        </p:txBody>
      </p:sp>
      <p:sp>
        <p:nvSpPr>
          <p:cNvPr id="4" name="Slide Number Placeholder 3"/>
          <p:cNvSpPr>
            <a:spLocks noGrp="1"/>
          </p:cNvSpPr>
          <p:nvPr>
            <p:ph type="sldNum" sz="quarter" idx="10"/>
          </p:nvPr>
        </p:nvSpPr>
        <p:spPr/>
        <p:txBody>
          <a:bodyPr/>
          <a:lstStyle/>
          <a:p>
            <a:fld id="{AFCDDF5A-E357-4858-B56F-E5C0E2C3B6B9}" type="slidenum">
              <a:rPr lang="en-US" smtClean="0"/>
              <a:t>11</a:t>
            </a:fld>
            <a:endParaRPr lang="en-US"/>
          </a:p>
        </p:txBody>
      </p:sp>
    </p:spTree>
    <p:extLst>
      <p:ext uri="{BB962C8B-B14F-4D97-AF65-F5344CB8AC3E}">
        <p14:creationId xmlns:p14="http://schemas.microsoft.com/office/powerpoint/2010/main" val="183533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FAB166-0232-4CD2-90FA-5F2DC9191A38}"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D18B5-732E-4AAE-9332-7F58CE1D5886}" type="slidenum">
              <a:rPr lang="en-US" smtClean="0"/>
              <a:t>‹#›</a:t>
            </a:fld>
            <a:endParaRPr lang="en-US"/>
          </a:p>
        </p:txBody>
      </p:sp>
    </p:spTree>
    <p:extLst>
      <p:ext uri="{BB962C8B-B14F-4D97-AF65-F5344CB8AC3E}">
        <p14:creationId xmlns:p14="http://schemas.microsoft.com/office/powerpoint/2010/main" val="161423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AB166-0232-4CD2-90FA-5F2DC9191A38}"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D18B5-732E-4AAE-9332-7F58CE1D5886}" type="slidenum">
              <a:rPr lang="en-US" smtClean="0"/>
              <a:t>‹#›</a:t>
            </a:fld>
            <a:endParaRPr lang="en-US"/>
          </a:p>
        </p:txBody>
      </p:sp>
    </p:spTree>
    <p:extLst>
      <p:ext uri="{BB962C8B-B14F-4D97-AF65-F5344CB8AC3E}">
        <p14:creationId xmlns:p14="http://schemas.microsoft.com/office/powerpoint/2010/main" val="246557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AB166-0232-4CD2-90FA-5F2DC9191A38}"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D18B5-732E-4AAE-9332-7F58CE1D5886}" type="slidenum">
              <a:rPr lang="en-US" smtClean="0"/>
              <a:t>‹#›</a:t>
            </a:fld>
            <a:endParaRPr lang="en-US"/>
          </a:p>
        </p:txBody>
      </p:sp>
    </p:spTree>
    <p:extLst>
      <p:ext uri="{BB962C8B-B14F-4D97-AF65-F5344CB8AC3E}">
        <p14:creationId xmlns:p14="http://schemas.microsoft.com/office/powerpoint/2010/main" val="4065535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FAB166-0232-4CD2-90FA-5F2DC9191A38}"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D18B5-732E-4AAE-9332-7F58CE1D5886}" type="slidenum">
              <a:rPr lang="en-US" smtClean="0"/>
              <a:t>‹#›</a:t>
            </a:fld>
            <a:endParaRPr lang="en-US"/>
          </a:p>
        </p:txBody>
      </p:sp>
    </p:spTree>
    <p:extLst>
      <p:ext uri="{BB962C8B-B14F-4D97-AF65-F5344CB8AC3E}">
        <p14:creationId xmlns:p14="http://schemas.microsoft.com/office/powerpoint/2010/main" val="284777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FAB166-0232-4CD2-90FA-5F2DC9191A38}"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D18B5-732E-4AAE-9332-7F58CE1D5886}" type="slidenum">
              <a:rPr lang="en-US" smtClean="0"/>
              <a:t>‹#›</a:t>
            </a:fld>
            <a:endParaRPr lang="en-US"/>
          </a:p>
        </p:txBody>
      </p:sp>
    </p:spTree>
    <p:extLst>
      <p:ext uri="{BB962C8B-B14F-4D97-AF65-F5344CB8AC3E}">
        <p14:creationId xmlns:p14="http://schemas.microsoft.com/office/powerpoint/2010/main" val="251017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FAB166-0232-4CD2-90FA-5F2DC9191A38}"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D18B5-732E-4AAE-9332-7F58CE1D5886}" type="slidenum">
              <a:rPr lang="en-US" smtClean="0"/>
              <a:t>‹#›</a:t>
            </a:fld>
            <a:endParaRPr lang="en-US"/>
          </a:p>
        </p:txBody>
      </p:sp>
    </p:spTree>
    <p:extLst>
      <p:ext uri="{BB962C8B-B14F-4D97-AF65-F5344CB8AC3E}">
        <p14:creationId xmlns:p14="http://schemas.microsoft.com/office/powerpoint/2010/main" val="896896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FAB166-0232-4CD2-90FA-5F2DC9191A38}"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D18B5-732E-4AAE-9332-7F58CE1D5886}" type="slidenum">
              <a:rPr lang="en-US" smtClean="0"/>
              <a:t>‹#›</a:t>
            </a:fld>
            <a:endParaRPr lang="en-US"/>
          </a:p>
        </p:txBody>
      </p:sp>
    </p:spTree>
    <p:extLst>
      <p:ext uri="{BB962C8B-B14F-4D97-AF65-F5344CB8AC3E}">
        <p14:creationId xmlns:p14="http://schemas.microsoft.com/office/powerpoint/2010/main" val="23202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FAB166-0232-4CD2-90FA-5F2DC9191A38}"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D18B5-732E-4AAE-9332-7F58CE1D5886}" type="slidenum">
              <a:rPr lang="en-US" smtClean="0"/>
              <a:t>‹#›</a:t>
            </a:fld>
            <a:endParaRPr lang="en-US"/>
          </a:p>
        </p:txBody>
      </p:sp>
    </p:spTree>
    <p:extLst>
      <p:ext uri="{BB962C8B-B14F-4D97-AF65-F5344CB8AC3E}">
        <p14:creationId xmlns:p14="http://schemas.microsoft.com/office/powerpoint/2010/main" val="1131540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AB166-0232-4CD2-90FA-5F2DC9191A38}" type="datetimeFigureOut">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D18B5-732E-4AAE-9332-7F58CE1D5886}" type="slidenum">
              <a:rPr lang="en-US" smtClean="0"/>
              <a:t>‹#›</a:t>
            </a:fld>
            <a:endParaRPr lang="en-US"/>
          </a:p>
        </p:txBody>
      </p:sp>
    </p:spTree>
    <p:extLst>
      <p:ext uri="{BB962C8B-B14F-4D97-AF65-F5344CB8AC3E}">
        <p14:creationId xmlns:p14="http://schemas.microsoft.com/office/powerpoint/2010/main" val="177390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AB166-0232-4CD2-90FA-5F2DC9191A38}"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D18B5-732E-4AAE-9332-7F58CE1D5886}" type="slidenum">
              <a:rPr lang="en-US" smtClean="0"/>
              <a:t>‹#›</a:t>
            </a:fld>
            <a:endParaRPr lang="en-US"/>
          </a:p>
        </p:txBody>
      </p:sp>
    </p:spTree>
    <p:extLst>
      <p:ext uri="{BB962C8B-B14F-4D97-AF65-F5344CB8AC3E}">
        <p14:creationId xmlns:p14="http://schemas.microsoft.com/office/powerpoint/2010/main" val="310065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FAB166-0232-4CD2-90FA-5F2DC9191A38}"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D18B5-732E-4AAE-9332-7F58CE1D5886}" type="slidenum">
              <a:rPr lang="en-US" smtClean="0"/>
              <a:t>‹#›</a:t>
            </a:fld>
            <a:endParaRPr lang="en-US"/>
          </a:p>
        </p:txBody>
      </p:sp>
    </p:spTree>
    <p:extLst>
      <p:ext uri="{BB962C8B-B14F-4D97-AF65-F5344CB8AC3E}">
        <p14:creationId xmlns:p14="http://schemas.microsoft.com/office/powerpoint/2010/main" val="150006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FAB166-0232-4CD2-90FA-5F2DC9191A38}" type="datetimeFigureOut">
              <a:rPr lang="en-US" smtClean="0"/>
              <a:t>3/28/2017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D18B5-732E-4AAE-9332-7F58CE1D5886}" type="slidenum">
              <a:rPr lang="en-US" smtClean="0"/>
              <a:t>‹#›</a:t>
            </a:fld>
            <a:endParaRPr lang="en-US"/>
          </a:p>
        </p:txBody>
      </p:sp>
    </p:spTree>
    <p:extLst>
      <p:ext uri="{BB962C8B-B14F-4D97-AF65-F5344CB8AC3E}">
        <p14:creationId xmlns:p14="http://schemas.microsoft.com/office/powerpoint/2010/main" val="410957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dds.dc.gov/page/dc-learners-and-earners" TargetMode="External"/><Relationship Id="rId5" Type="http://schemas.openxmlformats.org/officeDocument/2006/relationships/image" Target="../media/image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mailto:erin.leveton@dc.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912" y="1752600"/>
            <a:ext cx="7772400" cy="1470025"/>
          </a:xfrm>
        </p:spPr>
        <p:txBody>
          <a:bodyPr>
            <a:normAutofit/>
          </a:bodyPr>
          <a:lstStyle/>
          <a:p>
            <a:r>
              <a:rPr lang="en-US" sz="5400" dirty="0" smtClean="0"/>
              <a:t>DC Learners &amp; Earners</a:t>
            </a:r>
            <a:endParaRPr lang="en-US" sz="5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1830216" cy="1379560"/>
          </a:xfrm>
          <a:prstGeom prst="rect">
            <a:avLst/>
          </a:prstGeom>
        </p:spPr>
      </p:pic>
      <p:pic>
        <p:nvPicPr>
          <p:cNvPr id="6" name="Picture 5" descr="WE ARE DC"/>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228601"/>
            <a:ext cx="990600" cy="1371600"/>
          </a:xfrm>
          <a:prstGeom prst="rect">
            <a:avLst/>
          </a:prstGeom>
          <a:noFill/>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283855"/>
            <a:ext cx="2294334"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3249" y="3803650"/>
            <a:ext cx="2984525"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3302905"/>
            <a:ext cx="2231700" cy="301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951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PPT Success Story</a:t>
            </a:r>
            <a:endParaRPr lang="en-US" dirty="0"/>
          </a:p>
        </p:txBody>
      </p:sp>
      <p:pic>
        <p:nvPicPr>
          <p:cNvPr id="3"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1673675"/>
            <a:ext cx="2576852" cy="33805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873148"/>
            <a:ext cx="3863805"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5"/>
          <p:cNvSpPr txBox="1">
            <a:spLocks noChangeArrowheads="1"/>
          </p:cNvSpPr>
          <p:nvPr/>
        </p:nvSpPr>
        <p:spPr bwMode="auto">
          <a:xfrm>
            <a:off x="4930605" y="2209800"/>
            <a:ext cx="3581400" cy="1477328"/>
          </a:xfrm>
          <a:prstGeom prst="rect">
            <a:avLst/>
          </a:prstGeom>
          <a:noFill/>
          <a:ln w="9525">
            <a:noFill/>
            <a:miter lim="800000"/>
            <a:headEnd/>
            <a:tailEnd/>
          </a:ln>
        </p:spPr>
        <p:txBody>
          <a:bodyPr>
            <a:spAutoFit/>
          </a:bodyPr>
          <a:lstStyle/>
          <a:p>
            <a:r>
              <a:rPr lang="en-CA" b="1" i="1" dirty="0" smtClean="0">
                <a:solidFill>
                  <a:schemeClr val="tx2"/>
                </a:solidFill>
              </a:rPr>
              <a:t>“My support staff, Kirk, helped me to write, star, perform, and promote my own video.”</a:t>
            </a:r>
          </a:p>
          <a:p>
            <a:endParaRPr lang="en-CA" b="1" i="1" dirty="0">
              <a:solidFill>
                <a:schemeClr val="tx2"/>
              </a:solidFill>
            </a:endParaRPr>
          </a:p>
          <a:p>
            <a:endParaRPr lang="en-US" b="1" dirty="0">
              <a:solidFill>
                <a:schemeClr val="tx2"/>
              </a:solidFill>
            </a:endParaRPr>
          </a:p>
        </p:txBody>
      </p:sp>
      <p:sp>
        <p:nvSpPr>
          <p:cNvPr id="6" name="TextBox 6"/>
          <p:cNvSpPr txBox="1">
            <a:spLocks noChangeArrowheads="1"/>
          </p:cNvSpPr>
          <p:nvPr/>
        </p:nvSpPr>
        <p:spPr bwMode="auto">
          <a:xfrm>
            <a:off x="304800" y="5105400"/>
            <a:ext cx="4191000" cy="1200329"/>
          </a:xfrm>
          <a:prstGeom prst="rect">
            <a:avLst/>
          </a:prstGeom>
          <a:noFill/>
          <a:ln w="9525">
            <a:noFill/>
            <a:miter lim="800000"/>
            <a:headEnd/>
            <a:tailEnd/>
          </a:ln>
        </p:spPr>
        <p:txBody>
          <a:bodyPr>
            <a:spAutoFit/>
          </a:bodyPr>
          <a:lstStyle/>
          <a:p>
            <a:pPr algn="ctr"/>
            <a:endParaRPr lang="en-CA" dirty="0" smtClean="0"/>
          </a:p>
          <a:p>
            <a:pPr algn="ctr"/>
            <a:r>
              <a:rPr lang="en-CA" dirty="0" smtClean="0"/>
              <a:t>This is Calvin.  He loves Christian music and especially loves Rap.  He wanted to star in his own Rap video.</a:t>
            </a:r>
            <a:endParaRPr lang="en-CA"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671" y="252412"/>
            <a:ext cx="1213104" cy="914400"/>
          </a:xfrm>
          <a:prstGeom prst="rect">
            <a:avLst/>
          </a:prstGeom>
        </p:spPr>
      </p:pic>
    </p:spTree>
    <p:extLst>
      <p:ext uri="{BB962C8B-B14F-4D97-AF65-F5344CB8AC3E}">
        <p14:creationId xmlns:p14="http://schemas.microsoft.com/office/powerpoint/2010/main" val="784887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2"/>
            <a:ext cx="8229600" cy="1143000"/>
          </a:xfrm>
        </p:spPr>
        <p:txBody>
          <a:bodyPr/>
          <a:lstStyle/>
          <a:p>
            <a:pPr algn="l"/>
            <a:r>
              <a:rPr lang="en-US" dirty="0" smtClean="0"/>
              <a:t>Using Data to Drive Decisions</a:t>
            </a:r>
            <a:endParaRPr lang="en-US" dirty="0"/>
          </a:p>
        </p:txBody>
      </p:sp>
      <p:sp>
        <p:nvSpPr>
          <p:cNvPr id="5" name="Content Placeholder 4"/>
          <p:cNvSpPr>
            <a:spLocks noGrp="1"/>
          </p:cNvSpPr>
          <p:nvPr>
            <p:ph sz="half" idx="1"/>
          </p:nvPr>
        </p:nvSpPr>
        <p:spPr/>
        <p:txBody>
          <a:bodyPr/>
          <a:lstStyle/>
          <a:p>
            <a:r>
              <a:rPr lang="en-US" dirty="0" smtClean="0"/>
              <a:t>Looked at characteristics of people 18 - 30 who receive DDA supports</a:t>
            </a:r>
          </a:p>
          <a:p>
            <a:r>
              <a:rPr lang="en-US" dirty="0" smtClean="0"/>
              <a:t>What services do they use?</a:t>
            </a:r>
          </a:p>
          <a:p>
            <a:r>
              <a:rPr lang="en-US" dirty="0" smtClean="0"/>
              <a:t>Which providers?</a:t>
            </a:r>
          </a:p>
          <a:p>
            <a:r>
              <a:rPr lang="en-US" dirty="0" smtClean="0"/>
              <a:t>Provider quality?</a:t>
            </a:r>
          </a:p>
          <a:p>
            <a:r>
              <a:rPr lang="en-US" dirty="0" smtClean="0"/>
              <a:t>Acuity level?</a:t>
            </a:r>
            <a:endParaRPr lang="en-US" dirty="0"/>
          </a:p>
        </p:txBody>
      </p:sp>
      <p:pic>
        <p:nvPicPr>
          <p:cNvPr id="9218" name="Picture 2" descr="Data informed design, not data-driven 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676400"/>
            <a:ext cx="4268241" cy="2438400"/>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4724400" y="4495800"/>
            <a:ext cx="4191000" cy="1905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Selected 1 or 2 Pre-Vocational Settings to Pilot new PPT Training</a:t>
            </a:r>
            <a:endParaRPr lang="en-US"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4671" y="252412"/>
            <a:ext cx="1213104" cy="914400"/>
          </a:xfrm>
          <a:prstGeom prst="rect">
            <a:avLst/>
          </a:prstGeom>
        </p:spPr>
      </p:pic>
    </p:spTree>
    <p:extLst>
      <p:ext uri="{BB962C8B-B14F-4D97-AF65-F5344CB8AC3E}">
        <p14:creationId xmlns:p14="http://schemas.microsoft.com/office/powerpoint/2010/main" val="4238860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93700" y="614487"/>
            <a:ext cx="8229600" cy="1143000"/>
          </a:xfrm>
          <a:prstGeom prst="rect">
            <a:avLst/>
          </a:prstGeom>
        </p:spPr>
        <p:txBody>
          <a:bodyPr lIns="91425" tIns="91425" rIns="91425" bIns="91425" anchor="ctr" anchorCtr="0">
            <a:noAutofit/>
          </a:bodyPr>
          <a:lstStyle/>
          <a:p>
            <a:pPr marL="457200" lvl="0" indent="457200" algn="l">
              <a:spcBef>
                <a:spcPts val="0"/>
              </a:spcBef>
              <a:buClr>
                <a:schemeClr val="accent1"/>
              </a:buClr>
              <a:buSzPct val="25000"/>
            </a:pPr>
            <a:r>
              <a:rPr lang="en-US" dirty="0" smtClean="0"/>
              <a:t>Engaging Families</a:t>
            </a:r>
            <a:endParaRPr lang="en-US" sz="3400" dirty="0"/>
          </a:p>
        </p:txBody>
      </p:sp>
      <p:sp>
        <p:nvSpPr>
          <p:cNvPr id="257" name="Shape 257"/>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pic>
        <p:nvPicPr>
          <p:cNvPr id="2050" name="Picture 2" descr="Outreach 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92126"/>
            <a:ext cx="8260793" cy="3544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2400" y="304800"/>
            <a:ext cx="1213104" cy="914400"/>
          </a:xfrm>
          <a:prstGeom prst="rect">
            <a:avLst/>
          </a:prstGeom>
        </p:spPr>
      </p:pic>
    </p:spTree>
    <p:extLst>
      <p:ext uri="{BB962C8B-B14F-4D97-AF65-F5344CB8AC3E}">
        <p14:creationId xmlns:p14="http://schemas.microsoft.com/office/powerpoint/2010/main" val="264522681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064" y="-76200"/>
            <a:ext cx="8079581" cy="1346200"/>
          </a:xfrm>
        </p:spPr>
        <p:txBody>
          <a:bodyPr>
            <a:normAutofit/>
          </a:bodyPr>
          <a:lstStyle/>
          <a:p>
            <a:pPr algn="ctr"/>
            <a:r>
              <a:rPr lang="en-US" dirty="0"/>
              <a:t>Three Types of Supports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2633" y="924761"/>
            <a:ext cx="7931598" cy="5334000"/>
          </a:xfrm>
        </p:spPr>
      </p:pic>
      <p:sp>
        <p:nvSpPr>
          <p:cNvPr id="5" name="TextBox 4"/>
          <p:cNvSpPr txBox="1"/>
          <p:nvPr/>
        </p:nvSpPr>
        <p:spPr>
          <a:xfrm>
            <a:off x="1045839" y="3591761"/>
            <a:ext cx="1752600" cy="1446550"/>
          </a:xfrm>
          <a:prstGeom prst="rect">
            <a:avLst/>
          </a:prstGeom>
          <a:noFill/>
        </p:spPr>
        <p:txBody>
          <a:bodyPr wrap="square" rtlCol="0">
            <a:spAutoFit/>
          </a:bodyPr>
          <a:lstStyle/>
          <a:p>
            <a:pPr algn="ctr"/>
            <a:r>
              <a:rPr lang="en-US" sz="2200" b="1" dirty="0">
                <a:solidFill>
                  <a:prstClr val="black"/>
                </a:solidFill>
              </a:rPr>
              <a:t>Discovery &amp; Navigation</a:t>
            </a:r>
          </a:p>
          <a:p>
            <a:pPr algn="ctr"/>
            <a:r>
              <a:rPr lang="en-US" sz="2200" dirty="0">
                <a:solidFill>
                  <a:prstClr val="black"/>
                </a:solidFill>
              </a:rPr>
              <a:t>(Info and Training)</a:t>
            </a:r>
          </a:p>
        </p:txBody>
      </p:sp>
      <p:sp>
        <p:nvSpPr>
          <p:cNvPr id="6" name="TextBox 5"/>
          <p:cNvSpPr txBox="1"/>
          <p:nvPr/>
        </p:nvSpPr>
        <p:spPr>
          <a:xfrm>
            <a:off x="3554031" y="3927794"/>
            <a:ext cx="1828800" cy="2123658"/>
          </a:xfrm>
          <a:prstGeom prst="rect">
            <a:avLst/>
          </a:prstGeom>
          <a:noFill/>
        </p:spPr>
        <p:txBody>
          <a:bodyPr wrap="square" rtlCol="0">
            <a:spAutoFit/>
          </a:bodyPr>
          <a:lstStyle/>
          <a:p>
            <a:pPr algn="ctr"/>
            <a:r>
              <a:rPr lang="en-US" sz="2200" b="1" dirty="0">
                <a:solidFill>
                  <a:prstClr val="black"/>
                </a:solidFill>
              </a:rPr>
              <a:t>Connecting &amp; Networking</a:t>
            </a:r>
          </a:p>
          <a:p>
            <a:pPr algn="ctr"/>
            <a:r>
              <a:rPr lang="en-US" sz="2200" dirty="0">
                <a:solidFill>
                  <a:prstClr val="black"/>
                </a:solidFill>
              </a:rPr>
              <a:t>(Talking to </a:t>
            </a:r>
            <a:r>
              <a:rPr lang="en-US" sz="2200" dirty="0" smtClean="0">
                <a:solidFill>
                  <a:prstClr val="black"/>
                </a:solidFill>
              </a:rPr>
              <a:t>someone </a:t>
            </a:r>
            <a:r>
              <a:rPr lang="en-US" sz="2200" dirty="0">
                <a:solidFill>
                  <a:prstClr val="black"/>
                </a:solidFill>
              </a:rPr>
              <a:t>that has been there)</a:t>
            </a:r>
          </a:p>
        </p:txBody>
      </p:sp>
      <p:sp>
        <p:nvSpPr>
          <p:cNvPr id="7" name="TextBox 6"/>
          <p:cNvSpPr txBox="1"/>
          <p:nvPr/>
        </p:nvSpPr>
        <p:spPr>
          <a:xfrm>
            <a:off x="5977878" y="3432991"/>
            <a:ext cx="2057400" cy="2123658"/>
          </a:xfrm>
          <a:prstGeom prst="rect">
            <a:avLst/>
          </a:prstGeom>
          <a:noFill/>
        </p:spPr>
        <p:txBody>
          <a:bodyPr wrap="square" rtlCol="0">
            <a:spAutoFit/>
          </a:bodyPr>
          <a:lstStyle/>
          <a:p>
            <a:pPr algn="ctr"/>
            <a:r>
              <a:rPr lang="en-US" sz="2200" b="1" dirty="0">
                <a:solidFill>
                  <a:prstClr val="black"/>
                </a:solidFill>
              </a:rPr>
              <a:t>Goods &amp;</a:t>
            </a:r>
          </a:p>
          <a:p>
            <a:pPr algn="ctr"/>
            <a:r>
              <a:rPr lang="en-US" sz="2200" b="1" dirty="0">
                <a:solidFill>
                  <a:prstClr val="black"/>
                </a:solidFill>
              </a:rPr>
              <a:t>Services</a:t>
            </a:r>
          </a:p>
          <a:p>
            <a:pPr algn="ctr"/>
            <a:r>
              <a:rPr lang="en-US" sz="2200" dirty="0">
                <a:solidFill>
                  <a:prstClr val="black"/>
                </a:solidFill>
              </a:rPr>
              <a:t>(Day to Day, Medical, Financial Supports)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9908" y="228600"/>
            <a:ext cx="1213104" cy="914400"/>
          </a:xfrm>
          <a:prstGeom prst="rect">
            <a:avLst/>
          </a:prstGeom>
        </p:spPr>
      </p:pic>
      <p:pic>
        <p:nvPicPr>
          <p:cNvPr id="10" name="Picture 2" descr="C:\Users\erin.leveton\AppData\Local\Microsoft\Windows\Temporary Internet Files\Content.Outlook\AX1YC1DQ\defaul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970" y="6220623"/>
            <a:ext cx="769983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191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Talking to Families About Employment</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771578419"/>
              </p:ext>
            </p:extLst>
          </p:nvPr>
        </p:nvGraphicFramePr>
        <p:xfrm>
          <a:off x="685800" y="1524000"/>
          <a:ext cx="7541043" cy="4983661"/>
        </p:xfrm>
        <a:graphic>
          <a:graphicData uri="http://schemas.openxmlformats.org/presentationml/2006/ole">
            <mc:AlternateContent xmlns:mc="http://schemas.openxmlformats.org/markup-compatibility/2006">
              <mc:Choice xmlns:v="urn:schemas-microsoft-com:vml" Requires="v">
                <p:oleObj spid="_x0000_s7201" name="Document" r:id="rId5" imgW="9388121" imgH="6204714" progId="Word.Document.12">
                  <p:embed/>
                </p:oleObj>
              </mc:Choice>
              <mc:Fallback>
                <p:oleObj name="Document" r:id="rId5" imgW="9388121" imgH="6204714" progId="Word.Document.12">
                  <p:embed/>
                  <p:pic>
                    <p:nvPicPr>
                      <p:cNvPr id="0" name=""/>
                      <p:cNvPicPr/>
                      <p:nvPr/>
                    </p:nvPicPr>
                    <p:blipFill>
                      <a:blip r:embed="rId6"/>
                      <a:stretch>
                        <a:fillRect/>
                      </a:stretch>
                    </p:blipFill>
                    <p:spPr>
                      <a:xfrm>
                        <a:off x="685800" y="1524000"/>
                        <a:ext cx="7541043" cy="4983661"/>
                      </a:xfrm>
                      <a:prstGeom prst="rect">
                        <a:avLst/>
                      </a:prstGeom>
                    </p:spPr>
                  </p:pic>
                </p:oleObj>
              </mc:Fallback>
            </mc:AlternateContent>
          </a:graphicData>
        </a:graphic>
      </p:graphicFrame>
    </p:spTree>
    <p:extLst>
      <p:ext uri="{BB962C8B-B14F-4D97-AF65-F5344CB8AC3E}">
        <p14:creationId xmlns:p14="http://schemas.microsoft.com/office/powerpoint/2010/main" val="131775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229600" cy="1143000"/>
          </a:xfrm>
        </p:spPr>
        <p:txBody>
          <a:bodyPr>
            <a:normAutofit fontScale="90000"/>
          </a:bodyPr>
          <a:lstStyle/>
          <a:p>
            <a:r>
              <a:rPr lang="en-US" dirty="0" smtClean="0"/>
              <a:t>Talking to Families About Employment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4566158"/>
              </p:ext>
            </p:extLst>
          </p:nvPr>
        </p:nvGraphicFramePr>
        <p:xfrm>
          <a:off x="914400" y="1600200"/>
          <a:ext cx="6979978" cy="5029200"/>
        </p:xfrm>
        <a:graphic>
          <a:graphicData uri="http://schemas.openxmlformats.org/presentationml/2006/ole">
            <mc:AlternateContent xmlns:mc="http://schemas.openxmlformats.org/markup-compatibility/2006">
              <mc:Choice xmlns:v="urn:schemas-microsoft-com:vml" Requires="v">
                <p:oleObj spid="_x0000_s3110" name="Document" r:id="rId5" imgW="9833798" imgH="7085838" progId="Word.Document.12">
                  <p:embed/>
                </p:oleObj>
              </mc:Choice>
              <mc:Fallback>
                <p:oleObj name="Document" r:id="rId5" imgW="9833798" imgH="7085838" progId="Word.Document.12">
                  <p:embed/>
                  <p:pic>
                    <p:nvPicPr>
                      <p:cNvPr id="0" name=""/>
                      <p:cNvPicPr/>
                      <p:nvPr/>
                    </p:nvPicPr>
                    <p:blipFill>
                      <a:blip r:embed="rId6"/>
                      <a:stretch>
                        <a:fillRect/>
                      </a:stretch>
                    </p:blipFill>
                    <p:spPr>
                      <a:xfrm>
                        <a:off x="914400" y="1600200"/>
                        <a:ext cx="6979978" cy="5029200"/>
                      </a:xfrm>
                      <a:prstGeom prst="rect">
                        <a:avLst/>
                      </a:prstGeom>
                    </p:spPr>
                  </p:pic>
                </p:oleObj>
              </mc:Fallback>
            </mc:AlternateContent>
          </a:graphicData>
        </a:graphic>
      </p:graphicFrame>
      <p:pic>
        <p:nvPicPr>
          <p:cNvPr id="6" name="Picture 5" descr="X:\Family to Family Team\Research, Policy and Culture Change\Life Course\The Framework\TEMPLATES\header-legal.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1219200"/>
            <a:ext cx="6858000" cy="457200"/>
          </a:xfrm>
          <a:prstGeom prst="rect">
            <a:avLst/>
          </a:prstGeom>
          <a:noFill/>
          <a:ln>
            <a:noFill/>
          </a:ln>
        </p:spPr>
      </p:pic>
    </p:spTree>
    <p:extLst>
      <p:ext uri="{BB962C8B-B14F-4D97-AF65-F5344CB8AC3E}">
        <p14:creationId xmlns:p14="http://schemas.microsoft.com/office/powerpoint/2010/main" val="3383521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6934200" cy="1143000"/>
          </a:xfrm>
        </p:spPr>
        <p:txBody>
          <a:bodyPr>
            <a:noAutofit/>
          </a:bodyPr>
          <a:lstStyle/>
          <a:p>
            <a:pPr algn="l"/>
            <a:r>
              <a:rPr lang="en-US" sz="4000" dirty="0" smtClean="0"/>
              <a:t>Redesigning the Front Door</a:t>
            </a:r>
            <a:endParaRPr lang="en-US" sz="4000" dirty="0"/>
          </a:p>
        </p:txBody>
      </p:sp>
      <p:sp>
        <p:nvSpPr>
          <p:cNvPr id="5" name="Slide Number Placeholder 4"/>
          <p:cNvSpPr>
            <a:spLocks noGrp="1"/>
          </p:cNvSpPr>
          <p:nvPr>
            <p:ph type="sldNum" sz="quarter" idx="12"/>
          </p:nvPr>
        </p:nvSpPr>
        <p:spPr>
          <a:xfrm>
            <a:off x="6553200" y="6324600"/>
            <a:ext cx="2133600" cy="365125"/>
          </a:xfrm>
        </p:spPr>
        <p:txBody>
          <a:bodyPr/>
          <a:lstStyle/>
          <a:p>
            <a:fld id="{C7BC9B49-1E19-4BA9-A096-A255659137AC}" type="slidenum">
              <a:rPr lang="en-US" smtClean="0"/>
              <a:t>16</a:t>
            </a:fld>
            <a:endParaRPr lang="en-US"/>
          </a:p>
        </p:txBody>
      </p:sp>
      <p:sp>
        <p:nvSpPr>
          <p:cNvPr id="3" name="Content Placeholder 2"/>
          <p:cNvSpPr>
            <a:spLocks noGrp="1"/>
          </p:cNvSpPr>
          <p:nvPr>
            <p:ph idx="1"/>
          </p:nvPr>
        </p:nvSpPr>
        <p:spPr>
          <a:xfrm>
            <a:off x="457200" y="1828800"/>
            <a:ext cx="6629400" cy="4525963"/>
          </a:xfrm>
        </p:spPr>
        <p:txBody>
          <a:bodyPr>
            <a:normAutofit fontScale="85000" lnSpcReduction="20000"/>
          </a:bodyPr>
          <a:lstStyle/>
          <a:p>
            <a:r>
              <a:rPr lang="en-US" dirty="0"/>
              <a:t>Person-Centered Planning </a:t>
            </a:r>
            <a:r>
              <a:rPr lang="en-US" dirty="0" smtClean="0"/>
              <a:t>&amp; Discovery starting </a:t>
            </a:r>
            <a:r>
              <a:rPr lang="en-US" dirty="0"/>
              <a:t>at </a:t>
            </a:r>
            <a:r>
              <a:rPr lang="en-US" dirty="0" smtClean="0"/>
              <a:t>DDA intake</a:t>
            </a:r>
            <a:endParaRPr lang="en-US" dirty="0"/>
          </a:p>
          <a:p>
            <a:pPr lvl="1"/>
            <a:r>
              <a:rPr lang="en-US" i="1" dirty="0"/>
              <a:t>Like and Admire </a:t>
            </a:r>
            <a:r>
              <a:rPr lang="en-US" dirty="0"/>
              <a:t>to determine strengths</a:t>
            </a:r>
          </a:p>
          <a:p>
            <a:pPr lvl="1"/>
            <a:r>
              <a:rPr lang="en-US" i="1" dirty="0" smtClean="0"/>
              <a:t>Trajectory </a:t>
            </a:r>
            <a:r>
              <a:rPr lang="en-US" dirty="0"/>
              <a:t>to identify goals</a:t>
            </a:r>
          </a:p>
          <a:p>
            <a:pPr lvl="1"/>
            <a:r>
              <a:rPr lang="en-US" dirty="0" smtClean="0"/>
              <a:t>Guided conversation on Employment</a:t>
            </a:r>
          </a:p>
          <a:p>
            <a:endParaRPr lang="en-US" dirty="0" smtClean="0"/>
          </a:p>
          <a:p>
            <a:r>
              <a:rPr lang="en-US" dirty="0" smtClean="0"/>
              <a:t>Working towards joint application with Vocational Rehabilitation</a:t>
            </a:r>
          </a:p>
          <a:p>
            <a:endParaRPr lang="en-US" dirty="0" smtClean="0"/>
          </a:p>
          <a:p>
            <a:r>
              <a:rPr lang="en-US" dirty="0" smtClean="0"/>
              <a:t>Will pilot with transition age students at a school</a:t>
            </a:r>
            <a:endParaRPr lang="en-US" dirty="0"/>
          </a:p>
          <a:p>
            <a:pPr lvl="1"/>
            <a:endParaRPr lang="en-US" dirty="0"/>
          </a:p>
          <a:p>
            <a:pPr lvl="1"/>
            <a:endParaRPr lang="en-US" dirty="0"/>
          </a:p>
          <a:p>
            <a:pPr marL="0" indent="0">
              <a:buNone/>
            </a:pPr>
            <a:endParaRPr lang="en-US" dirty="0"/>
          </a:p>
          <a:p>
            <a:pPr marL="0" indent="0">
              <a:buNone/>
            </a:pPr>
            <a:endParaRPr lang="en-US" dirty="0"/>
          </a:p>
        </p:txBody>
      </p:sp>
      <p:pic>
        <p:nvPicPr>
          <p:cNvPr id="11" name="Picture 10"/>
          <p:cNvPicPr/>
          <p:nvPr/>
        </p:nvPicPr>
        <p:blipFill>
          <a:blip r:embed="rId3" cstate="print">
            <a:extLst>
              <a:ext uri="{28A0092B-C50C-407E-A947-70E740481C1C}">
                <a14:useLocalDpi xmlns:a14="http://schemas.microsoft.com/office/drawing/2010/main" val="0"/>
              </a:ext>
            </a:extLst>
          </a:blip>
          <a:srcRect l="3267" t="25011" r="84033" b="40088"/>
          <a:stretch>
            <a:fillRect/>
          </a:stretch>
        </p:blipFill>
        <p:spPr bwMode="auto">
          <a:xfrm>
            <a:off x="7315200" y="1447800"/>
            <a:ext cx="1529397" cy="1959292"/>
          </a:xfrm>
          <a:prstGeom prst="rect">
            <a:avLst/>
          </a:prstGeom>
          <a:noFill/>
          <a:ln w="3175" algn="in">
            <a:solidFill>
              <a:schemeClr val="dk1">
                <a:lumMod val="0"/>
                <a:lumOff val="0"/>
              </a:schemeClr>
            </a:solidFill>
            <a:miter lim="800000"/>
            <a:headEnd/>
            <a:tailEnd/>
          </a:ln>
          <a:effectLst>
            <a:outerShdw dist="99190" dir="3011666" algn="ctr" rotWithShape="0">
              <a:srgbClr val="B2B2B2">
                <a:alpha val="50000"/>
              </a:srgbClr>
            </a:outerShdw>
          </a:effectLst>
        </p:spPr>
      </p:pic>
      <p:pic>
        <p:nvPicPr>
          <p:cNvPr id="12" name="Picture 11"/>
          <p:cNvPicPr/>
          <p:nvPr/>
        </p:nvPicPr>
        <p:blipFill>
          <a:blip r:embed="rId4" cstate="print">
            <a:extLst>
              <a:ext uri="{28A0092B-C50C-407E-A947-70E740481C1C}">
                <a14:useLocalDpi xmlns:a14="http://schemas.microsoft.com/office/drawing/2010/main" val="0"/>
              </a:ext>
            </a:extLst>
          </a:blip>
          <a:srcRect l="9531" t="24883" r="77341" b="37175"/>
          <a:stretch>
            <a:fillRect/>
          </a:stretch>
        </p:blipFill>
        <p:spPr bwMode="auto">
          <a:xfrm>
            <a:off x="7329487" y="3581400"/>
            <a:ext cx="1529397" cy="2057400"/>
          </a:xfrm>
          <a:prstGeom prst="rect">
            <a:avLst/>
          </a:prstGeom>
          <a:noFill/>
          <a:ln w="3175" algn="in">
            <a:solidFill>
              <a:schemeClr val="dk1">
                <a:lumMod val="0"/>
                <a:lumOff val="0"/>
              </a:schemeClr>
            </a:solidFill>
            <a:miter lim="800000"/>
            <a:headEnd/>
            <a:tailEnd/>
          </a:ln>
          <a:effectLst>
            <a:outerShdw dist="99190" dir="3011666" algn="ctr" rotWithShape="0">
              <a:srgbClr val="B2B2B2">
                <a:alpha val="50000"/>
              </a:srgb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3400" y="5791145"/>
            <a:ext cx="819150" cy="86206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49908" y="228600"/>
            <a:ext cx="1213104" cy="914400"/>
          </a:xfrm>
          <a:prstGeom prst="rect">
            <a:avLst/>
          </a:prstGeom>
        </p:spPr>
      </p:pic>
    </p:spTree>
    <p:extLst>
      <p:ext uri="{BB962C8B-B14F-4D97-AF65-F5344CB8AC3E}">
        <p14:creationId xmlns:p14="http://schemas.microsoft.com/office/powerpoint/2010/main" val="1056962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6145C4-20AE-0F4D-BCF8-825916713C61}" type="slidenum">
              <a:rPr lang="en-US" smtClean="0"/>
              <a:t>17</a:t>
            </a:fld>
            <a:endParaRPr lang="en-US"/>
          </a:p>
        </p:txBody>
      </p:sp>
      <p:sp>
        <p:nvSpPr>
          <p:cNvPr id="5" name="Shape 304"/>
          <p:cNvSpPr txBox="1">
            <a:spLocks/>
          </p:cNvSpPr>
          <p:nvPr/>
        </p:nvSpPr>
        <p:spPr>
          <a:xfrm>
            <a:off x="2895600" y="2819400"/>
            <a:ext cx="3962400" cy="1143000"/>
          </a:xfrm>
          <a:prstGeom prst="rect">
            <a:avLst/>
          </a:prstGeom>
          <a:noFill/>
          <a:ln>
            <a:noFill/>
          </a:ln>
        </p:spPr>
        <p:txBody>
          <a:bodyPr vert="horz" lIns="91425" tIns="45700" rIns="91425" bIns="4570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0"/>
              </a:spcBef>
              <a:buClr>
                <a:schemeClr val="accent1"/>
              </a:buClr>
              <a:buSzPct val="25000"/>
              <a:buFont typeface="Calibri"/>
              <a:buNone/>
            </a:pPr>
            <a:r>
              <a:rPr lang="en-US" sz="4000" b="1" dirty="0" smtClean="0">
                <a:solidFill>
                  <a:schemeClr val="accent1"/>
                </a:solidFill>
              </a:rPr>
              <a:t>Thank you!!!</a:t>
            </a:r>
          </a:p>
          <a:p>
            <a:pPr algn="l">
              <a:spcBef>
                <a:spcPts val="0"/>
              </a:spcBef>
              <a:buClr>
                <a:schemeClr val="accent1"/>
              </a:buClr>
              <a:buSzPct val="25000"/>
              <a:buFont typeface="Calibri"/>
              <a:buNone/>
            </a:pPr>
            <a:endParaRPr lang="en-US" sz="4000" b="1" dirty="0" smtClean="0">
              <a:solidFill>
                <a:schemeClr val="accent1"/>
              </a:solidFill>
            </a:endParaRPr>
          </a:p>
          <a:p>
            <a:pPr algn="l">
              <a:spcBef>
                <a:spcPts val="0"/>
              </a:spcBef>
              <a:buClr>
                <a:schemeClr val="accent1"/>
              </a:buClr>
              <a:buSzPct val="25000"/>
              <a:buFont typeface="Calibri"/>
              <a:buNone/>
            </a:pPr>
            <a:endParaRPr lang="en-US" sz="4000" b="1" dirty="0">
              <a:solidFill>
                <a:schemeClr val="accent1"/>
              </a:solidFill>
            </a:endParaRPr>
          </a:p>
          <a:p>
            <a:pPr algn="l">
              <a:spcBef>
                <a:spcPts val="0"/>
              </a:spcBef>
              <a:buClr>
                <a:schemeClr val="accent1"/>
              </a:buClr>
              <a:buSzPct val="25000"/>
              <a:buFont typeface="Calibri"/>
              <a:buNone/>
            </a:pPr>
            <a:endParaRPr lang="en-US" sz="4000" b="1" dirty="0">
              <a:solidFill>
                <a:schemeClr val="accent1"/>
              </a:solidFill>
            </a:endParaRPr>
          </a:p>
          <a:p>
            <a:pPr algn="l">
              <a:spcBef>
                <a:spcPts val="0"/>
              </a:spcBef>
              <a:buClr>
                <a:schemeClr val="accent1"/>
              </a:buClr>
              <a:buSzPct val="25000"/>
              <a:buFont typeface="Calibri"/>
              <a:buNone/>
            </a:pPr>
            <a:r>
              <a:rPr lang="en-US" sz="4000" b="1" dirty="0" smtClean="0">
                <a:solidFill>
                  <a:schemeClr val="accent1"/>
                </a:solidFill>
              </a:rPr>
              <a:t> </a:t>
            </a:r>
            <a:endParaRPr lang="en-US" sz="4000" b="1" dirty="0">
              <a:solidFill>
                <a:schemeClr val="accent1"/>
              </a:solidFill>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bwMode="auto">
          <a:xfrm>
            <a:off x="3810000" y="2895600"/>
            <a:ext cx="914400" cy="914400"/>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9908" y="228600"/>
            <a:ext cx="1213104" cy="914400"/>
          </a:xfrm>
          <a:prstGeom prst="rect">
            <a:avLst/>
          </a:prstGeom>
        </p:spPr>
      </p:pic>
      <p:sp>
        <p:nvSpPr>
          <p:cNvPr id="2" name="TextBox 1"/>
          <p:cNvSpPr txBox="1"/>
          <p:nvPr/>
        </p:nvSpPr>
        <p:spPr>
          <a:xfrm>
            <a:off x="1219200" y="4267200"/>
            <a:ext cx="6705600" cy="461665"/>
          </a:xfrm>
          <a:prstGeom prst="rect">
            <a:avLst/>
          </a:prstGeom>
          <a:noFill/>
        </p:spPr>
        <p:txBody>
          <a:bodyPr wrap="square" rtlCol="0">
            <a:spAutoFit/>
          </a:bodyPr>
          <a:lstStyle/>
          <a:p>
            <a:pPr algn="ctr"/>
            <a:r>
              <a:rPr lang="en-US" sz="2400" u="sng" dirty="0">
                <a:hlinkClick r:id="rId6"/>
              </a:rPr>
              <a:t>https://dds.dc.gov/page/dc-learners-and-earners</a:t>
            </a:r>
            <a:endParaRPr lang="en-US" sz="2400" dirty="0"/>
          </a:p>
        </p:txBody>
      </p:sp>
    </p:spTree>
    <p:extLst>
      <p:ext uri="{BB962C8B-B14F-4D97-AF65-F5344CB8AC3E}">
        <p14:creationId xmlns:p14="http://schemas.microsoft.com/office/powerpoint/2010/main" val="3805906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024" y="281699"/>
            <a:ext cx="6629400" cy="1143000"/>
          </a:xfrm>
        </p:spPr>
        <p:txBody>
          <a:bodyPr>
            <a:normAutofit/>
          </a:bodyPr>
          <a:lstStyle/>
          <a:p>
            <a:r>
              <a:rPr lang="en-US" dirty="0"/>
              <a:t>About Us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14" y="1752600"/>
            <a:ext cx="1400793" cy="1400793"/>
          </a:xfrm>
          <a:prstGeom prst="rect">
            <a:avLst/>
          </a:prstGeom>
        </p:spPr>
      </p:pic>
      <p:sp>
        <p:nvSpPr>
          <p:cNvPr id="14" name="Content Placeholder 2"/>
          <p:cNvSpPr txBox="1">
            <a:spLocks/>
          </p:cNvSpPr>
          <p:nvPr/>
        </p:nvSpPr>
        <p:spPr>
          <a:xfrm>
            <a:off x="2309812" y="1914165"/>
            <a:ext cx="6172200" cy="12392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1800" dirty="0"/>
              <a:t>Erin </a:t>
            </a:r>
            <a:r>
              <a:rPr lang="en-US" sz="1800" dirty="0" err="1"/>
              <a:t>Leveton</a:t>
            </a:r>
            <a:endParaRPr lang="en-US" sz="1800" dirty="0"/>
          </a:p>
          <a:p>
            <a:pPr marL="0" indent="0">
              <a:spcBef>
                <a:spcPts val="0"/>
              </a:spcBef>
              <a:buFont typeface="Arial"/>
              <a:buNone/>
            </a:pPr>
            <a:r>
              <a:rPr lang="en-US" sz="1800" dirty="0"/>
              <a:t>DC Department on Disability Services </a:t>
            </a:r>
          </a:p>
          <a:p>
            <a:pPr marL="0" indent="0">
              <a:spcBef>
                <a:spcPts val="0"/>
              </a:spcBef>
              <a:buFont typeface="Arial"/>
              <a:buNone/>
            </a:pPr>
            <a:r>
              <a:rPr lang="en-US" sz="1800" dirty="0" smtClean="0"/>
              <a:t>State Office of Disability Administration</a:t>
            </a:r>
            <a:endParaRPr lang="en-US" sz="1800" dirty="0"/>
          </a:p>
          <a:p>
            <a:pPr marL="0" indent="0">
              <a:spcBef>
                <a:spcPts val="0"/>
              </a:spcBef>
              <a:buFont typeface="Arial"/>
              <a:buNone/>
            </a:pPr>
            <a:r>
              <a:rPr lang="en-US" sz="1800" dirty="0">
                <a:hlinkClick r:id="rId4"/>
              </a:rPr>
              <a:t>erin.leveton@dc.gov</a:t>
            </a:r>
            <a:r>
              <a:rPr lang="en-US" sz="1800" dirty="0"/>
              <a:t> </a:t>
            </a:r>
          </a:p>
          <a:p>
            <a:pPr marL="0" indent="0">
              <a:spcBef>
                <a:spcPts val="0"/>
              </a:spcBef>
              <a:buFont typeface="Arial"/>
              <a:buNone/>
            </a:pPr>
            <a:endParaRPr lang="en-US" sz="2400" dirty="0"/>
          </a:p>
        </p:txBody>
      </p:sp>
      <p:pic>
        <p:nvPicPr>
          <p:cNvPr id="1034" name="Picture 10" descr="http://www.realeconomicimpact.org/data/images/staff/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47" y="4038600"/>
            <a:ext cx="1236326" cy="1495556"/>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2"/>
          <p:cNvSpPr txBox="1">
            <a:spLocks/>
          </p:cNvSpPr>
          <p:nvPr/>
        </p:nvSpPr>
        <p:spPr>
          <a:xfrm>
            <a:off x="2238374" y="4166764"/>
            <a:ext cx="6172200" cy="12392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Arial"/>
              <a:buNone/>
            </a:pPr>
            <a:r>
              <a:rPr lang="en-US" sz="1800" dirty="0" smtClean="0"/>
              <a:t>Rebecca Salon</a:t>
            </a:r>
            <a:endParaRPr lang="en-US" sz="1800" dirty="0"/>
          </a:p>
          <a:p>
            <a:pPr marL="0" indent="0">
              <a:spcBef>
                <a:spcPts val="0"/>
              </a:spcBef>
              <a:buFont typeface="Arial"/>
              <a:buNone/>
            </a:pPr>
            <a:r>
              <a:rPr lang="en-US" sz="1800" dirty="0"/>
              <a:t>DC Department on Disability Services </a:t>
            </a:r>
          </a:p>
          <a:p>
            <a:pPr marL="0" indent="0">
              <a:spcBef>
                <a:spcPts val="0"/>
              </a:spcBef>
              <a:buFont typeface="Arial"/>
              <a:buNone/>
            </a:pPr>
            <a:r>
              <a:rPr lang="en-US" sz="1800" dirty="0" smtClean="0"/>
              <a:t>State Office of Disability Administration</a:t>
            </a:r>
            <a:endParaRPr lang="en-US" sz="1800" dirty="0"/>
          </a:p>
          <a:p>
            <a:pPr marL="0" indent="0">
              <a:spcBef>
                <a:spcPts val="0"/>
              </a:spcBef>
              <a:buFont typeface="Arial"/>
              <a:buNone/>
            </a:pPr>
            <a:r>
              <a:rPr lang="en-US" sz="1800" dirty="0">
                <a:hlinkClick r:id="rId4"/>
              </a:rPr>
              <a:t>r</a:t>
            </a:r>
            <a:r>
              <a:rPr lang="en-US" sz="1800" dirty="0" smtClean="0">
                <a:hlinkClick r:id="rId4"/>
              </a:rPr>
              <a:t>ebecca.salon@dc.gov</a:t>
            </a:r>
            <a:r>
              <a:rPr lang="en-US" sz="1800" dirty="0" smtClean="0"/>
              <a:t> </a:t>
            </a:r>
            <a:endParaRPr lang="en-US" sz="1800" dirty="0"/>
          </a:p>
          <a:p>
            <a:pPr marL="0" indent="0">
              <a:spcBef>
                <a:spcPts val="0"/>
              </a:spcBef>
              <a:buFont typeface="Arial"/>
              <a:buNone/>
            </a:pPr>
            <a:endParaRPr lang="en-US" sz="2400" dirty="0"/>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54671" y="252412"/>
            <a:ext cx="1213104" cy="914400"/>
          </a:xfrm>
          <a:prstGeom prst="rect">
            <a:avLst/>
          </a:prstGeom>
        </p:spPr>
      </p:pic>
    </p:spTree>
    <p:extLst>
      <p:ext uri="{BB962C8B-B14F-4D97-AF65-F5344CB8AC3E}">
        <p14:creationId xmlns:p14="http://schemas.microsoft.com/office/powerpoint/2010/main" val="318745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914400" y="2509837"/>
            <a:ext cx="2800373" cy="3001191"/>
          </a:xfrm>
          <a:prstGeom prst="rect">
            <a:avLst/>
          </a:prstGeom>
          <a:noFill/>
          <a:ln>
            <a:noFill/>
          </a:ln>
        </p:spPr>
      </p:pic>
      <p:sp>
        <p:nvSpPr>
          <p:cNvPr id="5" name="Content Placeholder 4"/>
          <p:cNvSpPr>
            <a:spLocks noGrp="1"/>
          </p:cNvSpPr>
          <p:nvPr>
            <p:ph sz="half" idx="2"/>
          </p:nvPr>
        </p:nvSpPr>
        <p:spPr>
          <a:xfrm>
            <a:off x="4343400" y="1981200"/>
            <a:ext cx="4329113" cy="3830326"/>
          </a:xfrm>
        </p:spPr>
        <p:txBody>
          <a:bodyPr>
            <a:normAutofit/>
          </a:bodyPr>
          <a:lstStyle/>
          <a:p>
            <a:r>
              <a:rPr lang="en-US" sz="2400" dirty="0" smtClean="0"/>
              <a:t>Person-Centered Thinking </a:t>
            </a:r>
          </a:p>
          <a:p>
            <a:r>
              <a:rPr lang="en-US" sz="2400" dirty="0" smtClean="0"/>
              <a:t>Supporting Families Community of Practice</a:t>
            </a:r>
          </a:p>
          <a:p>
            <a:r>
              <a:rPr lang="en-US" sz="2400" dirty="0"/>
              <a:t>Employment First: EFSLMP, SELN, Partners in Employment </a:t>
            </a:r>
          </a:p>
          <a:p>
            <a:r>
              <a:rPr lang="en-US" sz="2400" dirty="0"/>
              <a:t>HCBS Transition Plan</a:t>
            </a:r>
          </a:p>
          <a:p>
            <a:r>
              <a:rPr lang="en-US" sz="2400" dirty="0"/>
              <a:t>WIOA Implementation</a:t>
            </a:r>
          </a:p>
          <a:p>
            <a:r>
              <a:rPr lang="en-US" sz="2400" dirty="0" smtClean="0"/>
              <a:t>No Wrong Door LTSS Implementation Grant</a:t>
            </a:r>
          </a:p>
          <a:p>
            <a:pPr marL="0" indent="0">
              <a:buNone/>
            </a:pPr>
            <a:endParaRPr lang="en-US" sz="2400" dirty="0" smtClean="0"/>
          </a:p>
          <a:p>
            <a:pPr marL="0" indent="0">
              <a:buNone/>
            </a:pPr>
            <a:endParaRPr lang="en-US" dirty="0"/>
          </a:p>
        </p:txBody>
      </p:sp>
      <p:sp>
        <p:nvSpPr>
          <p:cNvPr id="2" name="Title 1"/>
          <p:cNvSpPr>
            <a:spLocks noGrp="1"/>
          </p:cNvSpPr>
          <p:nvPr>
            <p:ph type="title"/>
          </p:nvPr>
        </p:nvSpPr>
        <p:spPr/>
        <p:txBody>
          <a:bodyPr/>
          <a:lstStyle/>
          <a:p>
            <a:r>
              <a:rPr lang="en-US" dirty="0" smtClean="0">
                <a:solidFill>
                  <a:schemeClr val="tx1"/>
                </a:solidFill>
              </a:rPr>
              <a:t>District of Columbia</a:t>
            </a:r>
            <a:endParaRPr lang="en-US" dirty="0">
              <a:solidFill>
                <a:schemeClr val="tx1"/>
              </a:solidFill>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4671" y="252412"/>
            <a:ext cx="1213104" cy="914400"/>
          </a:xfrm>
          <a:prstGeom prst="rect">
            <a:avLst/>
          </a:prstGeom>
        </p:spPr>
      </p:pic>
    </p:spTree>
    <p:extLst>
      <p:ext uri="{BB962C8B-B14F-4D97-AF65-F5344CB8AC3E}">
        <p14:creationId xmlns:p14="http://schemas.microsoft.com/office/powerpoint/2010/main" val="852505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NCI – Employment Data</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57150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wn Arrow 7"/>
          <p:cNvSpPr/>
          <p:nvPr/>
        </p:nvSpPr>
        <p:spPr>
          <a:xfrm rot="10800000">
            <a:off x="6324600" y="3200400"/>
            <a:ext cx="228600" cy="39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9" name="TextBox 8"/>
          <p:cNvSpPr txBox="1"/>
          <p:nvPr/>
        </p:nvSpPr>
        <p:spPr>
          <a:xfrm>
            <a:off x="6577012" y="3246113"/>
            <a:ext cx="2362200"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ea typeface="+mn-ea"/>
                <a:cs typeface="+mn-cs"/>
              </a:rPr>
              <a:t>Up from 37% last year!</a:t>
            </a:r>
            <a:endParaRPr lang="en-US" dirty="0">
              <a:solidFill>
                <a:prstClr val="black"/>
              </a:solidFill>
              <a:latin typeface="Calibri"/>
              <a:ea typeface="+mn-ea"/>
              <a:cs typeface="+mn-cs"/>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75666"/>
            <a:ext cx="5798449"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own Arrow 10"/>
          <p:cNvSpPr/>
          <p:nvPr/>
        </p:nvSpPr>
        <p:spPr>
          <a:xfrm rot="10800000">
            <a:off x="6324600" y="4789297"/>
            <a:ext cx="228600" cy="395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prstClr val="white"/>
              </a:solidFill>
            </a:endParaRPr>
          </a:p>
        </p:txBody>
      </p:sp>
      <p:sp>
        <p:nvSpPr>
          <p:cNvPr id="12" name="TextBox 11"/>
          <p:cNvSpPr txBox="1"/>
          <p:nvPr/>
        </p:nvSpPr>
        <p:spPr>
          <a:xfrm>
            <a:off x="6629400" y="4882634"/>
            <a:ext cx="2362200" cy="369332"/>
          </a:xfrm>
          <a:prstGeom prst="rect">
            <a:avLst/>
          </a:prstGeom>
          <a:noFill/>
        </p:spPr>
        <p:txBody>
          <a:bodyPr wrap="square" rtlCol="0">
            <a:spAutoFit/>
          </a:bodyPr>
          <a:lstStyle/>
          <a:p>
            <a:pPr defTabSz="914400" fontAlgn="auto">
              <a:spcBef>
                <a:spcPts val="0"/>
              </a:spcBef>
              <a:spcAft>
                <a:spcPts val="0"/>
              </a:spcAft>
            </a:pPr>
            <a:r>
              <a:rPr lang="en-US" dirty="0" smtClean="0">
                <a:solidFill>
                  <a:prstClr val="black"/>
                </a:solidFill>
                <a:latin typeface="Calibri"/>
                <a:ea typeface="+mn-ea"/>
                <a:cs typeface="+mn-cs"/>
              </a:rPr>
              <a:t>Up from 58% last year!</a:t>
            </a:r>
            <a:endParaRPr lang="en-US" dirty="0">
              <a:solidFill>
                <a:prstClr val="black"/>
              </a:solidFill>
              <a:latin typeface="Calibri"/>
              <a:ea typeface="+mn-ea"/>
              <a:cs typeface="+mn-cs"/>
            </a:endParaRPr>
          </a:p>
        </p:txBody>
      </p:sp>
      <p:sp>
        <p:nvSpPr>
          <p:cNvPr id="13" name="TextBox 12"/>
          <p:cNvSpPr txBox="1"/>
          <p:nvPr/>
        </p:nvSpPr>
        <p:spPr>
          <a:xfrm>
            <a:off x="762000" y="1441965"/>
            <a:ext cx="7543800" cy="523220"/>
          </a:xfrm>
          <a:prstGeom prst="rect">
            <a:avLst/>
          </a:prstGeom>
          <a:noFill/>
        </p:spPr>
        <p:txBody>
          <a:bodyPr wrap="square" rtlCol="0">
            <a:spAutoFit/>
          </a:bodyPr>
          <a:lstStyle/>
          <a:p>
            <a:pPr algn="ctr"/>
            <a:r>
              <a:rPr lang="en-US" sz="2800" dirty="0" smtClean="0"/>
              <a:t>DC has Strong Early Outcomes – We are #1 in:</a:t>
            </a:r>
            <a:endParaRPr lang="en-US" sz="2800"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4671" y="252412"/>
            <a:ext cx="1213104" cy="9144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1213244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NCI – Employment Data</a:t>
            </a:r>
          </a:p>
        </p:txBody>
      </p:sp>
      <p:sp>
        <p:nvSpPr>
          <p:cNvPr id="13" name="TextBox 12"/>
          <p:cNvSpPr txBox="1"/>
          <p:nvPr/>
        </p:nvSpPr>
        <p:spPr>
          <a:xfrm>
            <a:off x="723896" y="1441965"/>
            <a:ext cx="7543800" cy="523220"/>
          </a:xfrm>
          <a:prstGeom prst="rect">
            <a:avLst/>
          </a:prstGeom>
          <a:noFill/>
        </p:spPr>
        <p:txBody>
          <a:bodyPr wrap="square" rtlCol="0">
            <a:spAutoFit/>
          </a:bodyPr>
          <a:lstStyle/>
          <a:p>
            <a:pPr algn="ctr"/>
            <a:r>
              <a:rPr lang="en-US" sz="2800" dirty="0" smtClean="0"/>
              <a:t>But. . . There is lots of room to improve</a:t>
            </a:r>
            <a:endParaRPr lang="en-US" sz="2800"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4" y="4343400"/>
            <a:ext cx="6324600" cy="236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4671" y="252412"/>
            <a:ext cx="1213104" cy="914400"/>
          </a:xfrm>
          <a:prstGeom prst="rect">
            <a:avLst/>
          </a:prstGeom>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2133601"/>
            <a:ext cx="5991225" cy="221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spTree>
    <p:extLst>
      <p:ext uri="{BB962C8B-B14F-4D97-AF65-F5344CB8AC3E}">
        <p14:creationId xmlns:p14="http://schemas.microsoft.com/office/powerpoint/2010/main" val="2287670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DC Learners &amp; Earners</a:t>
            </a:r>
            <a:endParaRPr lang="en-US" dirty="0"/>
          </a:p>
        </p:txBody>
      </p:sp>
      <p:sp>
        <p:nvSpPr>
          <p:cNvPr id="8" name="Content Placeholder 7"/>
          <p:cNvSpPr>
            <a:spLocks noGrp="1"/>
          </p:cNvSpPr>
          <p:nvPr>
            <p:ph sz="half" idx="1"/>
          </p:nvPr>
        </p:nvSpPr>
        <p:spPr/>
        <p:txBody>
          <a:bodyPr>
            <a:normAutofit fontScale="92500"/>
          </a:bodyPr>
          <a:lstStyle/>
          <a:p>
            <a:pPr marL="0" indent="0">
              <a:buNone/>
            </a:pPr>
            <a:r>
              <a:rPr lang="en-US" dirty="0" smtClean="0"/>
              <a:t>Level 1:Build high expectations for employment</a:t>
            </a:r>
          </a:p>
          <a:p>
            <a:pPr marL="0" indent="0">
              <a:buNone/>
            </a:pPr>
            <a:endParaRPr lang="en-US" dirty="0"/>
          </a:p>
          <a:p>
            <a:pPr marL="0" indent="0">
              <a:buNone/>
            </a:pPr>
            <a:r>
              <a:rPr lang="en-US" dirty="0" smtClean="0"/>
              <a:t>Level 2:  Create community-based networks of support</a:t>
            </a:r>
          </a:p>
          <a:p>
            <a:pPr marL="0" indent="0">
              <a:buNone/>
            </a:pPr>
            <a:endParaRPr lang="en-US" dirty="0"/>
          </a:p>
          <a:p>
            <a:pPr marL="0" indent="0">
              <a:buNone/>
            </a:pPr>
            <a:r>
              <a:rPr lang="en-US" dirty="0" smtClean="0"/>
              <a:t>Level 3:  Change government policies and practices</a:t>
            </a:r>
            <a:endParaRPr lang="en-US" dirty="0"/>
          </a:p>
        </p:txBody>
      </p:sp>
      <p:sp>
        <p:nvSpPr>
          <p:cNvPr id="4" name="Slide Number Placeholder 3"/>
          <p:cNvSpPr>
            <a:spLocks noGrp="1"/>
          </p:cNvSpPr>
          <p:nvPr>
            <p:ph type="sldNum" sz="quarter" idx="12"/>
          </p:nvPr>
        </p:nvSpPr>
        <p:spPr/>
        <p:txBody>
          <a:bodyPr/>
          <a:lstStyle/>
          <a:p>
            <a:fld id="{C7BC9B49-1E19-4BA9-A096-A255659137AC}" type="slidenum">
              <a:rPr lang="en-US" smtClean="0"/>
              <a:t>6</a:t>
            </a:fld>
            <a:endParaRPr 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0100" y="1396976"/>
            <a:ext cx="4191000" cy="5102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648200" y="6499954"/>
            <a:ext cx="4114800" cy="276999"/>
          </a:xfrm>
          <a:prstGeom prst="rect">
            <a:avLst/>
          </a:prstGeom>
          <a:noFill/>
          <a:ln>
            <a:solidFill>
              <a:schemeClr val="tx1"/>
            </a:solidFill>
          </a:ln>
        </p:spPr>
        <p:txBody>
          <a:bodyPr wrap="square" rtlCol="0">
            <a:spAutoFit/>
          </a:bodyPr>
          <a:lstStyle/>
          <a:p>
            <a:r>
              <a:rPr lang="en-US" sz="1200" dirty="0" smtClean="0"/>
              <a:t>Credit:  </a:t>
            </a:r>
            <a:r>
              <a:rPr lang="en-US" sz="1200" dirty="0"/>
              <a:t>The Learning Community for Person Centered Practices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4671" y="252412"/>
            <a:ext cx="1213104" cy="914400"/>
          </a:xfrm>
          <a:prstGeom prst="rect">
            <a:avLst/>
          </a:prstGeom>
        </p:spPr>
      </p:pic>
    </p:spTree>
    <p:extLst>
      <p:ext uri="{BB962C8B-B14F-4D97-AF65-F5344CB8AC3E}">
        <p14:creationId xmlns:p14="http://schemas.microsoft.com/office/powerpoint/2010/main" val="208884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83" y="533400"/>
            <a:ext cx="7543800" cy="1143000"/>
          </a:xfrm>
        </p:spPr>
        <p:txBody>
          <a:bodyPr>
            <a:normAutofit fontScale="90000"/>
          </a:bodyPr>
          <a:lstStyle/>
          <a:p>
            <a:r>
              <a:rPr lang="en-US" dirty="0" smtClean="0"/>
              <a:t>Foundations of Systems Change for Employment First in DC</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graphicFrame>
        <p:nvGraphicFramePr>
          <p:cNvPr id="4" name="Diagram 3"/>
          <p:cNvGraphicFramePr/>
          <p:nvPr>
            <p:extLst>
              <p:ext uri="{D42A27DB-BD31-4B8C-83A1-F6EECF244321}">
                <p14:modId xmlns:p14="http://schemas.microsoft.com/office/powerpoint/2010/main" val="2126300961"/>
              </p:ext>
            </p:extLst>
          </p:nvPr>
        </p:nvGraphicFramePr>
        <p:xfrm>
          <a:off x="1133475" y="1914525"/>
          <a:ext cx="6705600" cy="47053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54671" y="252412"/>
            <a:ext cx="1213104" cy="914400"/>
          </a:xfrm>
          <a:prstGeom prst="rect">
            <a:avLst/>
          </a:prstGeom>
        </p:spPr>
      </p:pic>
    </p:spTree>
    <p:extLst>
      <p:ext uri="{BB962C8B-B14F-4D97-AF65-F5344CB8AC3E}">
        <p14:creationId xmlns:p14="http://schemas.microsoft.com/office/powerpoint/2010/main" val="1074114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457200"/>
            <a:ext cx="8229600" cy="1143000"/>
          </a:xfrm>
        </p:spPr>
        <p:txBody>
          <a:bodyPr/>
          <a:lstStyle/>
          <a:p>
            <a:r>
              <a:rPr lang="en-US" dirty="0" smtClean="0"/>
              <a:t>It Takes a Village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7882400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54671" y="252412"/>
            <a:ext cx="1213104" cy="914400"/>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spTree>
    <p:extLst>
      <p:ext uri="{BB962C8B-B14F-4D97-AF65-F5344CB8AC3E}">
        <p14:creationId xmlns:p14="http://schemas.microsoft.com/office/powerpoint/2010/main" val="2222566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Led by People with IDD</a:t>
            </a:r>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524000"/>
            <a:ext cx="4044528" cy="319181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1676400" y="5834434"/>
            <a:ext cx="5943600" cy="769441"/>
          </a:xfrm>
          <a:prstGeom prst="rect">
            <a:avLst/>
          </a:prstGeom>
        </p:spPr>
        <p:txBody>
          <a:bodyPr wrap="square">
            <a:spAutoFit/>
          </a:bodyPr>
          <a:lstStyle/>
          <a:p>
            <a:endParaRPr lang="en-US" sz="800" dirty="0"/>
          </a:p>
          <a:p>
            <a:pPr algn="ctr"/>
            <a:r>
              <a:rPr lang="en-US" dirty="0" smtClean="0"/>
              <a:t>We </a:t>
            </a:r>
            <a:r>
              <a:rPr lang="en-US" dirty="0"/>
              <a:t>live in DC. </a:t>
            </a:r>
            <a:r>
              <a:rPr lang="en-US" dirty="0" smtClean="0"/>
              <a:t>We helped to </a:t>
            </a:r>
            <a:r>
              <a:rPr lang="en-US" dirty="0"/>
              <a:t>update this training and </a:t>
            </a:r>
            <a:r>
              <a:rPr lang="en-US" dirty="0" smtClean="0"/>
              <a:t>will continue </a:t>
            </a:r>
            <a:r>
              <a:rPr lang="en-US" dirty="0"/>
              <a:t>to train </a:t>
            </a:r>
            <a:r>
              <a:rPr lang="en-US" dirty="0" smtClean="0"/>
              <a:t>people in DC.</a:t>
            </a:r>
            <a:endParaRPr lang="en-US" dirty="0"/>
          </a:p>
        </p:txBody>
      </p:sp>
      <p:sp>
        <p:nvSpPr>
          <p:cNvPr id="9" name="Rectangle 8"/>
          <p:cNvSpPr/>
          <p:nvPr/>
        </p:nvSpPr>
        <p:spPr>
          <a:xfrm>
            <a:off x="838200" y="3598693"/>
            <a:ext cx="7467600" cy="2246769"/>
          </a:xfrm>
          <a:prstGeom prst="rect">
            <a:avLst/>
          </a:prstGeom>
          <a:effectLst>
            <a:glow rad="228600">
              <a:schemeClr val="accent1">
                <a:lumMod val="75000"/>
                <a:alpha val="40000"/>
              </a:schemeClr>
            </a:glow>
          </a:effectLst>
        </p:spPr>
        <p:txBody>
          <a:bodyPr wrap="square">
            <a:spAutoFit/>
          </a:bodyPr>
          <a:lstStyle/>
          <a:p>
            <a:endParaRPr lang="en-US" sz="2800" b="1" kern="0" dirty="0" smtClean="0">
              <a:solidFill>
                <a:srgbClr val="FFFF00"/>
              </a:solidFill>
              <a:latin typeface="Tahoma"/>
              <a:ea typeface="+mj-ea"/>
              <a:cs typeface="+mj-cs"/>
            </a:endParaRPr>
          </a:p>
          <a:p>
            <a:endParaRPr lang="en-US" sz="2800" b="1" kern="0" dirty="0">
              <a:solidFill>
                <a:srgbClr val="FFFF00"/>
              </a:solidFill>
              <a:latin typeface="Tahoma"/>
              <a:ea typeface="+mj-ea"/>
              <a:cs typeface="+mj-cs"/>
            </a:endParaRPr>
          </a:p>
          <a:p>
            <a:endParaRPr lang="en-US" sz="2800" b="1" kern="0" dirty="0" smtClean="0">
              <a:solidFill>
                <a:srgbClr val="FFFF00"/>
              </a:solidFill>
              <a:latin typeface="Tahoma"/>
              <a:ea typeface="+mj-ea"/>
              <a:cs typeface="+mj-cs"/>
            </a:endParaRPr>
          </a:p>
          <a:p>
            <a:pPr algn="ctr"/>
            <a:r>
              <a:rPr lang="en-US" sz="2800" b="1" kern="0" dirty="0" smtClean="0">
                <a:solidFill>
                  <a:schemeClr val="accent1"/>
                </a:solidFill>
                <a:latin typeface="Tahoma"/>
                <a:ea typeface="+mj-ea"/>
                <a:cs typeface="+mj-cs"/>
              </a:rPr>
              <a:t>We </a:t>
            </a:r>
            <a:r>
              <a:rPr lang="en-US" sz="2800" b="1" kern="0" dirty="0">
                <a:solidFill>
                  <a:schemeClr val="accent1"/>
                </a:solidFill>
                <a:latin typeface="Tahoma"/>
                <a:ea typeface="+mj-ea"/>
                <a:cs typeface="+mj-cs"/>
              </a:rPr>
              <a:t>are Peer Trainers for </a:t>
            </a:r>
            <a:endParaRPr lang="en-US" sz="2800" b="1" kern="0" dirty="0" smtClean="0">
              <a:solidFill>
                <a:schemeClr val="accent1"/>
              </a:solidFill>
              <a:latin typeface="Tahoma"/>
              <a:ea typeface="+mj-ea"/>
              <a:cs typeface="+mj-cs"/>
            </a:endParaRPr>
          </a:p>
          <a:p>
            <a:pPr algn="ctr"/>
            <a:r>
              <a:rPr lang="en-US" sz="2800" b="1" kern="0" dirty="0" smtClean="0">
                <a:solidFill>
                  <a:schemeClr val="accent1"/>
                </a:solidFill>
                <a:latin typeface="Tahoma"/>
                <a:ea typeface="+mj-ea"/>
                <a:cs typeface="+mj-cs"/>
              </a:rPr>
              <a:t>People </a:t>
            </a:r>
            <a:r>
              <a:rPr lang="en-US" sz="2800" b="1" kern="0" dirty="0">
                <a:solidFill>
                  <a:schemeClr val="accent1"/>
                </a:solidFill>
                <a:latin typeface="Tahoma"/>
                <a:ea typeface="+mj-ea"/>
                <a:cs typeface="+mj-cs"/>
              </a:rPr>
              <a:t>Planning </a:t>
            </a:r>
            <a:r>
              <a:rPr lang="en-US" sz="2800" b="1" kern="0" dirty="0" smtClean="0">
                <a:solidFill>
                  <a:schemeClr val="accent1"/>
                </a:solidFill>
                <a:latin typeface="Tahoma"/>
                <a:ea typeface="+mj-ea"/>
                <a:cs typeface="+mj-cs"/>
              </a:rPr>
              <a:t>Together</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8625" y="5723148"/>
            <a:ext cx="819150" cy="86206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5845462"/>
            <a:ext cx="1213104" cy="914400"/>
          </a:xfrm>
          <a:prstGeom prst="rect">
            <a:avLst/>
          </a:prstGeom>
        </p:spPr>
      </p:pic>
    </p:spTree>
    <p:extLst>
      <p:ext uri="{BB962C8B-B14F-4D97-AF65-F5344CB8AC3E}">
        <p14:creationId xmlns:p14="http://schemas.microsoft.com/office/powerpoint/2010/main" val="1321127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1460</Words>
  <Application>Microsoft Office PowerPoint</Application>
  <PresentationFormat>On-screen Show (4:3)</PresentationFormat>
  <Paragraphs>140</Paragraphs>
  <Slides>17</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Document</vt:lpstr>
      <vt:lpstr>DC Learners &amp; Earners</vt:lpstr>
      <vt:lpstr>About Us</vt:lpstr>
      <vt:lpstr>District of Columbia</vt:lpstr>
      <vt:lpstr>NCI – Employment Data</vt:lpstr>
      <vt:lpstr>NCI – Employment Data</vt:lpstr>
      <vt:lpstr>DC Learners &amp; Earners</vt:lpstr>
      <vt:lpstr>Foundations of Systems Change for Employment First in DC</vt:lpstr>
      <vt:lpstr>It Takes a Village</vt:lpstr>
      <vt:lpstr>Discovery Led by People with IDD</vt:lpstr>
      <vt:lpstr>PPT Success Story</vt:lpstr>
      <vt:lpstr>Using Data to Drive Decisions</vt:lpstr>
      <vt:lpstr>Engaging Families</vt:lpstr>
      <vt:lpstr>Three Types of Supports</vt:lpstr>
      <vt:lpstr>Talking to Families About Employment</vt:lpstr>
      <vt:lpstr>Talking to Families About Employment</vt:lpstr>
      <vt:lpstr>Redesigning the Front Door</vt:lpstr>
      <vt:lpstr>PowerPoint Presentation</vt:lpstr>
    </vt:vector>
  </TitlesOfParts>
  <Company>DC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 Learners &amp; Earners</dc:title>
  <dc:creator>Leveton, Erin (DDS)</dc:creator>
  <cp:lastModifiedBy>Whyte, Alison (DDS)</cp:lastModifiedBy>
  <cp:revision>37</cp:revision>
  <dcterms:created xsi:type="dcterms:W3CDTF">2017-01-11T13:15:27Z</dcterms:created>
  <dcterms:modified xsi:type="dcterms:W3CDTF">2017-03-28T19:53:31Z</dcterms:modified>
</cp:coreProperties>
</file>