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D03F7-6998-42DD-85B4-F82CAA6E9CDD}" type="datetimeFigureOut">
              <a:rPr lang="en-US" smtClean="0"/>
              <a:t>6/19/2014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A3D2DA-6493-4D4A-B745-8BED1826C7EE}" type="slidenum">
              <a:rPr lang="en-US" smtClean="0"/>
              <a:t>‹#›</a:t>
            </a:fld>
            <a:endParaRPr lang="en-US"/>
          </a:p>
        </p:txBody>
      </p:sp>
    </p:spTree>
    <p:extLst>
      <p:ext uri="{BB962C8B-B14F-4D97-AF65-F5344CB8AC3E}">
        <p14:creationId xmlns:p14="http://schemas.microsoft.com/office/powerpoint/2010/main" val="414258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Opportunities for community membership are defined as </a:t>
            </a:r>
            <a:r>
              <a:rPr lang="en-US" sz="1200" b="1" kern="1200" dirty="0" smtClean="0">
                <a:solidFill>
                  <a:schemeClr val="tx1"/>
                </a:solidFill>
                <a:effectLst/>
                <a:latin typeface="+mn-lt"/>
                <a:ea typeface="+mn-ea"/>
                <a:cs typeface="+mn-cs"/>
              </a:rPr>
              <a:t>opportunities</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where a consistent group of people come together to do </a:t>
            </a:r>
            <a:r>
              <a:rPr lang="en-US" sz="1200" b="1" kern="1200" smtClean="0">
                <a:solidFill>
                  <a:schemeClr val="tx1"/>
                </a:solidFill>
                <a:effectLst/>
                <a:latin typeface="+mn-lt"/>
                <a:ea typeface="+mn-ea"/>
                <a:cs typeface="+mn-cs"/>
              </a:rPr>
              <a:t>something</a:t>
            </a:r>
            <a:r>
              <a:rPr lang="en-US" sz="1200" b="1" kern="1200" baseline="0" smtClean="0">
                <a:solidFill>
                  <a:schemeClr val="tx1"/>
                </a:solidFill>
                <a:effectLst/>
                <a:latin typeface="+mn-lt"/>
                <a:ea typeface="+mn-ea"/>
                <a:cs typeface="+mn-cs"/>
              </a:rPr>
              <a:t> and </a:t>
            </a:r>
            <a:r>
              <a:rPr lang="en-US" sz="1200" b="1" kern="1200" baseline="0" dirty="0" smtClean="0">
                <a:solidFill>
                  <a:schemeClr val="tx1"/>
                </a:solidFill>
                <a:effectLst/>
                <a:latin typeface="+mn-lt"/>
                <a:ea typeface="+mn-ea"/>
                <a:cs typeface="+mn-cs"/>
              </a:rPr>
              <a:t>thus there is a chance to belong and form relationships with others who are involved.  </a:t>
            </a:r>
            <a:r>
              <a:rPr lang="en-US" sz="1200" kern="1200" dirty="0" smtClean="0">
                <a:solidFill>
                  <a:schemeClr val="tx1"/>
                </a:solidFill>
                <a:effectLst/>
                <a:latin typeface="+mn-lt"/>
                <a:ea typeface="+mn-ea"/>
                <a:cs typeface="+mn-cs"/>
              </a:rPr>
              <a:t>Opportunities</a:t>
            </a:r>
            <a:r>
              <a:rPr lang="en-US" sz="1200" kern="1200" baseline="0" dirty="0" smtClean="0">
                <a:solidFill>
                  <a:schemeClr val="tx1"/>
                </a:solidFill>
                <a:effectLst/>
                <a:latin typeface="+mn-lt"/>
                <a:ea typeface="+mn-ea"/>
                <a:cs typeface="+mn-cs"/>
              </a:rPr>
              <a:t> for c</a:t>
            </a:r>
            <a:r>
              <a:rPr lang="en-US" sz="1200" kern="1200" dirty="0" smtClean="0">
                <a:solidFill>
                  <a:schemeClr val="tx1"/>
                </a:solidFill>
                <a:effectLst/>
                <a:latin typeface="+mn-lt"/>
                <a:ea typeface="+mn-ea"/>
                <a:cs typeface="+mn-cs"/>
              </a:rPr>
              <a:t>ommunity</a:t>
            </a:r>
            <a:r>
              <a:rPr lang="en-US" sz="1200" kern="1200" baseline="0" dirty="0" smtClean="0">
                <a:solidFill>
                  <a:schemeClr val="tx1"/>
                </a:solidFill>
                <a:effectLst/>
                <a:latin typeface="+mn-lt"/>
                <a:ea typeface="+mn-ea"/>
                <a:cs typeface="+mn-cs"/>
              </a:rPr>
              <a:t> membership can include things that do not involve formalized membership – e.g. p</a:t>
            </a:r>
            <a:r>
              <a:rPr lang="en-US" sz="1200" kern="1200" dirty="0" smtClean="0">
                <a:solidFill>
                  <a:schemeClr val="tx1"/>
                </a:solidFill>
                <a:effectLst/>
                <a:latin typeface="+mn-lt"/>
                <a:ea typeface="+mn-ea"/>
                <a:cs typeface="+mn-cs"/>
              </a:rPr>
              <a:t>laces where people exercise, take classes, learn crafts, sing, volunteer, etc.</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even less formal places (e.g.,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coffee shops where people play cards/chess/checkers).</a:t>
            </a:r>
            <a:endParaRPr lang="en-US" dirty="0"/>
          </a:p>
        </p:txBody>
      </p:sp>
      <p:sp>
        <p:nvSpPr>
          <p:cNvPr id="4" name="Slide Number Placeholder 3"/>
          <p:cNvSpPr>
            <a:spLocks noGrp="1"/>
          </p:cNvSpPr>
          <p:nvPr>
            <p:ph type="sldNum" sz="quarter" idx="10"/>
          </p:nvPr>
        </p:nvSpPr>
        <p:spPr/>
        <p:txBody>
          <a:bodyPr/>
          <a:lstStyle/>
          <a:p>
            <a:fld id="{47A3D2DA-6493-4D4A-B745-8BED1826C7EE}" type="slidenum">
              <a:rPr lang="en-US" smtClean="0"/>
              <a:t>7</a:t>
            </a:fld>
            <a:endParaRPr lang="en-US"/>
          </a:p>
        </p:txBody>
      </p:sp>
    </p:spTree>
    <p:extLst>
      <p:ext uri="{BB962C8B-B14F-4D97-AF65-F5344CB8AC3E}">
        <p14:creationId xmlns:p14="http://schemas.microsoft.com/office/powerpoint/2010/main" val="2755535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a:t>
            </a:r>
            <a:r>
              <a:rPr lang="en-US" baseline="0" dirty="0" smtClean="0"/>
              <a:t> separate WORD document.</a:t>
            </a:r>
            <a:endParaRPr lang="en-US" dirty="0"/>
          </a:p>
        </p:txBody>
      </p:sp>
      <p:sp>
        <p:nvSpPr>
          <p:cNvPr id="4" name="Slide Number Placeholder 3"/>
          <p:cNvSpPr>
            <a:spLocks noGrp="1"/>
          </p:cNvSpPr>
          <p:nvPr>
            <p:ph type="sldNum" sz="quarter" idx="10"/>
          </p:nvPr>
        </p:nvSpPr>
        <p:spPr/>
        <p:txBody>
          <a:bodyPr/>
          <a:lstStyle/>
          <a:p>
            <a:fld id="{47A3D2DA-6493-4D4A-B745-8BED1826C7EE}" type="slidenum">
              <a:rPr lang="en-US" smtClean="0"/>
              <a:t>17</a:t>
            </a:fld>
            <a:endParaRPr lang="en-US"/>
          </a:p>
        </p:txBody>
      </p:sp>
    </p:spTree>
    <p:extLst>
      <p:ext uri="{BB962C8B-B14F-4D97-AF65-F5344CB8AC3E}">
        <p14:creationId xmlns:p14="http://schemas.microsoft.com/office/powerpoint/2010/main" val="3728254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separate WORD</a:t>
            </a:r>
            <a:r>
              <a:rPr lang="en-US" baseline="0" dirty="0" smtClean="0"/>
              <a:t> document.</a:t>
            </a:r>
            <a:endParaRPr lang="en-US" dirty="0"/>
          </a:p>
        </p:txBody>
      </p:sp>
      <p:sp>
        <p:nvSpPr>
          <p:cNvPr id="4" name="Slide Number Placeholder 3"/>
          <p:cNvSpPr>
            <a:spLocks noGrp="1"/>
          </p:cNvSpPr>
          <p:nvPr>
            <p:ph type="sldNum" sz="quarter" idx="10"/>
          </p:nvPr>
        </p:nvSpPr>
        <p:spPr/>
        <p:txBody>
          <a:bodyPr/>
          <a:lstStyle/>
          <a:p>
            <a:fld id="{47A3D2DA-6493-4D4A-B745-8BED1826C7EE}" type="slidenum">
              <a:rPr lang="en-US" smtClean="0"/>
              <a:t>18</a:t>
            </a:fld>
            <a:endParaRPr lang="en-US"/>
          </a:p>
        </p:txBody>
      </p:sp>
    </p:spTree>
    <p:extLst>
      <p:ext uri="{BB962C8B-B14F-4D97-AF65-F5344CB8AC3E}">
        <p14:creationId xmlns:p14="http://schemas.microsoft.com/office/powerpoint/2010/main" val="2218054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MTM is not considered</a:t>
            </a:r>
            <a:r>
              <a:rPr lang="en-US" baseline="0" dirty="0" smtClean="0"/>
              <a:t> a form of public transportation.</a:t>
            </a:r>
            <a:endParaRPr lang="en-US" dirty="0"/>
          </a:p>
        </p:txBody>
      </p:sp>
      <p:sp>
        <p:nvSpPr>
          <p:cNvPr id="4" name="Slide Number Placeholder 3"/>
          <p:cNvSpPr>
            <a:spLocks noGrp="1"/>
          </p:cNvSpPr>
          <p:nvPr>
            <p:ph type="sldNum" sz="quarter" idx="10"/>
          </p:nvPr>
        </p:nvSpPr>
        <p:spPr/>
        <p:txBody>
          <a:bodyPr/>
          <a:lstStyle/>
          <a:p>
            <a:fld id="{47A3D2DA-6493-4D4A-B745-8BED1826C7EE}" type="slidenum">
              <a:rPr lang="en-US" smtClean="0"/>
              <a:t>23</a:t>
            </a:fld>
            <a:endParaRPr lang="en-US"/>
          </a:p>
        </p:txBody>
      </p:sp>
    </p:spTree>
    <p:extLst>
      <p:ext uri="{BB962C8B-B14F-4D97-AF65-F5344CB8AC3E}">
        <p14:creationId xmlns:p14="http://schemas.microsoft.com/office/powerpoint/2010/main" val="480465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SERV DC – Mayor’s Initiative on Volunteering</a:t>
            </a:r>
          </a:p>
          <a:p>
            <a:r>
              <a:rPr lang="en-US" sz="1200" kern="1200" dirty="0" smtClean="0">
                <a:solidFill>
                  <a:schemeClr val="tx1"/>
                </a:solidFill>
                <a:effectLst/>
                <a:latin typeface="+mn-lt"/>
                <a:ea typeface="+mn-ea"/>
                <a:cs typeface="+mn-cs"/>
              </a:rPr>
              <a:t>	-How IDS participants can get involved.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Serving people with BSP’s in Individualized Day Supports:  Experience so far in implementing BSP’s in IDS 100% community-based service.  Recommendations for DDA related to adapting BSP’s for individuals receiving community-based services and supports.</a:t>
            </a:r>
          </a:p>
          <a:p>
            <a:endParaRPr lang="en-US" dirty="0"/>
          </a:p>
        </p:txBody>
      </p:sp>
      <p:sp>
        <p:nvSpPr>
          <p:cNvPr id="4" name="Slide Number Placeholder 3"/>
          <p:cNvSpPr>
            <a:spLocks noGrp="1"/>
          </p:cNvSpPr>
          <p:nvPr>
            <p:ph type="sldNum" sz="quarter" idx="10"/>
          </p:nvPr>
        </p:nvSpPr>
        <p:spPr/>
        <p:txBody>
          <a:bodyPr/>
          <a:lstStyle/>
          <a:p>
            <a:fld id="{47A3D2DA-6493-4D4A-B745-8BED1826C7EE}" type="slidenum">
              <a:rPr lang="en-US" smtClean="0"/>
              <a:t>27</a:t>
            </a:fld>
            <a:endParaRPr lang="en-US"/>
          </a:p>
        </p:txBody>
      </p:sp>
    </p:spTree>
    <p:extLst>
      <p:ext uri="{BB962C8B-B14F-4D97-AF65-F5344CB8AC3E}">
        <p14:creationId xmlns:p14="http://schemas.microsoft.com/office/powerpoint/2010/main" val="3712330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A3D2DA-6493-4D4A-B745-8BED1826C7EE}" type="slidenum">
              <a:rPr lang="en-US" smtClean="0"/>
              <a:t>8</a:t>
            </a:fld>
            <a:endParaRPr lang="en-US"/>
          </a:p>
        </p:txBody>
      </p:sp>
    </p:spTree>
    <p:extLst>
      <p:ext uri="{BB962C8B-B14F-4D97-AF65-F5344CB8AC3E}">
        <p14:creationId xmlns:p14="http://schemas.microsoft.com/office/powerpoint/2010/main" val="2755535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A3D2DA-6493-4D4A-B745-8BED1826C7EE}" type="slidenum">
              <a:rPr lang="en-US" smtClean="0"/>
              <a:t>9</a:t>
            </a:fld>
            <a:endParaRPr lang="en-US"/>
          </a:p>
        </p:txBody>
      </p:sp>
    </p:spTree>
    <p:extLst>
      <p:ext uri="{BB962C8B-B14F-4D97-AF65-F5344CB8AC3E}">
        <p14:creationId xmlns:p14="http://schemas.microsoft.com/office/powerpoint/2010/main" val="2755535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A3D2DA-6493-4D4A-B745-8BED1826C7EE}" type="slidenum">
              <a:rPr lang="en-US" smtClean="0"/>
              <a:t>10</a:t>
            </a:fld>
            <a:endParaRPr lang="en-US"/>
          </a:p>
        </p:txBody>
      </p:sp>
    </p:spTree>
    <p:extLst>
      <p:ext uri="{BB962C8B-B14F-4D97-AF65-F5344CB8AC3E}">
        <p14:creationId xmlns:p14="http://schemas.microsoft.com/office/powerpoint/2010/main" val="2755535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A3D2DA-6493-4D4A-B745-8BED1826C7EE}" type="slidenum">
              <a:rPr lang="en-US" smtClean="0"/>
              <a:t>11</a:t>
            </a:fld>
            <a:endParaRPr lang="en-US"/>
          </a:p>
        </p:txBody>
      </p:sp>
    </p:spTree>
    <p:extLst>
      <p:ext uri="{BB962C8B-B14F-4D97-AF65-F5344CB8AC3E}">
        <p14:creationId xmlns:p14="http://schemas.microsoft.com/office/powerpoint/2010/main" val="2755535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A3D2DA-6493-4D4A-B745-8BED1826C7EE}" type="slidenum">
              <a:rPr lang="en-US" smtClean="0"/>
              <a:t>12</a:t>
            </a:fld>
            <a:endParaRPr lang="en-US"/>
          </a:p>
        </p:txBody>
      </p:sp>
    </p:spTree>
    <p:extLst>
      <p:ext uri="{BB962C8B-B14F-4D97-AF65-F5344CB8AC3E}">
        <p14:creationId xmlns:p14="http://schemas.microsoft.com/office/powerpoint/2010/main" val="2755535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A3D2DA-6493-4D4A-B745-8BED1826C7EE}" type="slidenum">
              <a:rPr lang="en-US" smtClean="0"/>
              <a:t>13</a:t>
            </a:fld>
            <a:endParaRPr lang="en-US"/>
          </a:p>
        </p:txBody>
      </p:sp>
    </p:spTree>
    <p:extLst>
      <p:ext uri="{BB962C8B-B14F-4D97-AF65-F5344CB8AC3E}">
        <p14:creationId xmlns:p14="http://schemas.microsoft.com/office/powerpoint/2010/main" val="2755535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A3D2DA-6493-4D4A-B745-8BED1826C7EE}" type="slidenum">
              <a:rPr lang="en-US" smtClean="0"/>
              <a:t>14</a:t>
            </a:fld>
            <a:endParaRPr lang="en-US"/>
          </a:p>
        </p:txBody>
      </p:sp>
    </p:spTree>
    <p:extLst>
      <p:ext uri="{BB962C8B-B14F-4D97-AF65-F5344CB8AC3E}">
        <p14:creationId xmlns:p14="http://schemas.microsoft.com/office/powerpoint/2010/main" val="2755535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A3D2DA-6493-4D4A-B745-8BED1826C7EE}" type="slidenum">
              <a:rPr lang="en-US" smtClean="0"/>
              <a:t>15</a:t>
            </a:fld>
            <a:endParaRPr lang="en-US"/>
          </a:p>
        </p:txBody>
      </p:sp>
    </p:spTree>
    <p:extLst>
      <p:ext uri="{BB962C8B-B14F-4D97-AF65-F5344CB8AC3E}">
        <p14:creationId xmlns:p14="http://schemas.microsoft.com/office/powerpoint/2010/main" val="2755535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D1644C-E791-41C2-87BF-9CE70835B645}" type="datetimeFigureOut">
              <a:rPr lang="en-US" smtClean="0"/>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8AADE-86D0-4195-8A42-B41C16C5B97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1644C-E791-41C2-87BF-9CE70835B645}" type="datetimeFigureOut">
              <a:rPr lang="en-US" smtClean="0"/>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8AADE-86D0-4195-8A42-B41C16C5B9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D1644C-E791-41C2-87BF-9CE70835B645}" type="datetimeFigureOut">
              <a:rPr lang="en-US" smtClean="0"/>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8AADE-86D0-4195-8A42-B41C16C5B9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1644C-E791-41C2-87BF-9CE70835B645}" type="datetimeFigureOut">
              <a:rPr lang="en-US" smtClean="0"/>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8AADE-86D0-4195-8A42-B41C16C5B9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1644C-E791-41C2-87BF-9CE70835B645}" type="datetimeFigureOut">
              <a:rPr lang="en-US" smtClean="0"/>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8AADE-86D0-4195-8A42-B41C16C5B97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D1644C-E791-41C2-87BF-9CE70835B645}" type="datetimeFigureOut">
              <a:rPr lang="en-US" smtClean="0"/>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8AADE-86D0-4195-8A42-B41C16C5B9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D1644C-E791-41C2-87BF-9CE70835B645}" type="datetimeFigureOut">
              <a:rPr lang="en-US" smtClean="0"/>
              <a:t>6/19/2014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8AADE-86D0-4195-8A42-B41C16C5B97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D1644C-E791-41C2-87BF-9CE70835B645}" type="datetimeFigureOut">
              <a:rPr lang="en-US" smtClean="0"/>
              <a:t>6/19/2014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8AADE-86D0-4195-8A42-B41C16C5B9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1644C-E791-41C2-87BF-9CE70835B645}" type="datetimeFigureOut">
              <a:rPr lang="en-US" smtClean="0"/>
              <a:t>6/19/2014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8AADE-86D0-4195-8A42-B41C16C5B9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1644C-E791-41C2-87BF-9CE70835B645}" type="datetimeFigureOut">
              <a:rPr lang="en-US" smtClean="0"/>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8AADE-86D0-4195-8A42-B41C16C5B97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1644C-E791-41C2-87BF-9CE70835B645}" type="datetimeFigureOut">
              <a:rPr lang="en-US" smtClean="0"/>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8AADE-86D0-4195-8A42-B41C16C5B9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4D1644C-E791-41C2-87BF-9CE70835B645}" type="datetimeFigureOut">
              <a:rPr lang="en-US" smtClean="0"/>
              <a:t>6/19/2014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C78AADE-86D0-4195-8A42-B41C16C5B9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D.C. IDS Teleconference</a:t>
            </a:r>
            <a:endParaRPr lang="en-US" dirty="0"/>
          </a:p>
        </p:txBody>
      </p:sp>
      <p:sp>
        <p:nvSpPr>
          <p:cNvPr id="3" name="Subtitle 2"/>
          <p:cNvSpPr>
            <a:spLocks noGrp="1"/>
          </p:cNvSpPr>
          <p:nvPr>
            <p:ph type="subTitle" idx="1"/>
          </p:nvPr>
        </p:nvSpPr>
        <p:spPr/>
        <p:txBody>
          <a:bodyPr/>
          <a:lstStyle/>
          <a:p>
            <a:r>
              <a:rPr lang="en-US" dirty="0" smtClean="0"/>
              <a:t>June 20, 2014</a:t>
            </a:r>
            <a:endParaRPr lang="en-US" dirty="0"/>
          </a:p>
        </p:txBody>
      </p:sp>
    </p:spTree>
    <p:extLst>
      <p:ext uri="{BB962C8B-B14F-4D97-AF65-F5344CB8AC3E}">
        <p14:creationId xmlns:p14="http://schemas.microsoft.com/office/powerpoint/2010/main" val="615926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 Template</a:t>
            </a:r>
            <a:endParaRPr lang="en-US" dirty="0"/>
          </a:p>
        </p:txBody>
      </p:sp>
      <p:sp>
        <p:nvSpPr>
          <p:cNvPr id="3" name="Content Placeholder 2"/>
          <p:cNvSpPr>
            <a:spLocks noGrp="1"/>
          </p:cNvSpPr>
          <p:nvPr>
            <p:ph idx="1"/>
          </p:nvPr>
        </p:nvSpPr>
        <p:spPr>
          <a:xfrm>
            <a:off x="533400" y="1447800"/>
            <a:ext cx="8229600" cy="5257800"/>
          </a:xfrm>
        </p:spPr>
        <p:txBody>
          <a:bodyPr>
            <a:normAutofit/>
          </a:bodyPr>
          <a:lstStyle/>
          <a:p>
            <a:endParaRPr lang="en-US" sz="1200" dirty="0" smtClean="0"/>
          </a:p>
          <a:p>
            <a:pPr marL="0" indent="0">
              <a:buNone/>
            </a:pPr>
            <a:r>
              <a:rPr lang="en-US" u="sng" dirty="0"/>
              <a:t>Part 7</a:t>
            </a:r>
            <a:r>
              <a:rPr lang="en-US" u="sng" dirty="0" smtClean="0"/>
              <a:t>.  Skill Development Opportunities</a:t>
            </a:r>
            <a:endParaRPr lang="en-US" u="sng" dirty="0"/>
          </a:p>
          <a:p>
            <a:pPr marL="0" indent="0">
              <a:buNone/>
            </a:pPr>
            <a:endParaRPr lang="en-US" dirty="0"/>
          </a:p>
          <a:p>
            <a:r>
              <a:rPr lang="en-US" dirty="0"/>
              <a:t>How have IDS services given the Person opportunities to develop </a:t>
            </a:r>
            <a:r>
              <a:rPr lang="en-US" b="1" dirty="0"/>
              <a:t>social skills</a:t>
            </a:r>
            <a:r>
              <a:rPr lang="en-US" dirty="0"/>
              <a:t>?  </a:t>
            </a:r>
            <a:endParaRPr lang="en-US" dirty="0" smtClean="0"/>
          </a:p>
          <a:p>
            <a:endParaRPr lang="en-US" dirty="0"/>
          </a:p>
          <a:p>
            <a:r>
              <a:rPr lang="en-US" dirty="0" smtClean="0"/>
              <a:t>What </a:t>
            </a:r>
            <a:r>
              <a:rPr lang="en-US" dirty="0"/>
              <a:t>particular gains in social skills has the Person demonstrated during the quarter?  </a:t>
            </a:r>
            <a:endParaRPr lang="en-US" dirty="0" smtClean="0"/>
          </a:p>
          <a:p>
            <a:endParaRPr lang="en-US" dirty="0"/>
          </a:p>
          <a:p>
            <a:r>
              <a:rPr lang="en-US" dirty="0" smtClean="0"/>
              <a:t>What </a:t>
            </a:r>
            <a:r>
              <a:rPr lang="en-US" dirty="0"/>
              <a:t>next steps and goals are planned to help the Person continue to develop and use social skills which are relevant to the community opportunities the Person is participating in through IDS</a:t>
            </a:r>
            <a:r>
              <a:rPr lang="en-US" dirty="0" smtClean="0"/>
              <a:t>?</a:t>
            </a:r>
            <a:endParaRPr lang="en-US" dirty="0"/>
          </a:p>
        </p:txBody>
      </p:sp>
    </p:spTree>
    <p:extLst>
      <p:ext uri="{BB962C8B-B14F-4D97-AF65-F5344CB8AC3E}">
        <p14:creationId xmlns:p14="http://schemas.microsoft.com/office/powerpoint/2010/main" val="1947781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 Template</a:t>
            </a:r>
            <a:endParaRPr lang="en-US" dirty="0"/>
          </a:p>
        </p:txBody>
      </p:sp>
      <p:sp>
        <p:nvSpPr>
          <p:cNvPr id="3" name="Content Placeholder 2"/>
          <p:cNvSpPr>
            <a:spLocks noGrp="1"/>
          </p:cNvSpPr>
          <p:nvPr>
            <p:ph idx="1"/>
          </p:nvPr>
        </p:nvSpPr>
        <p:spPr>
          <a:xfrm>
            <a:off x="533400" y="1447800"/>
            <a:ext cx="8229600" cy="5257800"/>
          </a:xfrm>
        </p:spPr>
        <p:txBody>
          <a:bodyPr>
            <a:normAutofit/>
          </a:bodyPr>
          <a:lstStyle/>
          <a:p>
            <a:endParaRPr lang="en-US" sz="1200" dirty="0" smtClean="0"/>
          </a:p>
          <a:p>
            <a:pPr marL="0" indent="0">
              <a:buNone/>
            </a:pPr>
            <a:r>
              <a:rPr lang="en-US" u="sng" dirty="0"/>
              <a:t>Part 7</a:t>
            </a:r>
            <a:r>
              <a:rPr lang="en-US" u="sng" dirty="0" smtClean="0"/>
              <a:t>.  Skill Development Opportunities (Continued)</a:t>
            </a:r>
            <a:endParaRPr lang="en-US" u="sng" dirty="0"/>
          </a:p>
          <a:p>
            <a:pPr marL="0" indent="0">
              <a:buNone/>
            </a:pPr>
            <a:endParaRPr lang="en-US" dirty="0"/>
          </a:p>
          <a:p>
            <a:r>
              <a:rPr lang="en-US" dirty="0" smtClean="0"/>
              <a:t>How </a:t>
            </a:r>
            <a:r>
              <a:rPr lang="en-US" dirty="0"/>
              <a:t>have IDS services given the Person opportunities to develop </a:t>
            </a:r>
            <a:r>
              <a:rPr lang="en-US" b="1" dirty="0"/>
              <a:t>choice-making skills</a:t>
            </a:r>
            <a:r>
              <a:rPr lang="en-US" dirty="0"/>
              <a:t>? </a:t>
            </a:r>
            <a:endParaRPr lang="en-US" dirty="0" smtClean="0"/>
          </a:p>
          <a:p>
            <a:endParaRPr lang="en-US" dirty="0"/>
          </a:p>
          <a:p>
            <a:r>
              <a:rPr lang="en-US" dirty="0" smtClean="0"/>
              <a:t> </a:t>
            </a:r>
            <a:r>
              <a:rPr lang="en-US" dirty="0"/>
              <a:t>What particular gains in choice-making skills has the Person demonstrated during the quarter?  </a:t>
            </a:r>
            <a:endParaRPr lang="en-US" dirty="0" smtClean="0"/>
          </a:p>
          <a:p>
            <a:endParaRPr lang="en-US" dirty="0"/>
          </a:p>
          <a:p>
            <a:r>
              <a:rPr lang="en-US" dirty="0" smtClean="0"/>
              <a:t>What </a:t>
            </a:r>
            <a:r>
              <a:rPr lang="en-US" dirty="0"/>
              <a:t>next steps and goals are planned to help the Person continue to develop and use choice-making skills which are relevant to the community opportunities the Person is participating in through IDS?</a:t>
            </a:r>
          </a:p>
          <a:p>
            <a:pPr marL="0" indent="0">
              <a:buNone/>
            </a:pPr>
            <a:endParaRPr lang="en-US" dirty="0"/>
          </a:p>
        </p:txBody>
      </p:sp>
    </p:spTree>
    <p:extLst>
      <p:ext uri="{BB962C8B-B14F-4D97-AF65-F5344CB8AC3E}">
        <p14:creationId xmlns:p14="http://schemas.microsoft.com/office/powerpoint/2010/main" val="3139067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 Template</a:t>
            </a:r>
            <a:endParaRPr lang="en-US" dirty="0"/>
          </a:p>
        </p:txBody>
      </p:sp>
      <p:sp>
        <p:nvSpPr>
          <p:cNvPr id="3" name="Content Placeholder 2"/>
          <p:cNvSpPr>
            <a:spLocks noGrp="1"/>
          </p:cNvSpPr>
          <p:nvPr>
            <p:ph idx="1"/>
          </p:nvPr>
        </p:nvSpPr>
        <p:spPr>
          <a:xfrm>
            <a:off x="533400" y="1447800"/>
            <a:ext cx="8229600" cy="5257800"/>
          </a:xfrm>
        </p:spPr>
        <p:txBody>
          <a:bodyPr>
            <a:normAutofit lnSpcReduction="10000"/>
          </a:bodyPr>
          <a:lstStyle/>
          <a:p>
            <a:endParaRPr lang="en-US" sz="1200" dirty="0" smtClean="0"/>
          </a:p>
          <a:p>
            <a:pPr marL="0" indent="0">
              <a:buNone/>
            </a:pPr>
            <a:r>
              <a:rPr lang="en-US" u="sng" dirty="0"/>
              <a:t>Part 7</a:t>
            </a:r>
            <a:r>
              <a:rPr lang="en-US" u="sng" dirty="0" smtClean="0"/>
              <a:t>.  Skill Development Opportunities (Continued)</a:t>
            </a:r>
            <a:endParaRPr lang="en-US" u="sng" dirty="0"/>
          </a:p>
          <a:p>
            <a:pPr marL="0" indent="0">
              <a:buNone/>
            </a:pPr>
            <a:endParaRPr lang="en-US" dirty="0"/>
          </a:p>
          <a:p>
            <a:r>
              <a:rPr lang="en-US" dirty="0"/>
              <a:t>How have IDS services given the Person opportunities to develop </a:t>
            </a:r>
            <a:r>
              <a:rPr lang="en-US" b="1" dirty="0"/>
              <a:t>travel and mobility skills</a:t>
            </a:r>
            <a:r>
              <a:rPr lang="en-US" dirty="0"/>
              <a:t>, particularly related to use of public transportation?  </a:t>
            </a:r>
            <a:endParaRPr lang="en-US" dirty="0" smtClean="0"/>
          </a:p>
          <a:p>
            <a:endParaRPr lang="en-US" dirty="0"/>
          </a:p>
          <a:p>
            <a:r>
              <a:rPr lang="en-US" dirty="0" smtClean="0"/>
              <a:t>What </a:t>
            </a:r>
            <a:r>
              <a:rPr lang="en-US" dirty="0"/>
              <a:t>particular gains in social skills has the Person demonstrated during the quarter?  </a:t>
            </a:r>
            <a:endParaRPr lang="en-US" dirty="0" smtClean="0"/>
          </a:p>
          <a:p>
            <a:endParaRPr lang="en-US" dirty="0"/>
          </a:p>
          <a:p>
            <a:r>
              <a:rPr lang="en-US" dirty="0" smtClean="0"/>
              <a:t>What </a:t>
            </a:r>
            <a:r>
              <a:rPr lang="en-US" dirty="0"/>
              <a:t>next steps and goals are planned to help the Person continue to develop and use travel and mobility skills relevant for the community opportunities the Person is participating in through IDS?</a:t>
            </a:r>
          </a:p>
          <a:p>
            <a:pPr marL="0" indent="0">
              <a:buNone/>
            </a:pPr>
            <a:endParaRPr lang="en-US" dirty="0"/>
          </a:p>
        </p:txBody>
      </p:sp>
    </p:spTree>
    <p:extLst>
      <p:ext uri="{BB962C8B-B14F-4D97-AF65-F5344CB8AC3E}">
        <p14:creationId xmlns:p14="http://schemas.microsoft.com/office/powerpoint/2010/main" val="2799176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 Template</a:t>
            </a:r>
            <a:endParaRPr lang="en-US" dirty="0"/>
          </a:p>
        </p:txBody>
      </p:sp>
      <p:sp>
        <p:nvSpPr>
          <p:cNvPr id="3" name="Content Placeholder 2"/>
          <p:cNvSpPr>
            <a:spLocks noGrp="1"/>
          </p:cNvSpPr>
          <p:nvPr>
            <p:ph idx="1"/>
          </p:nvPr>
        </p:nvSpPr>
        <p:spPr>
          <a:xfrm>
            <a:off x="533400" y="1447800"/>
            <a:ext cx="8229600" cy="5257800"/>
          </a:xfrm>
        </p:spPr>
        <p:txBody>
          <a:bodyPr>
            <a:normAutofit/>
          </a:bodyPr>
          <a:lstStyle/>
          <a:p>
            <a:endParaRPr lang="en-US" sz="1200" dirty="0" smtClean="0"/>
          </a:p>
          <a:p>
            <a:pPr marL="0" indent="0">
              <a:buNone/>
            </a:pPr>
            <a:r>
              <a:rPr lang="en-US" u="sng" dirty="0"/>
              <a:t>Part 8</a:t>
            </a:r>
            <a:r>
              <a:rPr lang="en-US" u="sng" dirty="0" smtClean="0"/>
              <a:t>.  Career </a:t>
            </a:r>
            <a:r>
              <a:rPr lang="en-US" u="sng" dirty="0"/>
              <a:t>and Vocational Exploration for Working-Age IDS Participants</a:t>
            </a:r>
          </a:p>
          <a:p>
            <a:pPr marL="0" indent="0">
              <a:buNone/>
            </a:pPr>
            <a:endParaRPr lang="en-US" i="1" dirty="0" smtClean="0"/>
          </a:p>
          <a:p>
            <a:pPr marL="0" indent="0">
              <a:buNone/>
            </a:pPr>
            <a:r>
              <a:rPr lang="en-US" i="1" dirty="0" smtClean="0"/>
              <a:t>Note</a:t>
            </a:r>
            <a:r>
              <a:rPr lang="en-US" i="1" dirty="0"/>
              <a:t>:  Skip this section if the Person is not working age (18-60).</a:t>
            </a:r>
            <a:endParaRPr lang="en-US" dirty="0"/>
          </a:p>
          <a:p>
            <a:pPr marL="0" indent="0">
              <a:buNone/>
            </a:pPr>
            <a:r>
              <a:rPr lang="en-US" dirty="0"/>
              <a:t> </a:t>
            </a:r>
          </a:p>
          <a:p>
            <a:r>
              <a:rPr lang="en-US" dirty="0"/>
              <a:t>Describe how the IDS service offered the Person opportunities for career and vocational exploration.  </a:t>
            </a:r>
            <a:endParaRPr lang="en-US" dirty="0" smtClean="0"/>
          </a:p>
          <a:p>
            <a:endParaRPr lang="en-US" dirty="0"/>
          </a:p>
          <a:p>
            <a:r>
              <a:rPr lang="en-US" dirty="0" smtClean="0"/>
              <a:t>For </a:t>
            </a:r>
            <a:r>
              <a:rPr lang="en-US" dirty="0"/>
              <a:t>each opportunity listed, describe how the Person reacted, both initially and over time, if applicable.   </a:t>
            </a:r>
          </a:p>
        </p:txBody>
      </p:sp>
    </p:spTree>
    <p:extLst>
      <p:ext uri="{BB962C8B-B14F-4D97-AF65-F5344CB8AC3E}">
        <p14:creationId xmlns:p14="http://schemas.microsoft.com/office/powerpoint/2010/main" val="4050989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 Template</a:t>
            </a:r>
            <a:endParaRPr lang="en-US" dirty="0"/>
          </a:p>
        </p:txBody>
      </p:sp>
      <p:sp>
        <p:nvSpPr>
          <p:cNvPr id="3" name="Content Placeholder 2"/>
          <p:cNvSpPr>
            <a:spLocks noGrp="1"/>
          </p:cNvSpPr>
          <p:nvPr>
            <p:ph idx="1"/>
          </p:nvPr>
        </p:nvSpPr>
        <p:spPr>
          <a:xfrm>
            <a:off x="533400" y="1447800"/>
            <a:ext cx="8229600" cy="5257800"/>
          </a:xfrm>
        </p:spPr>
        <p:txBody>
          <a:bodyPr>
            <a:normAutofit lnSpcReduction="10000"/>
          </a:bodyPr>
          <a:lstStyle/>
          <a:p>
            <a:endParaRPr lang="en-US" sz="1200" dirty="0" smtClean="0"/>
          </a:p>
          <a:p>
            <a:pPr marL="0" indent="0">
              <a:buNone/>
            </a:pPr>
            <a:r>
              <a:rPr lang="en-US" u="sng" dirty="0"/>
              <a:t>Part 8</a:t>
            </a:r>
            <a:r>
              <a:rPr lang="en-US" u="sng" dirty="0" smtClean="0"/>
              <a:t>.  Career </a:t>
            </a:r>
            <a:r>
              <a:rPr lang="en-US" u="sng" dirty="0"/>
              <a:t>and Vocational Exploration for Working-Age IDS </a:t>
            </a:r>
            <a:r>
              <a:rPr lang="en-US" u="sng" dirty="0" smtClean="0"/>
              <a:t>Participants (Continued)</a:t>
            </a:r>
            <a:endParaRPr lang="en-US" u="sng" dirty="0"/>
          </a:p>
          <a:p>
            <a:pPr marL="0" indent="0">
              <a:buNone/>
            </a:pPr>
            <a:endParaRPr lang="en-US" i="1" dirty="0" smtClean="0"/>
          </a:p>
          <a:p>
            <a:r>
              <a:rPr lang="en-US" dirty="0"/>
              <a:t>Has the Person decided that s/he wishes to pursue community employment?  	 YES		NO </a:t>
            </a:r>
          </a:p>
          <a:p>
            <a:pPr marL="0" indent="0">
              <a:buNone/>
            </a:pPr>
            <a:endParaRPr lang="en-US" dirty="0"/>
          </a:p>
          <a:p>
            <a:r>
              <a:rPr lang="en-US" dirty="0"/>
              <a:t>If yes, has an application to RSA been submitted?  If not, when is it likely to be submitted and who will assist the Person with this?</a:t>
            </a:r>
          </a:p>
          <a:p>
            <a:pPr marL="0" indent="0">
              <a:buNone/>
            </a:pPr>
            <a:endParaRPr lang="en-US" dirty="0"/>
          </a:p>
          <a:p>
            <a:r>
              <a:rPr lang="en-US" dirty="0"/>
              <a:t>If no, what additional opportunities for career and vocational exploration are going to be sought for the Person and why</a:t>
            </a:r>
            <a:r>
              <a:rPr lang="en-US" dirty="0" smtClean="0"/>
              <a:t>?</a:t>
            </a:r>
            <a:r>
              <a:rPr lang="en-US" dirty="0"/>
              <a:t> </a:t>
            </a:r>
          </a:p>
        </p:txBody>
      </p:sp>
    </p:spTree>
    <p:extLst>
      <p:ext uri="{BB962C8B-B14F-4D97-AF65-F5344CB8AC3E}">
        <p14:creationId xmlns:p14="http://schemas.microsoft.com/office/powerpoint/2010/main" val="666702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 Template</a:t>
            </a:r>
            <a:endParaRPr lang="en-US" dirty="0"/>
          </a:p>
        </p:txBody>
      </p:sp>
      <p:sp>
        <p:nvSpPr>
          <p:cNvPr id="3" name="Content Placeholder 2"/>
          <p:cNvSpPr>
            <a:spLocks noGrp="1"/>
          </p:cNvSpPr>
          <p:nvPr>
            <p:ph idx="1"/>
          </p:nvPr>
        </p:nvSpPr>
        <p:spPr>
          <a:xfrm>
            <a:off x="533400" y="1447800"/>
            <a:ext cx="8229600" cy="5257800"/>
          </a:xfrm>
        </p:spPr>
        <p:txBody>
          <a:bodyPr>
            <a:normAutofit/>
          </a:bodyPr>
          <a:lstStyle/>
          <a:p>
            <a:endParaRPr lang="en-US" sz="1200" dirty="0" smtClean="0"/>
          </a:p>
          <a:p>
            <a:pPr marL="0" indent="0">
              <a:buNone/>
            </a:pPr>
            <a:r>
              <a:rPr lang="en-US" u="sng" dirty="0"/>
              <a:t>Part </a:t>
            </a:r>
            <a:r>
              <a:rPr lang="en-US" u="sng" dirty="0" smtClean="0"/>
              <a:t>9.  Other Issues </a:t>
            </a:r>
            <a:r>
              <a:rPr lang="en-US" u="sng" dirty="0"/>
              <a:t>or Other Recommendations and Ideas Not </a:t>
            </a:r>
            <a:r>
              <a:rPr lang="en-US" u="sng" dirty="0" smtClean="0"/>
              <a:t>Addressed Elsewhere in Quarterly Report</a:t>
            </a:r>
          </a:p>
          <a:p>
            <a:pPr marL="0" indent="0">
              <a:buNone/>
            </a:pPr>
            <a:r>
              <a:rPr lang="en-US" dirty="0"/>
              <a:t> </a:t>
            </a:r>
          </a:p>
          <a:p>
            <a:r>
              <a:rPr lang="en-US" dirty="0"/>
              <a:t>Please note any other issues, recommendations or suggestions related to the Person’s on-going receipt of the IDS service</a:t>
            </a:r>
            <a:r>
              <a:rPr lang="en-US" dirty="0" smtClean="0"/>
              <a:t>.</a:t>
            </a:r>
          </a:p>
          <a:p>
            <a:endParaRPr lang="en-US" dirty="0"/>
          </a:p>
          <a:p>
            <a:r>
              <a:rPr lang="en-US" dirty="0" smtClean="0"/>
              <a:t>This section is another opportunity to make recommendations regarding an increase in IDS service authorization for those who </a:t>
            </a:r>
            <a:r>
              <a:rPr lang="en-US" dirty="0" smtClean="0"/>
              <a:t>have </a:t>
            </a:r>
            <a:r>
              <a:rPr lang="en-US" dirty="0" smtClean="0"/>
              <a:t>very low authorizations. </a:t>
            </a:r>
            <a:endParaRPr lang="en-US" dirty="0"/>
          </a:p>
        </p:txBody>
      </p:sp>
    </p:spTree>
    <p:extLst>
      <p:ext uri="{BB962C8B-B14F-4D97-AF65-F5344CB8AC3E}">
        <p14:creationId xmlns:p14="http://schemas.microsoft.com/office/powerpoint/2010/main" val="537427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to Good Quarterly Reports</a:t>
            </a:r>
            <a:endParaRPr lang="en-US" dirty="0"/>
          </a:p>
        </p:txBody>
      </p:sp>
      <p:sp>
        <p:nvSpPr>
          <p:cNvPr id="3" name="Content Placeholder 2"/>
          <p:cNvSpPr>
            <a:spLocks noGrp="1"/>
          </p:cNvSpPr>
          <p:nvPr>
            <p:ph idx="1"/>
          </p:nvPr>
        </p:nvSpPr>
        <p:spPr/>
        <p:txBody>
          <a:bodyPr/>
          <a:lstStyle/>
          <a:p>
            <a:endParaRPr lang="en-US" dirty="0" smtClean="0"/>
          </a:p>
          <a:p>
            <a:r>
              <a:rPr lang="en-US" dirty="0" smtClean="0"/>
              <a:t>Good Progress Notes – descriptive writing</a:t>
            </a:r>
          </a:p>
          <a:p>
            <a:endParaRPr lang="en-US" dirty="0"/>
          </a:p>
          <a:p>
            <a:r>
              <a:rPr lang="en-US" dirty="0" smtClean="0"/>
              <a:t>Active Treatment Goal Sheets should not be used unless person is living in ICF</a:t>
            </a:r>
          </a:p>
          <a:p>
            <a:endParaRPr lang="en-US" dirty="0"/>
          </a:p>
          <a:p>
            <a:r>
              <a:rPr lang="en-US" dirty="0" smtClean="0"/>
              <a:t>Progress Note Examples</a:t>
            </a:r>
            <a:endParaRPr lang="en-US" dirty="0"/>
          </a:p>
        </p:txBody>
      </p:sp>
    </p:spTree>
    <p:extLst>
      <p:ext uri="{BB962C8B-B14F-4D97-AF65-F5344CB8AC3E}">
        <p14:creationId xmlns:p14="http://schemas.microsoft.com/office/powerpoint/2010/main" val="356923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152400" y="76200"/>
            <a:ext cx="8839200" cy="6629400"/>
          </a:xfrm>
        </p:spPr>
        <p:txBody>
          <a:bodyPr>
            <a:normAutofit fontScale="32500" lnSpcReduction="20000"/>
          </a:bodyPr>
          <a:lstStyle/>
          <a:p>
            <a:pPr marL="0" indent="0">
              <a:buNone/>
            </a:pPr>
            <a:r>
              <a:rPr lang="en-US" sz="3700" dirty="0">
                <a:latin typeface="Calibri" panose="020F0502020204030204" pitchFamily="34" charset="0"/>
              </a:rPr>
              <a:t>Daily Progress ICIP	Bonnie Baker	6/10/14 	Written by Genni Sasnett, DSP	</a:t>
            </a:r>
            <a:r>
              <a:rPr lang="en-US" sz="3700" dirty="0" smtClean="0">
                <a:latin typeface="Calibri" panose="020F0502020204030204" pitchFamily="34" charset="0"/>
              </a:rPr>
              <a:t>Total </a:t>
            </a:r>
            <a:r>
              <a:rPr lang="en-US" sz="3700" dirty="0">
                <a:latin typeface="Calibri" panose="020F0502020204030204" pitchFamily="34" charset="0"/>
              </a:rPr>
              <a:t>hrs. of </a:t>
            </a:r>
            <a:r>
              <a:rPr lang="en-US" sz="3700" dirty="0" smtClean="0">
                <a:latin typeface="Calibri" panose="020F0502020204030204" pitchFamily="34" charset="0"/>
              </a:rPr>
              <a:t>service: </a:t>
            </a:r>
            <a:r>
              <a:rPr lang="en-US" sz="3700" u="sng" dirty="0">
                <a:latin typeface="Calibri" panose="020F0502020204030204" pitchFamily="34" charset="0"/>
              </a:rPr>
              <a:t>5</a:t>
            </a:r>
            <a:endParaRPr lang="en-US" sz="3700" dirty="0">
              <a:latin typeface="Calibri" panose="020F0502020204030204" pitchFamily="34" charset="0"/>
            </a:endParaRPr>
          </a:p>
          <a:p>
            <a:pPr marL="0" indent="0">
              <a:buNone/>
            </a:pPr>
            <a:r>
              <a:rPr lang="en-US" sz="3700" dirty="0">
                <a:latin typeface="Calibri" panose="020F0502020204030204" pitchFamily="34" charset="0"/>
              </a:rPr>
              <a:t> </a:t>
            </a:r>
          </a:p>
          <a:p>
            <a:pPr marL="0" indent="0">
              <a:buNone/>
            </a:pPr>
            <a:r>
              <a:rPr lang="en-US" sz="3700" dirty="0">
                <a:latin typeface="Calibri" panose="020F0502020204030204" pitchFamily="34" charset="0"/>
              </a:rPr>
              <a:t>I traveled to Bonnie’s apartment to meet her this morning.  I arrived at 9:30am as planned.  Bonnie was ready to go.  She had lunch and her Metro fare card with her.  We first talked about the day ahead of us. We then proceeded to the near-by Metro station where she used her pre-purchased fare card to enter the station independently but needed support to find the proper platform to travel to Metro Center.  She did not recognize the stop that we had discussed as the destination and needed assistance exiting the train station.  From the Metro station she proceeded to the downtown YMCA with for the water aerobics class she had chosen as an activity she would like to explore.  She required some support navigating the way to there but acknowledged and adhered to all crosswalk notifications and looked each way before crossing busy downtown streets. </a:t>
            </a:r>
            <a:endParaRPr lang="en-US" sz="3700" dirty="0" smtClean="0">
              <a:latin typeface="Calibri" panose="020F0502020204030204" pitchFamily="34" charset="0"/>
            </a:endParaRPr>
          </a:p>
          <a:p>
            <a:pPr marL="0" indent="0">
              <a:buNone/>
            </a:pPr>
            <a:endParaRPr lang="en-US" sz="3700" dirty="0">
              <a:latin typeface="Calibri" panose="020F0502020204030204" pitchFamily="34" charset="0"/>
            </a:endParaRPr>
          </a:p>
          <a:p>
            <a:pPr marL="0" indent="0">
              <a:buNone/>
            </a:pPr>
            <a:r>
              <a:rPr lang="en-US" sz="3700" dirty="0">
                <a:latin typeface="Calibri" panose="020F0502020204030204" pitchFamily="34" charset="0"/>
              </a:rPr>
              <a:t>We arrived at the YMCA at 10:00 am.  Upon arrival Bonnie asked the staff at the front desk where the class was being held.  She also asked about a dressing room.  She was very courteous and friendly in the exchange.  The staff were very warm in return.   They assigned her a locker and accompanied her to the locker room to orient her to it.   Bonnie then proceeded to dress for her class and store her clothing and lunch in her locker.  She changed into her swim wear with no assistance.  She did require some support putting her bathing cap on but it was a difficult task.  We talked about getting a lock for her locker if she decided that this class was something she would like to do routinely in the future.  She like the idea of having her own locker and lock and key.  She talked about how she would take care of the key if she had one.  After dressing, Bonnie proceeded to the pool area to wait for her water aerobics class which was to begin at 10:30am. </a:t>
            </a:r>
            <a:endParaRPr lang="en-US" sz="3700" dirty="0" smtClean="0">
              <a:latin typeface="Calibri" panose="020F0502020204030204" pitchFamily="34" charset="0"/>
            </a:endParaRPr>
          </a:p>
          <a:p>
            <a:pPr marL="0" indent="0">
              <a:buNone/>
            </a:pPr>
            <a:endParaRPr lang="en-US" sz="3700" dirty="0">
              <a:latin typeface="Calibri" panose="020F0502020204030204" pitchFamily="34" charset="0"/>
            </a:endParaRPr>
          </a:p>
          <a:p>
            <a:pPr marL="0" indent="0">
              <a:buNone/>
            </a:pPr>
            <a:r>
              <a:rPr lang="en-US" sz="3700" dirty="0">
                <a:latin typeface="Calibri" panose="020F0502020204030204" pitchFamily="34" charset="0"/>
              </a:rPr>
              <a:t>Bonnie participated in the class but was a bit shy at first.   She was able to follow all directions with the coaching and support of the instructor and her peers, most of whom were around her age of 65.   After a short time her peers began calling her by name and engaging her in conversation.  The instructor was very supportive of Bonnie and positively engaged her throughout the hour long session.  </a:t>
            </a:r>
          </a:p>
          <a:p>
            <a:pPr marL="0" indent="0">
              <a:buNone/>
            </a:pPr>
            <a:r>
              <a:rPr lang="en-US" sz="3700" dirty="0">
                <a:latin typeface="Calibri" panose="020F0502020204030204" pitchFamily="34" charset="0"/>
              </a:rPr>
              <a:t>After the session which concluded at 11:30, Bonnie showered, dressed independently, packed up her swimsuit and combed her hair before leaving the YMCA. Upon leaving I asked her how she liked the class.  She said she liked it and would like to come back and try it again.  She stated that she wasn’t ready to commit to coming there each week just yet and would like to try some additional activities.  She later came back to the subject of the YMCA classes and talked about the women there and how nice they were to her.  I asked if they were people she may like as friends and she responded, “I think so”.  </a:t>
            </a:r>
            <a:endParaRPr lang="en-US" sz="3700" dirty="0" smtClean="0">
              <a:latin typeface="Calibri" panose="020F0502020204030204" pitchFamily="34" charset="0"/>
            </a:endParaRPr>
          </a:p>
          <a:p>
            <a:pPr marL="0" indent="0">
              <a:buNone/>
            </a:pPr>
            <a:endParaRPr lang="en-US" sz="3700" dirty="0">
              <a:latin typeface="Calibri" panose="020F0502020204030204" pitchFamily="34" charset="0"/>
            </a:endParaRPr>
          </a:p>
          <a:p>
            <a:pPr marL="0" indent="0">
              <a:buNone/>
            </a:pPr>
            <a:r>
              <a:rPr lang="en-US" sz="3700" dirty="0">
                <a:latin typeface="Calibri" panose="020F0502020204030204" pitchFamily="34" charset="0"/>
              </a:rPr>
              <a:t>After the YMCA class we had lunch outside on the plaza and spent time getting to know each other better while eating.  At 12:30 we met up with DW, an individual that Bonnie may pair with for some activities if she and DW choose to do so.  They walked a short distance together to Bread for the City, a non-profit agency where they both have chosen to explore volunteerism.  Bonnie has stated that at her age she considers herself retired from paid work but would like to volunteer in order to keep busy.    They were both oriented to the volunteer work and asked to talk a little about why they were interested in Bread for the City.  Bonnie shared her interest in keeping busy and in her words, “helping the people”.    Bonnie again was not ready to commit to volunteering at Bread for the City and asked about the other places that we had discussed her visiting.  </a:t>
            </a:r>
            <a:endParaRPr lang="en-US" sz="3700" dirty="0" smtClean="0">
              <a:latin typeface="Calibri" panose="020F0502020204030204" pitchFamily="34" charset="0"/>
            </a:endParaRPr>
          </a:p>
          <a:p>
            <a:pPr marL="0" indent="0">
              <a:buNone/>
            </a:pPr>
            <a:endParaRPr lang="en-US" sz="3700" dirty="0">
              <a:latin typeface="Calibri" panose="020F0502020204030204" pitchFamily="34" charset="0"/>
            </a:endParaRPr>
          </a:p>
          <a:p>
            <a:pPr marL="0" indent="0">
              <a:buNone/>
            </a:pPr>
            <a:r>
              <a:rPr lang="en-US" sz="3700" dirty="0">
                <a:latin typeface="Calibri" panose="020F0502020204030204" pitchFamily="34" charset="0"/>
              </a:rPr>
              <a:t>At 1:30pm we began traveling back to the place where DW met us previously, which was on Bonnie’s route home, and met her staff who traveled home with her.  While traveling back to Bonnie’s home we talked about our day.  Bonnie kept going back to her experience at the Y.  She said she looked forward to going back and seeing her “friends” again.  I assured her that we would do that.  I asked how she enjoyed being with DW.  She said it was, “ok”, but said nothing more.  I asked if she wanted to spend more time with DW to get to know her more and she agreed.  We reviewed our plan for our next meeting and then arrived at Bonnie’s subway stop, exited and walked back to her home where we arrived at 2:30pm and said goodbye for the day.    </a:t>
            </a:r>
          </a:p>
          <a:p>
            <a:pPr marL="0" indent="0">
              <a:buNone/>
            </a:pPr>
            <a:endParaRPr lang="en-US" dirty="0">
              <a:latin typeface="Calibri" panose="020F0502020204030204" pitchFamily="34" charset="0"/>
            </a:endParaRPr>
          </a:p>
        </p:txBody>
      </p:sp>
    </p:spTree>
    <p:extLst>
      <p:ext uri="{BB962C8B-B14F-4D97-AF65-F5344CB8AC3E}">
        <p14:creationId xmlns:p14="http://schemas.microsoft.com/office/powerpoint/2010/main" val="3534576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flipV="1">
            <a:off x="0" y="228600"/>
            <a:ext cx="8229600" cy="46038"/>
          </a:xfrm>
        </p:spPr>
        <p:txBody>
          <a:bodyPr>
            <a:normAutofit fontScale="90000"/>
          </a:bodyPr>
          <a:lstStyle/>
          <a:p>
            <a:r>
              <a:rPr lang="en-US" dirty="0" smtClean="0"/>
              <a:t> </a:t>
            </a:r>
            <a:endParaRPr lang="en-US" dirty="0"/>
          </a:p>
        </p:txBody>
      </p:sp>
      <p:sp>
        <p:nvSpPr>
          <p:cNvPr id="3" name="Content Placeholder 2"/>
          <p:cNvSpPr>
            <a:spLocks noGrp="1"/>
          </p:cNvSpPr>
          <p:nvPr>
            <p:ph idx="4294967295"/>
          </p:nvPr>
        </p:nvSpPr>
        <p:spPr>
          <a:xfrm>
            <a:off x="76200" y="76200"/>
            <a:ext cx="9067800" cy="6781800"/>
          </a:xfrm>
        </p:spPr>
        <p:txBody>
          <a:bodyPr>
            <a:noAutofit/>
          </a:bodyPr>
          <a:lstStyle/>
          <a:p>
            <a:pPr marL="0" indent="0">
              <a:buNone/>
            </a:pPr>
            <a:r>
              <a:rPr lang="en-US" sz="1100" dirty="0">
                <a:latin typeface="Calibri" panose="020F0502020204030204" pitchFamily="34" charset="0"/>
              </a:rPr>
              <a:t>Daily Progress 	John	6/10/14	Written by Genni Sasnett, DSP   Total hours of service </a:t>
            </a:r>
            <a:r>
              <a:rPr lang="en-US" sz="1100" u="sng" dirty="0">
                <a:latin typeface="Calibri" panose="020F0502020204030204" pitchFamily="34" charset="0"/>
              </a:rPr>
              <a:t>6</a:t>
            </a:r>
            <a:endParaRPr lang="en-US" sz="1100" dirty="0">
              <a:latin typeface="Calibri" panose="020F0502020204030204" pitchFamily="34" charset="0"/>
            </a:endParaRPr>
          </a:p>
          <a:p>
            <a:pPr marL="0" indent="0">
              <a:buNone/>
            </a:pPr>
            <a:endParaRPr lang="en-US" sz="800" dirty="0" smtClean="0">
              <a:latin typeface="Calibri" panose="020F0502020204030204" pitchFamily="34" charset="0"/>
            </a:endParaRPr>
          </a:p>
          <a:p>
            <a:pPr marL="0" indent="0">
              <a:buNone/>
            </a:pPr>
            <a:r>
              <a:rPr lang="en-US" sz="1100" dirty="0" smtClean="0">
                <a:latin typeface="Calibri" panose="020F0502020204030204" pitchFamily="34" charset="0"/>
              </a:rPr>
              <a:t>John </a:t>
            </a:r>
            <a:r>
              <a:rPr lang="en-US" sz="1100" dirty="0">
                <a:latin typeface="Calibri" panose="020F0502020204030204" pitchFamily="34" charset="0"/>
              </a:rPr>
              <a:t>met me and his friend DW at Union Station at 9:30am.  We proceeded to the bus stop where he independently used his pre-purchased fare card to board the bus and pay his fare.  He recognized the stop at his destination and exited the bus without assistance.  He proceeded by foot to the Washington Humane Society (WHS), acknowledging and adhering to all crosswalk notifications and looking each way before crossing busy streets. </a:t>
            </a:r>
          </a:p>
          <a:p>
            <a:pPr marL="0" indent="0">
              <a:buNone/>
            </a:pPr>
            <a:endParaRPr lang="en-US" sz="800" dirty="0" smtClean="0">
              <a:latin typeface="Calibri" panose="020F0502020204030204" pitchFamily="34" charset="0"/>
            </a:endParaRPr>
          </a:p>
          <a:p>
            <a:pPr marL="0" indent="0">
              <a:buNone/>
            </a:pPr>
            <a:r>
              <a:rPr lang="en-US" sz="1100" dirty="0" smtClean="0">
                <a:latin typeface="Calibri" panose="020F0502020204030204" pitchFamily="34" charset="0"/>
              </a:rPr>
              <a:t>We </a:t>
            </a:r>
            <a:r>
              <a:rPr lang="en-US" sz="1100" dirty="0">
                <a:latin typeface="Calibri" panose="020F0502020204030204" pitchFamily="34" charset="0"/>
              </a:rPr>
              <a:t>arrived at the WHS at 10:00 am.  John greeted the staff at the front desk and they returned the greeting, calling him by name and “chatting” for a few minutes.  John went to the staff locker room where he recognized his locker and independently opened it with his key.  He changed into his smock with no assistance.  He required some support putting shoe covers on.  After dressing, John proceeded to the volunteer office to wait for his assignment for the </a:t>
            </a:r>
            <a:r>
              <a:rPr lang="en-US" sz="1100" dirty="0" smtClean="0">
                <a:latin typeface="Calibri" panose="020F0502020204030204" pitchFamily="34" charset="0"/>
              </a:rPr>
              <a:t>morning.  John </a:t>
            </a:r>
            <a:r>
              <a:rPr lang="en-US" sz="1100" dirty="0">
                <a:latin typeface="Calibri" panose="020F0502020204030204" pitchFamily="34" charset="0"/>
              </a:rPr>
              <a:t>was assigned to the cat room.  Several other volunteers were in the cat room.  John engaged in conversation with the volunteers he had previously met and appropriately introduced himself to the new volunteers. John’s task was to water and feed the cats which he was able to do with some support and coaching from familiar peers.   The volunteer coordinator also positively engaged him throughout the two hour time period he was at the WHS.</a:t>
            </a:r>
          </a:p>
          <a:p>
            <a:pPr marL="0" indent="0">
              <a:buNone/>
            </a:pPr>
            <a:endParaRPr lang="en-US" sz="800" dirty="0" smtClean="0">
              <a:latin typeface="Calibri" panose="020F0502020204030204" pitchFamily="34" charset="0"/>
            </a:endParaRPr>
          </a:p>
          <a:p>
            <a:pPr marL="0" indent="0">
              <a:buNone/>
            </a:pPr>
            <a:r>
              <a:rPr lang="en-US" sz="1100" dirty="0" smtClean="0">
                <a:latin typeface="Calibri" panose="020F0502020204030204" pitchFamily="34" charset="0"/>
              </a:rPr>
              <a:t>After </a:t>
            </a:r>
            <a:r>
              <a:rPr lang="en-US" sz="1100" dirty="0">
                <a:latin typeface="Calibri" panose="020F0502020204030204" pitchFamily="34" charset="0"/>
              </a:rPr>
              <a:t>completing his volunteer tasks at 12:00, John independently removed his smock and placed it in the wash bin. He removed his shoe covers and placed them in the trash. His friend DW, who had been volunteering with the cats but in a room adjacent to John’s was picked up at noon to go to another activity.  Upon leaving we noticed volunteers from the WHS entering a nearby coffee shop.  Seeing an opportunity to further develop relationship with the volunteers, we decided to go to the shop as well.  They invited John to sit with them which clearly delighted him.  I assisted him to purchase a cup of coffee as he needed some support to manage the payment. He was independently able to eat his lunch while talking with the others.  I faded back from the group while remaining in the shop to allow John time with his friends.  I heard John asking the other volunteers about animals and sharing his hope of one day working with them.  The volunteers encouraged him and talked about their own experiences working with animals.  This appears to be a routine for the volunteers. John stated that he hopes he will be welcome to join the group.  I told him I would assist him to do that. </a:t>
            </a:r>
          </a:p>
          <a:p>
            <a:pPr marL="0" indent="0">
              <a:buNone/>
            </a:pPr>
            <a:endParaRPr lang="en-US" sz="800" dirty="0" smtClean="0">
              <a:latin typeface="Calibri" panose="020F0502020204030204" pitchFamily="34" charset="0"/>
            </a:endParaRPr>
          </a:p>
          <a:p>
            <a:pPr marL="0" indent="0">
              <a:buNone/>
            </a:pPr>
            <a:r>
              <a:rPr lang="en-US" sz="1100" dirty="0" smtClean="0">
                <a:latin typeface="Calibri" panose="020F0502020204030204" pitchFamily="34" charset="0"/>
              </a:rPr>
              <a:t>At </a:t>
            </a:r>
            <a:r>
              <a:rPr lang="en-US" sz="1100" dirty="0">
                <a:latin typeface="Calibri" panose="020F0502020204030204" pitchFamily="34" charset="0"/>
              </a:rPr>
              <a:t>1:00pm I had to remind John that it was time to leave for his appointment at City Paws, a veterinary clinic, where he had an appointment to tour and conduct an informational interview.  City Paws is one of the clinics closest to John’s home.  We will continue to work on telling time so that John is able to better manage his own time and schedule. </a:t>
            </a:r>
          </a:p>
          <a:p>
            <a:pPr marL="0" indent="0">
              <a:buNone/>
            </a:pPr>
            <a:endParaRPr lang="en-US" sz="800" dirty="0" smtClean="0">
              <a:latin typeface="Calibri" panose="020F0502020204030204" pitchFamily="34" charset="0"/>
            </a:endParaRPr>
          </a:p>
          <a:p>
            <a:pPr marL="0" indent="0">
              <a:buNone/>
            </a:pPr>
            <a:r>
              <a:rPr lang="en-US" sz="1100" dirty="0" smtClean="0">
                <a:latin typeface="Calibri" panose="020F0502020204030204" pitchFamily="34" charset="0"/>
              </a:rPr>
              <a:t>We </a:t>
            </a:r>
            <a:r>
              <a:rPr lang="en-US" sz="1100" dirty="0">
                <a:latin typeface="Calibri" panose="020F0502020204030204" pitchFamily="34" charset="0"/>
              </a:rPr>
              <a:t>traveled by bus to the next destination.  John did not recognize the bus stop as it was not one he had been to before but was able to manage all other aspects of travel independently.  Upon arriving at City Paws John was able to ask the receptionist for the person he was to meet for the tour.  He greeted the person providing the tour very appropriately and was able to state what his interest was.  I accompanied them on the tour but hung back in order to allow John to be as independent as possible.  He did a great job of asking appropriate questions about the types of jobs at the clinic of the person conducting the tour and the workers he encountered.   Afterwards he sat in the office with the tour guide and asked additional questions including the qualifications for different positions.  He needed some prompts to recall all of the questions he had previously said he wanted to ask.  He thanked the staff for their time and wished them well.</a:t>
            </a:r>
          </a:p>
          <a:p>
            <a:pPr marL="0" indent="0">
              <a:buNone/>
            </a:pPr>
            <a:endParaRPr lang="en-US" sz="800" dirty="0" smtClean="0">
              <a:latin typeface="Calibri" panose="020F0502020204030204" pitchFamily="34" charset="0"/>
            </a:endParaRPr>
          </a:p>
          <a:p>
            <a:pPr marL="0" indent="0">
              <a:buNone/>
            </a:pPr>
            <a:r>
              <a:rPr lang="en-US" sz="1100" dirty="0" smtClean="0">
                <a:latin typeface="Calibri" panose="020F0502020204030204" pitchFamily="34" charset="0"/>
              </a:rPr>
              <a:t>We </a:t>
            </a:r>
            <a:r>
              <a:rPr lang="en-US" sz="1100" dirty="0">
                <a:latin typeface="Calibri" panose="020F0502020204030204" pitchFamily="34" charset="0"/>
              </a:rPr>
              <a:t>went to the bus stop and proceeded back to Union Station for John to be picked up by staff.  On the ride we talked about the day.  We discussed what he had learned, whether he had enjoyed the day and some skills he would like to focus on like time telling and learning to ride the bus independently.   He stated that it was a “great day”.  He especially liked the lunch with the volunteers and the tour at City Paws.  He also talked about DW and how he liked going to WHS with him.  We talked about the schedule for the next time we meet and said goodbye at 3:00pm when he was picked up by staff.</a:t>
            </a:r>
          </a:p>
          <a:p>
            <a:pPr marL="0" indent="0">
              <a:buNone/>
            </a:pPr>
            <a:endParaRPr lang="en-US" sz="1100" dirty="0"/>
          </a:p>
        </p:txBody>
      </p:sp>
    </p:spTree>
    <p:extLst>
      <p:ext uri="{BB962C8B-B14F-4D97-AF65-F5344CB8AC3E}">
        <p14:creationId xmlns:p14="http://schemas.microsoft.com/office/powerpoint/2010/main" val="648804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Training for DSPs</a:t>
            </a:r>
            <a:endParaRPr lang="en-US" dirty="0"/>
          </a:p>
        </p:txBody>
      </p:sp>
      <p:sp>
        <p:nvSpPr>
          <p:cNvPr id="3" name="Content Placeholder 2"/>
          <p:cNvSpPr>
            <a:spLocks noGrp="1"/>
          </p:cNvSpPr>
          <p:nvPr>
            <p:ph idx="1"/>
          </p:nvPr>
        </p:nvSpPr>
        <p:spPr>
          <a:xfrm>
            <a:off x="457200" y="1981200"/>
            <a:ext cx="8229600" cy="4495800"/>
          </a:xfrm>
        </p:spPr>
        <p:txBody>
          <a:bodyPr>
            <a:normAutofit/>
          </a:bodyPr>
          <a:lstStyle/>
          <a:p>
            <a:r>
              <a:rPr lang="en-US" dirty="0" smtClean="0"/>
              <a:t>Last call, this was identified as universal training need</a:t>
            </a:r>
          </a:p>
          <a:p>
            <a:endParaRPr lang="en-US" dirty="0"/>
          </a:p>
          <a:p>
            <a:r>
              <a:rPr lang="en-US" dirty="0" smtClean="0"/>
              <a:t>What suggestions or ideas do you have about expert trainers or curriculums that could be used in DC?</a:t>
            </a:r>
          </a:p>
          <a:p>
            <a:endParaRPr lang="en-US" dirty="0"/>
          </a:p>
          <a:p>
            <a:r>
              <a:rPr lang="en-US" dirty="0" smtClean="0"/>
              <a:t>Does anyone feel they do a very good job with training their DSPs in this area?</a:t>
            </a:r>
            <a:endParaRPr lang="en-US" dirty="0"/>
          </a:p>
        </p:txBody>
      </p:sp>
    </p:spTree>
    <p:extLst>
      <p:ext uri="{BB962C8B-B14F-4D97-AF65-F5344CB8AC3E}">
        <p14:creationId xmlns:p14="http://schemas.microsoft.com/office/powerpoint/2010/main" val="59506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a:t>
            </a:r>
            <a:endParaRPr lang="en-US" dirty="0"/>
          </a:p>
        </p:txBody>
      </p:sp>
      <p:sp>
        <p:nvSpPr>
          <p:cNvPr id="3" name="Content Placeholder 2"/>
          <p:cNvSpPr>
            <a:spLocks noGrp="1"/>
          </p:cNvSpPr>
          <p:nvPr>
            <p:ph idx="1"/>
          </p:nvPr>
        </p:nvSpPr>
        <p:spPr>
          <a:xfrm>
            <a:off x="457200" y="1905000"/>
            <a:ext cx="8229600" cy="4572000"/>
          </a:xfrm>
        </p:spPr>
        <p:txBody>
          <a:bodyPr/>
          <a:lstStyle/>
          <a:p>
            <a:r>
              <a:rPr lang="en-US" dirty="0" smtClean="0"/>
              <a:t>Quarters are determined by Person’s ISP year, not length of time in IDS service</a:t>
            </a:r>
          </a:p>
          <a:p>
            <a:endParaRPr lang="en-US" dirty="0" smtClean="0"/>
          </a:p>
          <a:p>
            <a:r>
              <a:rPr lang="en-US" dirty="0" smtClean="0"/>
              <a:t>Reports are due within 7 business days of the end of each quarter</a:t>
            </a:r>
          </a:p>
          <a:p>
            <a:endParaRPr lang="en-US" dirty="0"/>
          </a:p>
          <a:p>
            <a:r>
              <a:rPr lang="en-US" dirty="0" smtClean="0"/>
              <a:t>Reports should be sent via email to Service Coordinators by the due date</a:t>
            </a:r>
            <a:endParaRPr lang="en-US" dirty="0"/>
          </a:p>
        </p:txBody>
      </p:sp>
    </p:spTree>
    <p:extLst>
      <p:ext uri="{BB962C8B-B14F-4D97-AF65-F5344CB8AC3E}">
        <p14:creationId xmlns:p14="http://schemas.microsoft.com/office/powerpoint/2010/main" val="2677645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Raised on Last Call</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Individuals Not Attending</a:t>
            </a:r>
            <a:r>
              <a:rPr lang="en-US" dirty="0" smtClean="0"/>
              <a:t>:</a:t>
            </a:r>
          </a:p>
          <a:p>
            <a:pPr marL="0" indent="0">
              <a:buNone/>
            </a:pPr>
            <a:endParaRPr lang="en-US" dirty="0"/>
          </a:p>
          <a:p>
            <a:pPr marL="0" indent="0">
              <a:buNone/>
            </a:pPr>
            <a:r>
              <a:rPr lang="en-US" dirty="0" smtClean="0"/>
              <a:t>Are </a:t>
            </a:r>
            <a:r>
              <a:rPr lang="en-US" dirty="0"/>
              <a:t>residential or home-based support </a:t>
            </a:r>
            <a:r>
              <a:rPr lang="en-US" dirty="0" smtClean="0"/>
              <a:t>people still sending </a:t>
            </a:r>
            <a:r>
              <a:rPr lang="en-US" dirty="0"/>
              <a:t>person to day program rather than </a:t>
            </a:r>
            <a:r>
              <a:rPr lang="en-US" dirty="0" smtClean="0"/>
              <a:t>IDS?</a:t>
            </a:r>
          </a:p>
          <a:p>
            <a:pPr marL="0" indent="0">
              <a:buNone/>
            </a:pPr>
            <a:endParaRPr lang="en-US" dirty="0"/>
          </a:p>
          <a:p>
            <a:pPr marL="0" indent="0">
              <a:buNone/>
            </a:pPr>
            <a:r>
              <a:rPr lang="en-US" dirty="0" smtClean="0"/>
              <a:t>Are other </a:t>
            </a:r>
            <a:r>
              <a:rPr lang="en-US" dirty="0"/>
              <a:t>appointments </a:t>
            </a:r>
            <a:r>
              <a:rPr lang="en-US" dirty="0" smtClean="0"/>
              <a:t>still being </a:t>
            </a:r>
            <a:r>
              <a:rPr lang="en-US" dirty="0"/>
              <a:t>scheduled during IDS </a:t>
            </a:r>
            <a:r>
              <a:rPr lang="en-US" dirty="0" smtClean="0"/>
              <a:t>time?</a:t>
            </a:r>
            <a:endParaRPr lang="en-US" dirty="0"/>
          </a:p>
          <a:p>
            <a:pPr marL="0" indent="0">
              <a:buNone/>
            </a:pPr>
            <a:endParaRPr lang="en-US" dirty="0"/>
          </a:p>
          <a:p>
            <a:pPr marL="0" indent="0">
              <a:buNone/>
            </a:pPr>
            <a:r>
              <a:rPr lang="en-US" dirty="0" smtClean="0"/>
              <a:t>Are individuals still saying </a:t>
            </a:r>
            <a:r>
              <a:rPr lang="en-US" dirty="0"/>
              <a:t>I don’t want to </a:t>
            </a:r>
            <a:r>
              <a:rPr lang="en-US" dirty="0" smtClean="0"/>
              <a:t>participate in IDS activities?</a:t>
            </a:r>
            <a:endParaRPr lang="en-US" dirty="0"/>
          </a:p>
          <a:p>
            <a:endParaRPr lang="en-US" dirty="0"/>
          </a:p>
        </p:txBody>
      </p:sp>
    </p:spTree>
    <p:extLst>
      <p:ext uri="{BB962C8B-B14F-4D97-AF65-F5344CB8AC3E}">
        <p14:creationId xmlns:p14="http://schemas.microsoft.com/office/powerpoint/2010/main" val="3282551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Raised on Last Call</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Referrals/Authorizations</a:t>
            </a:r>
            <a:r>
              <a:rPr lang="en-US" dirty="0" smtClean="0"/>
              <a:t>:</a:t>
            </a:r>
          </a:p>
          <a:p>
            <a:pPr marL="0" indent="0">
              <a:buNone/>
            </a:pPr>
            <a:endParaRPr lang="en-US" dirty="0"/>
          </a:p>
          <a:p>
            <a:pPr marL="0" indent="0">
              <a:buNone/>
            </a:pPr>
            <a:r>
              <a:rPr lang="en-US" dirty="0" smtClean="0"/>
              <a:t>Are referrals and authorizations still for very few hours (e.g. one day a week or month)?</a:t>
            </a:r>
          </a:p>
          <a:p>
            <a:pPr marL="0" indent="0">
              <a:buNone/>
            </a:pPr>
            <a:endParaRPr lang="en-US" dirty="0"/>
          </a:p>
          <a:p>
            <a:pPr marL="0" indent="0">
              <a:buNone/>
            </a:pPr>
            <a:r>
              <a:rPr lang="en-US" dirty="0" smtClean="0"/>
              <a:t>Is this still causing challenges with hiring and keeping DSPs?</a:t>
            </a:r>
            <a:endParaRPr lang="en-US" dirty="0"/>
          </a:p>
          <a:p>
            <a:pPr marL="0" indent="0">
              <a:buNone/>
            </a:pPr>
            <a:endParaRPr lang="en-US" dirty="0"/>
          </a:p>
        </p:txBody>
      </p:sp>
    </p:spTree>
    <p:extLst>
      <p:ext uri="{BB962C8B-B14F-4D97-AF65-F5344CB8AC3E}">
        <p14:creationId xmlns:p14="http://schemas.microsoft.com/office/powerpoint/2010/main" val="884985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Raised on Last Call</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Pairing of IDS Participants</a:t>
            </a:r>
            <a:r>
              <a:rPr lang="en-US" dirty="0" smtClean="0"/>
              <a:t>:</a:t>
            </a:r>
          </a:p>
          <a:p>
            <a:pPr marL="0" indent="0">
              <a:buNone/>
            </a:pPr>
            <a:endParaRPr lang="en-US" dirty="0"/>
          </a:p>
          <a:p>
            <a:pPr marL="0" indent="0">
              <a:buNone/>
            </a:pPr>
            <a:r>
              <a:rPr lang="en-US" dirty="0" smtClean="0"/>
              <a:t>Are referrals and authorizations still typically for 1:2 staffing ratio?</a:t>
            </a:r>
          </a:p>
          <a:p>
            <a:pPr marL="0" indent="0">
              <a:buNone/>
            </a:pPr>
            <a:endParaRPr lang="en-US" dirty="0"/>
          </a:p>
          <a:p>
            <a:pPr marL="0" indent="0">
              <a:buNone/>
            </a:pPr>
            <a:r>
              <a:rPr lang="en-US" dirty="0" smtClean="0"/>
              <a:t>Is it still very challenging to pair up IDS participants so 1:2 staffing can be done</a:t>
            </a:r>
            <a:r>
              <a:rPr lang="en-US" dirty="0" smtClean="0"/>
              <a:t>?</a:t>
            </a:r>
          </a:p>
          <a:p>
            <a:pPr marL="0" indent="0">
              <a:buNone/>
            </a:pPr>
            <a:endParaRPr lang="en-US" dirty="0"/>
          </a:p>
          <a:p>
            <a:pPr marL="0" indent="0">
              <a:buNone/>
            </a:pPr>
            <a:r>
              <a:rPr lang="en-US" dirty="0" smtClean="0"/>
              <a:t>Are Service Coordinators and DDA beginning to refer people who are already matched?</a:t>
            </a:r>
            <a:endParaRPr lang="en-US" dirty="0"/>
          </a:p>
          <a:p>
            <a:pPr marL="0" indent="0">
              <a:buNone/>
            </a:pPr>
            <a:endParaRPr lang="en-US" dirty="0"/>
          </a:p>
        </p:txBody>
      </p:sp>
    </p:spTree>
    <p:extLst>
      <p:ext uri="{BB962C8B-B14F-4D97-AF65-F5344CB8AC3E}">
        <p14:creationId xmlns:p14="http://schemas.microsoft.com/office/powerpoint/2010/main" val="1834008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Raised on Last Call</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marL="0" indent="0">
              <a:buNone/>
            </a:pPr>
            <a:r>
              <a:rPr lang="en-US" u="sng" dirty="0" smtClean="0"/>
              <a:t>MTM Requiring 60 Minute Pick-Up Window</a:t>
            </a:r>
            <a:r>
              <a:rPr lang="en-US" dirty="0" smtClean="0"/>
              <a:t>:</a:t>
            </a:r>
          </a:p>
          <a:p>
            <a:pPr marL="0" indent="0">
              <a:buNone/>
            </a:pPr>
            <a:endParaRPr lang="en-US" dirty="0" smtClean="0"/>
          </a:p>
          <a:p>
            <a:pPr marL="0" indent="0">
              <a:buNone/>
            </a:pPr>
            <a:r>
              <a:rPr lang="en-US" dirty="0" smtClean="0"/>
              <a:t>If MTM is being used to transport a Person to an IDS service delivery site, IDS </a:t>
            </a:r>
            <a:r>
              <a:rPr lang="en-US" dirty="0"/>
              <a:t>staff </a:t>
            </a:r>
            <a:r>
              <a:rPr lang="en-US" u="sng" dirty="0" smtClean="0"/>
              <a:t>should not</a:t>
            </a:r>
            <a:r>
              <a:rPr lang="en-US" dirty="0" smtClean="0"/>
              <a:t> be meeting the Person </a:t>
            </a:r>
            <a:r>
              <a:rPr lang="en-US" dirty="0" smtClean="0"/>
              <a:t>at home. </a:t>
            </a:r>
          </a:p>
          <a:p>
            <a:pPr marL="0" indent="0">
              <a:buNone/>
            </a:pPr>
            <a:endParaRPr lang="en-US" dirty="0"/>
          </a:p>
          <a:p>
            <a:pPr marL="0" indent="0">
              <a:buNone/>
            </a:pPr>
            <a:r>
              <a:rPr lang="en-US" dirty="0" smtClean="0"/>
              <a:t>I</a:t>
            </a:r>
            <a:r>
              <a:rPr lang="en-US" dirty="0" smtClean="0"/>
              <a:t>DS staff should meet Person at the IDS service </a:t>
            </a:r>
            <a:r>
              <a:rPr lang="en-US" dirty="0"/>
              <a:t>delivery site if transportation being provide by </a:t>
            </a:r>
            <a:r>
              <a:rPr lang="en-US" dirty="0" smtClean="0"/>
              <a:t>MTM.</a:t>
            </a:r>
            <a:endParaRPr lang="en-US" dirty="0" smtClean="0"/>
          </a:p>
          <a:p>
            <a:pPr marL="0" indent="0">
              <a:buNone/>
            </a:pPr>
            <a:endParaRPr lang="en-US" dirty="0"/>
          </a:p>
          <a:p>
            <a:pPr marL="0" indent="0">
              <a:buNone/>
            </a:pPr>
            <a:r>
              <a:rPr lang="en-US" dirty="0" smtClean="0"/>
              <a:t>If the IDS service is being used to help a Person learn to use public transportation, th</a:t>
            </a:r>
            <a:r>
              <a:rPr lang="en-US" dirty="0" smtClean="0"/>
              <a:t>e IDS staff person can meet the Person at home and start the service there.</a:t>
            </a:r>
            <a:endParaRPr lang="en-US" dirty="0"/>
          </a:p>
          <a:p>
            <a:pPr marL="0" indent="0">
              <a:buNone/>
            </a:pPr>
            <a:endParaRPr lang="en-US" dirty="0"/>
          </a:p>
        </p:txBody>
      </p:sp>
    </p:spTree>
    <p:extLst>
      <p:ext uri="{BB962C8B-B14F-4D97-AF65-F5344CB8AC3E}">
        <p14:creationId xmlns:p14="http://schemas.microsoft.com/office/powerpoint/2010/main" val="2420021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Raised on Last Call</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marL="0" indent="0">
              <a:buNone/>
            </a:pPr>
            <a:r>
              <a:rPr lang="en-US" u="sng" dirty="0" smtClean="0"/>
              <a:t>Submitting Initial Community Integration Plans</a:t>
            </a:r>
          </a:p>
          <a:p>
            <a:pPr marL="0" indent="0">
              <a:buNone/>
            </a:pPr>
            <a:endParaRPr lang="en-US" sz="2400" u="sng" dirty="0"/>
          </a:p>
          <a:p>
            <a:r>
              <a:rPr lang="en-US" sz="2400" dirty="0" smtClean="0"/>
              <a:t>Have Service Coordinators stopped asking for the ICIP prior to service authorization/start?</a:t>
            </a:r>
          </a:p>
          <a:p>
            <a:endParaRPr lang="en-US" sz="2400" dirty="0"/>
          </a:p>
          <a:p>
            <a:r>
              <a:rPr lang="en-US" sz="2400" dirty="0" smtClean="0"/>
              <a:t>What happens when you submit your Plans?  </a:t>
            </a:r>
          </a:p>
          <a:p>
            <a:pPr lvl="1"/>
            <a:endParaRPr lang="en-US" sz="2000" dirty="0" smtClean="0"/>
          </a:p>
          <a:p>
            <a:pPr lvl="1"/>
            <a:r>
              <a:rPr lang="en-US" sz="2000" dirty="0" smtClean="0"/>
              <a:t>Do you get feedback from Service Coordinators?</a:t>
            </a:r>
          </a:p>
          <a:p>
            <a:pPr lvl="1"/>
            <a:endParaRPr lang="en-US" sz="2000" dirty="0" smtClean="0"/>
          </a:p>
          <a:p>
            <a:pPr lvl="1"/>
            <a:r>
              <a:rPr lang="en-US" sz="2000" dirty="0" smtClean="0"/>
              <a:t>Is the policy to go ahead and implement the plan unless you hear something back from the Service Coordinator?</a:t>
            </a:r>
            <a:endParaRPr lang="en-US" sz="2000" dirty="0"/>
          </a:p>
        </p:txBody>
      </p:sp>
    </p:spTree>
    <p:extLst>
      <p:ext uri="{BB962C8B-B14F-4D97-AF65-F5344CB8AC3E}">
        <p14:creationId xmlns:p14="http://schemas.microsoft.com/office/powerpoint/2010/main" val="3024917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Raised on Last Call</a:t>
            </a:r>
            <a:endParaRPr lang="en-US" dirty="0"/>
          </a:p>
        </p:txBody>
      </p:sp>
      <p:sp>
        <p:nvSpPr>
          <p:cNvPr id="3" name="Content Placeholder 2"/>
          <p:cNvSpPr>
            <a:spLocks noGrp="1"/>
          </p:cNvSpPr>
          <p:nvPr>
            <p:ph idx="1"/>
          </p:nvPr>
        </p:nvSpPr>
        <p:spPr>
          <a:xfrm>
            <a:off x="457200" y="1828800"/>
            <a:ext cx="8229600" cy="4800600"/>
          </a:xfrm>
        </p:spPr>
        <p:txBody>
          <a:bodyPr>
            <a:normAutofit/>
          </a:bodyPr>
          <a:lstStyle/>
          <a:p>
            <a:r>
              <a:rPr lang="en-US" dirty="0" smtClean="0"/>
              <a:t>Do most Service Coordinators/Teams have a  clear understanding of what the IDS service is for?</a:t>
            </a:r>
          </a:p>
          <a:p>
            <a:endParaRPr lang="en-US" dirty="0"/>
          </a:p>
          <a:p>
            <a:r>
              <a:rPr lang="en-US" dirty="0" smtClean="0"/>
              <a:t>Is the IDS service being used to help working-age people move toward employment or to help older people have positive retirement experiences? </a:t>
            </a:r>
          </a:p>
          <a:p>
            <a:pPr lvl="1"/>
            <a:endParaRPr lang="en-US" sz="1900" dirty="0" smtClean="0"/>
          </a:p>
          <a:p>
            <a:pPr lvl="1"/>
            <a:r>
              <a:rPr lang="en-US" dirty="0" smtClean="0"/>
              <a:t>If not, what reasons are people being referred for IDS?  </a:t>
            </a:r>
            <a:endParaRPr lang="en-US" dirty="0"/>
          </a:p>
        </p:txBody>
      </p:sp>
    </p:spTree>
    <p:extLst>
      <p:ext uri="{BB962C8B-B14F-4D97-AF65-F5344CB8AC3E}">
        <p14:creationId xmlns:p14="http://schemas.microsoft.com/office/powerpoint/2010/main" val="634887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Discovery</a:t>
            </a:r>
            <a:endParaRPr lang="en-US" dirty="0"/>
          </a:p>
        </p:txBody>
      </p:sp>
      <p:sp>
        <p:nvSpPr>
          <p:cNvPr id="3" name="Content Placeholder 2"/>
          <p:cNvSpPr>
            <a:spLocks noGrp="1"/>
          </p:cNvSpPr>
          <p:nvPr>
            <p:ph idx="1"/>
          </p:nvPr>
        </p:nvSpPr>
        <p:spPr/>
        <p:txBody>
          <a:bodyPr/>
          <a:lstStyle/>
          <a:p>
            <a:endParaRPr lang="en-US" dirty="0" smtClean="0"/>
          </a:p>
          <a:p>
            <a:r>
              <a:rPr lang="en-US" dirty="0" smtClean="0"/>
              <a:t>How can Discovery techniques be </a:t>
            </a:r>
            <a:r>
              <a:rPr lang="en-US" dirty="0" smtClean="0"/>
              <a:t>useful during </a:t>
            </a:r>
            <a:r>
              <a:rPr lang="en-US" dirty="0" smtClean="0"/>
              <a:t>the first thirty (30) days of service</a:t>
            </a:r>
            <a:r>
              <a:rPr lang="en-US" dirty="0" smtClean="0"/>
              <a:t>?</a:t>
            </a:r>
          </a:p>
          <a:p>
            <a:endParaRPr lang="en-US" dirty="0"/>
          </a:p>
          <a:p>
            <a:pPr lvl="1"/>
            <a:r>
              <a:rPr lang="en-US" dirty="0" smtClean="0"/>
              <a:t>How can Discovery help in the development of an On-Going Community Integration Plan?</a:t>
            </a:r>
            <a:endParaRPr lang="en-US" dirty="0" smtClean="0"/>
          </a:p>
          <a:p>
            <a:endParaRPr lang="en-US" dirty="0"/>
          </a:p>
          <a:p>
            <a:r>
              <a:rPr lang="en-US" dirty="0" smtClean="0"/>
              <a:t>To what extent can the IDS service implement Discovery for working-age participants?  </a:t>
            </a:r>
          </a:p>
          <a:p>
            <a:endParaRPr lang="en-US" dirty="0"/>
          </a:p>
        </p:txBody>
      </p:sp>
    </p:spTree>
    <p:extLst>
      <p:ext uri="{BB962C8B-B14F-4D97-AF65-F5344CB8AC3E}">
        <p14:creationId xmlns:p14="http://schemas.microsoft.com/office/powerpoint/2010/main" val="1716514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Monthly Call</a:t>
            </a:r>
            <a:endParaRPr lang="en-US" dirty="0"/>
          </a:p>
        </p:txBody>
      </p:sp>
      <p:sp>
        <p:nvSpPr>
          <p:cNvPr id="3" name="Content Placeholder 2"/>
          <p:cNvSpPr>
            <a:spLocks noGrp="1"/>
          </p:cNvSpPr>
          <p:nvPr>
            <p:ph idx="1"/>
          </p:nvPr>
        </p:nvSpPr>
        <p:spPr>
          <a:xfrm>
            <a:off x="457200" y="1981200"/>
            <a:ext cx="8229600" cy="4495800"/>
          </a:xfrm>
        </p:spPr>
        <p:txBody>
          <a:bodyPr/>
          <a:lstStyle/>
          <a:p>
            <a:r>
              <a:rPr lang="en-US" dirty="0" smtClean="0"/>
              <a:t>July 18, 2014	10am-12pm</a:t>
            </a:r>
            <a:endParaRPr lang="en-US" dirty="0" smtClean="0"/>
          </a:p>
          <a:p>
            <a:endParaRPr lang="en-US" dirty="0"/>
          </a:p>
          <a:p>
            <a:r>
              <a:rPr lang="en-US" dirty="0" smtClean="0"/>
              <a:t>We will be asking some of the IDS providers to present/share information or lead parts of the call</a:t>
            </a:r>
          </a:p>
          <a:p>
            <a:endParaRPr lang="en-US" dirty="0"/>
          </a:p>
          <a:p>
            <a:r>
              <a:rPr lang="en-US" dirty="0" smtClean="0"/>
              <a:t>Agenda suggestions?</a:t>
            </a:r>
          </a:p>
        </p:txBody>
      </p:sp>
    </p:spTree>
    <p:extLst>
      <p:ext uri="{BB962C8B-B14F-4D97-AF65-F5344CB8AC3E}">
        <p14:creationId xmlns:p14="http://schemas.microsoft.com/office/powerpoint/2010/main" val="1151781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 Template</a:t>
            </a:r>
            <a:endParaRPr lang="en-US" dirty="0"/>
          </a:p>
        </p:txBody>
      </p:sp>
      <p:sp>
        <p:nvSpPr>
          <p:cNvPr id="3" name="Content Placeholder 2"/>
          <p:cNvSpPr>
            <a:spLocks noGrp="1"/>
          </p:cNvSpPr>
          <p:nvPr>
            <p:ph idx="1"/>
          </p:nvPr>
        </p:nvSpPr>
        <p:spPr/>
        <p:txBody>
          <a:bodyPr>
            <a:normAutofit/>
          </a:bodyPr>
          <a:lstStyle/>
          <a:p>
            <a:endParaRPr lang="en-US" sz="1200" dirty="0" smtClean="0"/>
          </a:p>
          <a:p>
            <a:r>
              <a:rPr lang="en-US" dirty="0" smtClean="0"/>
              <a:t>Always attach most recent Community Integration Plan and Positive Personal Profile</a:t>
            </a:r>
          </a:p>
          <a:p>
            <a:endParaRPr lang="en-US" dirty="0"/>
          </a:p>
          <a:p>
            <a:r>
              <a:rPr lang="en-US" dirty="0" smtClean="0"/>
              <a:t>8 key areas to address – look back over past three months</a:t>
            </a:r>
          </a:p>
          <a:p>
            <a:endParaRPr lang="en-US" dirty="0"/>
          </a:p>
          <a:p>
            <a:r>
              <a:rPr lang="en-US" dirty="0" smtClean="0"/>
              <a:t>Narrative – qualitative information, not quantitative data</a:t>
            </a:r>
            <a:endParaRPr lang="en-US" dirty="0"/>
          </a:p>
        </p:txBody>
      </p:sp>
    </p:spTree>
    <p:extLst>
      <p:ext uri="{BB962C8B-B14F-4D97-AF65-F5344CB8AC3E}">
        <p14:creationId xmlns:p14="http://schemas.microsoft.com/office/powerpoint/2010/main" val="1957523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 Template</a:t>
            </a:r>
            <a:endParaRPr lang="en-US" dirty="0"/>
          </a:p>
        </p:txBody>
      </p:sp>
      <p:sp>
        <p:nvSpPr>
          <p:cNvPr id="3" name="Content Placeholder 2"/>
          <p:cNvSpPr>
            <a:spLocks noGrp="1"/>
          </p:cNvSpPr>
          <p:nvPr>
            <p:ph idx="1"/>
          </p:nvPr>
        </p:nvSpPr>
        <p:spPr>
          <a:xfrm>
            <a:off x="457200" y="1600200"/>
            <a:ext cx="8229600" cy="4953000"/>
          </a:xfrm>
        </p:spPr>
        <p:txBody>
          <a:bodyPr>
            <a:normAutofit fontScale="92500"/>
          </a:bodyPr>
          <a:lstStyle/>
          <a:p>
            <a:endParaRPr lang="en-US" sz="1200" dirty="0" smtClean="0"/>
          </a:p>
          <a:p>
            <a:pPr marL="0" indent="0">
              <a:buNone/>
            </a:pPr>
            <a:r>
              <a:rPr lang="en-US" u="sng" dirty="0" smtClean="0"/>
              <a:t>Part 1:  Schedule and Attendance</a:t>
            </a:r>
          </a:p>
          <a:p>
            <a:endParaRPr lang="en-US" dirty="0"/>
          </a:p>
          <a:p>
            <a:r>
              <a:rPr lang="en-US" dirty="0" smtClean="0"/>
              <a:t>Hours authorized; weekly schedule</a:t>
            </a:r>
          </a:p>
          <a:p>
            <a:endParaRPr lang="en-US" dirty="0"/>
          </a:p>
          <a:p>
            <a:r>
              <a:rPr lang="en-US" dirty="0" smtClean="0"/>
              <a:t>Describe Person’s participation in IDS</a:t>
            </a:r>
          </a:p>
          <a:p>
            <a:endParaRPr lang="en-US" dirty="0"/>
          </a:p>
          <a:p>
            <a:r>
              <a:rPr lang="en-US" dirty="0" smtClean="0"/>
              <a:t>If not consistent and regular, explain why and steps you took during quarter to try to address the reasons</a:t>
            </a:r>
          </a:p>
          <a:p>
            <a:endParaRPr lang="en-US" dirty="0"/>
          </a:p>
          <a:p>
            <a:r>
              <a:rPr lang="en-US" dirty="0" smtClean="0"/>
              <a:t>Share any recommendations for </a:t>
            </a:r>
            <a:r>
              <a:rPr lang="en-US" dirty="0" smtClean="0"/>
              <a:t>modifying/increasing </a:t>
            </a:r>
            <a:r>
              <a:rPr lang="en-US" dirty="0" smtClean="0"/>
              <a:t>hours or weekly schedule; explain reasons for recommendations; say whether Person is in favor of changes or not.</a:t>
            </a:r>
            <a:endParaRPr lang="en-US" dirty="0"/>
          </a:p>
        </p:txBody>
      </p:sp>
    </p:spTree>
    <p:extLst>
      <p:ext uri="{BB962C8B-B14F-4D97-AF65-F5344CB8AC3E}">
        <p14:creationId xmlns:p14="http://schemas.microsoft.com/office/powerpoint/2010/main" val="3671896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 Template</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endParaRPr lang="en-US" sz="1200" dirty="0" smtClean="0"/>
          </a:p>
          <a:p>
            <a:pPr marL="0" indent="0">
              <a:buNone/>
            </a:pPr>
            <a:r>
              <a:rPr lang="en-US" u="sng" dirty="0" smtClean="0"/>
              <a:t>Part 2:  Person’s Relationship with DSPs</a:t>
            </a:r>
          </a:p>
          <a:p>
            <a:endParaRPr lang="en-US" dirty="0"/>
          </a:p>
          <a:p>
            <a:r>
              <a:rPr lang="en-US" dirty="0" smtClean="0"/>
              <a:t>How long have primary and back-up DSPs been paired with Person? </a:t>
            </a:r>
          </a:p>
          <a:p>
            <a:endParaRPr lang="en-US" dirty="0"/>
          </a:p>
          <a:p>
            <a:r>
              <a:rPr lang="en-US" dirty="0" smtClean="0"/>
              <a:t>If less than three (3) months, explain why</a:t>
            </a:r>
          </a:p>
          <a:p>
            <a:endParaRPr lang="en-US" dirty="0"/>
          </a:p>
          <a:p>
            <a:r>
              <a:rPr lang="en-US" dirty="0" smtClean="0"/>
              <a:t>If reason is staff turnover, </a:t>
            </a:r>
            <a:r>
              <a:rPr lang="en-US" dirty="0"/>
              <a:t>explain reason(s) for turnover and what steps </a:t>
            </a:r>
            <a:r>
              <a:rPr lang="en-US" dirty="0" smtClean="0"/>
              <a:t>you have </a:t>
            </a:r>
            <a:r>
              <a:rPr lang="en-US" dirty="0"/>
              <a:t>taken to prevent on-going turnover for the Person</a:t>
            </a:r>
            <a:r>
              <a:rPr lang="en-US" dirty="0" smtClean="0"/>
              <a:t>.</a:t>
            </a:r>
          </a:p>
          <a:p>
            <a:endParaRPr lang="en-US" dirty="0"/>
          </a:p>
          <a:p>
            <a:r>
              <a:rPr lang="en-US" dirty="0"/>
              <a:t>Describe the relationship between the primary DSP and the Person.  What are the key strengths of the </a:t>
            </a:r>
            <a:r>
              <a:rPr lang="en-US" dirty="0" smtClean="0"/>
              <a:t>relationship?  In </a:t>
            </a:r>
            <a:r>
              <a:rPr lang="en-US" dirty="0"/>
              <a:t>what specific ways could the relationship be improved?  What is </a:t>
            </a:r>
            <a:r>
              <a:rPr lang="en-US" dirty="0" smtClean="0"/>
              <a:t>your plan </a:t>
            </a:r>
            <a:r>
              <a:rPr lang="en-US" dirty="0"/>
              <a:t>to address the areas for improvement?</a:t>
            </a:r>
          </a:p>
        </p:txBody>
      </p:sp>
    </p:spTree>
    <p:extLst>
      <p:ext uri="{BB962C8B-B14F-4D97-AF65-F5344CB8AC3E}">
        <p14:creationId xmlns:p14="http://schemas.microsoft.com/office/powerpoint/2010/main" val="168434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 Template</a:t>
            </a:r>
            <a:endParaRPr lang="en-US" dirty="0"/>
          </a:p>
        </p:txBody>
      </p:sp>
      <p:sp>
        <p:nvSpPr>
          <p:cNvPr id="3" name="Content Placeholder 2"/>
          <p:cNvSpPr>
            <a:spLocks noGrp="1"/>
          </p:cNvSpPr>
          <p:nvPr>
            <p:ph idx="1"/>
          </p:nvPr>
        </p:nvSpPr>
        <p:spPr>
          <a:xfrm>
            <a:off x="457200" y="1447800"/>
            <a:ext cx="8229600" cy="5257800"/>
          </a:xfrm>
        </p:spPr>
        <p:txBody>
          <a:bodyPr>
            <a:normAutofit fontScale="92500" lnSpcReduction="10000"/>
          </a:bodyPr>
          <a:lstStyle/>
          <a:p>
            <a:endParaRPr lang="en-US" sz="1200" dirty="0" smtClean="0"/>
          </a:p>
          <a:p>
            <a:pPr marL="0" indent="0">
              <a:buNone/>
            </a:pPr>
            <a:r>
              <a:rPr lang="en-US" u="sng" dirty="0" smtClean="0"/>
              <a:t>Part 3:  Person’s Relationship with Others Paired with Person to Receive IDS Service</a:t>
            </a:r>
          </a:p>
          <a:p>
            <a:endParaRPr lang="en-US" dirty="0"/>
          </a:p>
          <a:p>
            <a:r>
              <a:rPr lang="en-US" dirty="0"/>
              <a:t>What approximate percentage of service delivery time was the Person paired with another person receiving IDS during the quarter?</a:t>
            </a:r>
          </a:p>
          <a:p>
            <a:pPr marL="0" indent="0">
              <a:buNone/>
            </a:pPr>
            <a:endParaRPr lang="en-US" dirty="0"/>
          </a:p>
          <a:p>
            <a:r>
              <a:rPr lang="en-US" dirty="0"/>
              <a:t>If pairing did occur, describe the relationship between the Person and any other IDS participants that the Person was paired with for service delivery.  Which people have proven to be good matches and why?  Which people have proven not to be ideal matches and why? </a:t>
            </a:r>
            <a:endParaRPr lang="en-US" dirty="0" smtClean="0"/>
          </a:p>
          <a:p>
            <a:endParaRPr lang="en-US" dirty="0"/>
          </a:p>
          <a:p>
            <a:r>
              <a:rPr lang="en-US" dirty="0" smtClean="0"/>
              <a:t>What </a:t>
            </a:r>
            <a:r>
              <a:rPr lang="en-US" dirty="0"/>
              <a:t>is </a:t>
            </a:r>
            <a:r>
              <a:rPr lang="en-US" dirty="0" smtClean="0"/>
              <a:t>your plan </a:t>
            </a:r>
            <a:r>
              <a:rPr lang="en-US" dirty="0"/>
              <a:t>to address the matches that have not proven to be ideal?</a:t>
            </a:r>
          </a:p>
        </p:txBody>
      </p:sp>
    </p:spTree>
    <p:extLst>
      <p:ext uri="{BB962C8B-B14F-4D97-AF65-F5344CB8AC3E}">
        <p14:creationId xmlns:p14="http://schemas.microsoft.com/office/powerpoint/2010/main" val="1875249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 Template</a:t>
            </a:r>
            <a:endParaRPr lang="en-US" dirty="0"/>
          </a:p>
        </p:txBody>
      </p:sp>
      <p:sp>
        <p:nvSpPr>
          <p:cNvPr id="3" name="Content Placeholder 2"/>
          <p:cNvSpPr>
            <a:spLocks noGrp="1"/>
          </p:cNvSpPr>
          <p:nvPr>
            <p:ph idx="1"/>
          </p:nvPr>
        </p:nvSpPr>
        <p:spPr>
          <a:xfrm>
            <a:off x="457200" y="1447800"/>
            <a:ext cx="8229600" cy="5257800"/>
          </a:xfrm>
        </p:spPr>
        <p:txBody>
          <a:bodyPr>
            <a:normAutofit fontScale="92500" lnSpcReduction="20000"/>
          </a:bodyPr>
          <a:lstStyle/>
          <a:p>
            <a:endParaRPr lang="en-US" sz="1200" dirty="0" smtClean="0"/>
          </a:p>
          <a:p>
            <a:pPr marL="0" indent="0">
              <a:buNone/>
            </a:pPr>
            <a:r>
              <a:rPr lang="en-US" u="sng" dirty="0" smtClean="0"/>
              <a:t>Part 4:  Opportunities for Community </a:t>
            </a:r>
            <a:r>
              <a:rPr lang="en-US" u="sng" dirty="0" smtClean="0"/>
              <a:t>Membership</a:t>
            </a:r>
            <a:endParaRPr lang="en-US" u="sng" dirty="0" smtClean="0"/>
          </a:p>
          <a:p>
            <a:endParaRPr lang="en-US" dirty="0"/>
          </a:p>
          <a:p>
            <a:r>
              <a:rPr lang="en-US" dirty="0"/>
              <a:t>Describe the types of IDS opportunities the Person had in the last quarter that offered a chance to belong to a club, group, community association or </a:t>
            </a:r>
            <a:r>
              <a:rPr lang="en-US" dirty="0" smtClean="0"/>
              <a:t>similar </a:t>
            </a:r>
            <a:r>
              <a:rPr lang="en-US" dirty="0" smtClean="0"/>
              <a:t>informal opportunity</a:t>
            </a:r>
            <a:r>
              <a:rPr lang="en-US" dirty="0" smtClean="0"/>
              <a:t>.   </a:t>
            </a:r>
            <a:r>
              <a:rPr lang="en-US" dirty="0"/>
              <a:t>If no opportunities like this were offered through IDS, please explain why.  </a:t>
            </a:r>
          </a:p>
          <a:p>
            <a:pPr marL="0" indent="0">
              <a:buNone/>
            </a:pPr>
            <a:r>
              <a:rPr lang="en-US" dirty="0"/>
              <a:t> </a:t>
            </a:r>
          </a:p>
          <a:p>
            <a:r>
              <a:rPr lang="en-US" dirty="0"/>
              <a:t>Describe the Person’s involvement in, and reaction to, these opportunities, both initially and over time.  </a:t>
            </a:r>
            <a:endParaRPr lang="en-US" dirty="0" smtClean="0"/>
          </a:p>
          <a:p>
            <a:endParaRPr lang="en-US" dirty="0"/>
          </a:p>
          <a:p>
            <a:r>
              <a:rPr lang="en-US" dirty="0" smtClean="0"/>
              <a:t>How </a:t>
            </a:r>
            <a:r>
              <a:rPr lang="en-US" dirty="0"/>
              <a:t>did the DSP assist the person to maintain involvement and have a positive experience?  </a:t>
            </a:r>
            <a:endParaRPr lang="en-US" dirty="0" smtClean="0"/>
          </a:p>
          <a:p>
            <a:endParaRPr lang="en-US" dirty="0"/>
          </a:p>
          <a:p>
            <a:r>
              <a:rPr lang="en-US" dirty="0" smtClean="0"/>
              <a:t>What </a:t>
            </a:r>
            <a:r>
              <a:rPr lang="en-US" dirty="0"/>
              <a:t>next steps and goals are planned to help the Person build on the experiences of the last quarter?</a:t>
            </a:r>
          </a:p>
          <a:p>
            <a:pPr marL="0" indent="0">
              <a:buNone/>
            </a:pPr>
            <a:endParaRPr lang="en-US" dirty="0"/>
          </a:p>
        </p:txBody>
      </p:sp>
    </p:spTree>
    <p:extLst>
      <p:ext uri="{BB962C8B-B14F-4D97-AF65-F5344CB8AC3E}">
        <p14:creationId xmlns:p14="http://schemas.microsoft.com/office/powerpoint/2010/main" val="3966617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 Template</a:t>
            </a:r>
            <a:endParaRPr lang="en-US" dirty="0"/>
          </a:p>
        </p:txBody>
      </p:sp>
      <p:sp>
        <p:nvSpPr>
          <p:cNvPr id="3" name="Content Placeholder 2"/>
          <p:cNvSpPr>
            <a:spLocks noGrp="1"/>
          </p:cNvSpPr>
          <p:nvPr>
            <p:ph idx="1"/>
          </p:nvPr>
        </p:nvSpPr>
        <p:spPr>
          <a:xfrm>
            <a:off x="457200" y="1447800"/>
            <a:ext cx="8229600" cy="5257800"/>
          </a:xfrm>
        </p:spPr>
        <p:txBody>
          <a:bodyPr>
            <a:normAutofit fontScale="70000" lnSpcReduction="20000"/>
          </a:bodyPr>
          <a:lstStyle/>
          <a:p>
            <a:endParaRPr lang="en-US" sz="1200" dirty="0" smtClean="0"/>
          </a:p>
          <a:p>
            <a:pPr marL="0" indent="0">
              <a:buNone/>
            </a:pPr>
            <a:r>
              <a:rPr lang="en-US" u="sng" dirty="0" smtClean="0"/>
              <a:t>Part 5:  Opportunities to Meet and Interact with Ordinary Community Members</a:t>
            </a:r>
          </a:p>
          <a:p>
            <a:endParaRPr lang="en-US" dirty="0"/>
          </a:p>
          <a:p>
            <a:r>
              <a:rPr lang="en-US" dirty="0"/>
              <a:t>What approximate percentage of service delivery time was the person involved in an activity with someone other than the DSP (and another IDS service participant paired with the Person, if applicable)?</a:t>
            </a:r>
          </a:p>
          <a:p>
            <a:pPr marL="0" indent="0">
              <a:buNone/>
            </a:pPr>
            <a:endParaRPr lang="en-US" dirty="0"/>
          </a:p>
          <a:p>
            <a:r>
              <a:rPr lang="en-US" dirty="0"/>
              <a:t>Describe the types of IDS opportunities the Person had in the last quarter that offered a chance to meet, interact with, and participate in an activity with another (non-staff) community member(s).  If no opportunities like this were offered through IDS, please explain why.  </a:t>
            </a:r>
          </a:p>
          <a:p>
            <a:pPr marL="0" indent="0">
              <a:buNone/>
            </a:pPr>
            <a:r>
              <a:rPr lang="en-US" dirty="0"/>
              <a:t> </a:t>
            </a:r>
          </a:p>
          <a:p>
            <a:r>
              <a:rPr lang="en-US" dirty="0"/>
              <a:t>Describe the Person’s reaction to these opportunities, both initially and over time.  </a:t>
            </a:r>
            <a:endParaRPr lang="en-US" dirty="0" smtClean="0"/>
          </a:p>
          <a:p>
            <a:endParaRPr lang="en-US" dirty="0"/>
          </a:p>
          <a:p>
            <a:r>
              <a:rPr lang="en-US" dirty="0" smtClean="0"/>
              <a:t>How </a:t>
            </a:r>
            <a:r>
              <a:rPr lang="en-US" dirty="0"/>
              <a:t>did the DSP assist the person to interact with other community members during IDS service delivery time?  </a:t>
            </a:r>
            <a:endParaRPr lang="en-US" dirty="0" smtClean="0"/>
          </a:p>
          <a:p>
            <a:endParaRPr lang="en-US" dirty="0"/>
          </a:p>
          <a:p>
            <a:r>
              <a:rPr lang="en-US" dirty="0" smtClean="0"/>
              <a:t>What </a:t>
            </a:r>
            <a:r>
              <a:rPr lang="en-US" dirty="0"/>
              <a:t>next steps and goals are planned to help the Person continue to connect with the same community members?  What next steps and goals are planned to help the Person meet, interact with and participate alongside of new community members that the Person has not yet encountered or met?</a:t>
            </a:r>
          </a:p>
          <a:p>
            <a:pPr marL="0" indent="0">
              <a:buNone/>
            </a:pPr>
            <a:endParaRPr lang="en-US" dirty="0"/>
          </a:p>
        </p:txBody>
      </p:sp>
    </p:spTree>
    <p:extLst>
      <p:ext uri="{BB962C8B-B14F-4D97-AF65-F5344CB8AC3E}">
        <p14:creationId xmlns:p14="http://schemas.microsoft.com/office/powerpoint/2010/main" val="764066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Report Template</a:t>
            </a:r>
            <a:endParaRPr lang="en-US" dirty="0"/>
          </a:p>
        </p:txBody>
      </p:sp>
      <p:sp>
        <p:nvSpPr>
          <p:cNvPr id="3" name="Content Placeholder 2"/>
          <p:cNvSpPr>
            <a:spLocks noGrp="1"/>
          </p:cNvSpPr>
          <p:nvPr>
            <p:ph idx="1"/>
          </p:nvPr>
        </p:nvSpPr>
        <p:spPr>
          <a:xfrm>
            <a:off x="457200" y="1447800"/>
            <a:ext cx="8229600" cy="5257800"/>
          </a:xfrm>
        </p:spPr>
        <p:txBody>
          <a:bodyPr>
            <a:normAutofit fontScale="92500" lnSpcReduction="10000"/>
          </a:bodyPr>
          <a:lstStyle/>
          <a:p>
            <a:endParaRPr lang="en-US" sz="1200" dirty="0" smtClean="0"/>
          </a:p>
          <a:p>
            <a:pPr marL="0" indent="0">
              <a:buNone/>
            </a:pPr>
            <a:r>
              <a:rPr lang="en-US" sz="2800" u="sng" dirty="0"/>
              <a:t>Part 6</a:t>
            </a:r>
            <a:r>
              <a:rPr lang="en-US" sz="2800" u="sng" dirty="0" smtClean="0"/>
              <a:t>.  Opportunities </a:t>
            </a:r>
            <a:r>
              <a:rPr lang="en-US" sz="2800" u="sng" dirty="0"/>
              <a:t>Based on Person’s Interests and Goals</a:t>
            </a:r>
          </a:p>
          <a:p>
            <a:pPr marL="0" indent="0">
              <a:buNone/>
            </a:pPr>
            <a:endParaRPr lang="en-US" sz="2800" dirty="0"/>
          </a:p>
          <a:p>
            <a:r>
              <a:rPr lang="en-US" sz="2800" dirty="0"/>
              <a:t>Describe how the IDS service offered the Person unique opportunities during the quarter which were matched to the person’s unique interests and goals.  </a:t>
            </a:r>
            <a:endParaRPr lang="en-US" sz="2800" dirty="0" smtClean="0"/>
          </a:p>
          <a:p>
            <a:endParaRPr lang="en-US" sz="2800" dirty="0"/>
          </a:p>
          <a:p>
            <a:r>
              <a:rPr lang="en-US" sz="2800" dirty="0" smtClean="0"/>
              <a:t>For </a:t>
            </a:r>
            <a:r>
              <a:rPr lang="en-US" sz="2800" dirty="0"/>
              <a:t>each opportunity listed, describe how the Person reacted, both initially and over time, if applicable.  </a:t>
            </a:r>
            <a:endParaRPr lang="en-US" sz="2800" dirty="0" smtClean="0"/>
          </a:p>
          <a:p>
            <a:endParaRPr lang="en-US" sz="2800" dirty="0"/>
          </a:p>
          <a:p>
            <a:r>
              <a:rPr lang="en-US" sz="2800" dirty="0" smtClean="0"/>
              <a:t>What </a:t>
            </a:r>
            <a:r>
              <a:rPr lang="en-US" sz="2800" dirty="0"/>
              <a:t>additional opportunities are going to be sought for the Person and why?</a:t>
            </a:r>
          </a:p>
          <a:p>
            <a:pPr marL="0" indent="0">
              <a:buNone/>
            </a:pPr>
            <a:endParaRPr lang="en-US" dirty="0"/>
          </a:p>
        </p:txBody>
      </p:sp>
    </p:spTree>
    <p:extLst>
      <p:ext uri="{BB962C8B-B14F-4D97-AF65-F5344CB8AC3E}">
        <p14:creationId xmlns:p14="http://schemas.microsoft.com/office/powerpoint/2010/main" val="1257777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119</TotalTime>
  <Words>1478</Words>
  <Application>Microsoft Office PowerPoint</Application>
  <PresentationFormat>On-screen Show (4:3)</PresentationFormat>
  <Paragraphs>251</Paragraphs>
  <Slides>27</Slides>
  <Notes>13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Clarity</vt:lpstr>
      <vt:lpstr>D.C. IDS Teleconference</vt:lpstr>
      <vt:lpstr>Quarterly Report</vt:lpstr>
      <vt:lpstr>Quarterly Report Template</vt:lpstr>
      <vt:lpstr>Quarterly Report Template</vt:lpstr>
      <vt:lpstr>Quarterly Report Template</vt:lpstr>
      <vt:lpstr>Quarterly Report Template</vt:lpstr>
      <vt:lpstr>Quarterly Report Template</vt:lpstr>
      <vt:lpstr>Quarterly Report Template</vt:lpstr>
      <vt:lpstr>Quarterly Report Template</vt:lpstr>
      <vt:lpstr>Quarterly Report Template</vt:lpstr>
      <vt:lpstr>Quarterly Report Template</vt:lpstr>
      <vt:lpstr>Quarterly Report Template</vt:lpstr>
      <vt:lpstr>Quarterly Report Template</vt:lpstr>
      <vt:lpstr>Quarterly Report Template</vt:lpstr>
      <vt:lpstr>Quarterly Report Template</vt:lpstr>
      <vt:lpstr>Key to Good Quarterly Reports</vt:lpstr>
      <vt:lpstr> </vt:lpstr>
      <vt:lpstr> </vt:lpstr>
      <vt:lpstr>Travel Training for DSPs</vt:lpstr>
      <vt:lpstr>Issues Raised on Last Call</vt:lpstr>
      <vt:lpstr>Issues Raised on Last Call</vt:lpstr>
      <vt:lpstr>Issues Raised on Last Call</vt:lpstr>
      <vt:lpstr>Issues Raised on Last Call</vt:lpstr>
      <vt:lpstr>Issues Raised on Last Call</vt:lpstr>
      <vt:lpstr>Issues Raised on Last Call</vt:lpstr>
      <vt:lpstr>Use of Discovery</vt:lpstr>
      <vt:lpstr>Next Monthly Call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 IDS Teleconference</dc:title>
  <dc:creator>Officemax</dc:creator>
  <cp:lastModifiedBy>Officemax</cp:lastModifiedBy>
  <cp:revision>36</cp:revision>
  <dcterms:created xsi:type="dcterms:W3CDTF">2014-06-19T00:55:47Z</dcterms:created>
  <dcterms:modified xsi:type="dcterms:W3CDTF">2014-06-19T19:55:09Z</dcterms:modified>
</cp:coreProperties>
</file>