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14"/>
  </p:notesMasterIdLst>
  <p:sldIdLst>
    <p:sldId id="256" r:id="rId2"/>
    <p:sldId id="257" r:id="rId3"/>
    <p:sldId id="266" r:id="rId4"/>
    <p:sldId id="258" r:id="rId5"/>
    <p:sldId id="268" r:id="rId6"/>
    <p:sldId id="260" r:id="rId7"/>
    <p:sldId id="259" r:id="rId8"/>
    <p:sldId id="261" r:id="rId9"/>
    <p:sldId id="262" r:id="rId10"/>
    <p:sldId id="263" r:id="rId11"/>
    <p:sldId id="264" r:id="rId12"/>
    <p:sldId id="265" r:id="rId13"/>
  </p:sldIdLst>
  <p:sldSz cx="12192000" cy="6858000"/>
  <p:notesSz cx="6985000" cy="92837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2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07" d="100"/>
          <a:sy n="107" d="100"/>
        </p:scale>
        <p:origin x="7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5797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>
              <a:defRPr sz="1200"/>
            </a:lvl1pPr>
          </a:lstStyle>
          <a:p>
            <a:fld id="{D5D49A0E-9284-D84A-8021-C9903127BBDE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3"/>
            <a:ext cx="5572125" cy="3133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67781"/>
            <a:ext cx="5588000" cy="3655457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5796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>
              <a:defRPr sz="1200"/>
            </a:lvl1pPr>
          </a:lstStyle>
          <a:p>
            <a:fld id="{C0579A71-8C09-3441-BA2F-FC70D7462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1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replace this logo with higher quality version. White would look nice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638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why RCV will be used, when, what offices and needing three or more candidates. Please replace logo with higher quality version.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023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why RCV will be used, when, what offices and needing three or more candidates. Please replace logo with higher quality version.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39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1398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497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talk about ranking only one, what happens if you do, and the advantages of ranking more than one candidate.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1520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Columns are highlighted on clicks to show which votes would not count.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107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920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place holder graphics. Text not finalized yet. Text and graphic positions not finalized yet. Each round will appear on a click.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8227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replace logo with higher quality version. Add contact info.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579A71-8C09-3441-BA2F-FC70D746256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741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077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785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613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257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160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866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87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269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210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65BB39-1D40-D846-B707-EFCA2F2CD468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254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76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565BB39-1D40-D846-B707-EFCA2F2CD468}" type="datetimeFigureOut">
              <a:rPr lang="en-US" smtClean="0"/>
              <a:t>2/13/2026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7961EB60-3CDA-EA41-B9FC-77DF582C87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9133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pixabay.com/vectors/tick-mark-ok-symbol-yes-checkbox-29016/" TargetMode="Externa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rcv@dcboe.org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D2C6B-6F6E-1F7A-5502-01149FDD47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latin typeface="Calibri" panose="020F0502020204030204" pitchFamily="34" charset="0"/>
                <a:cs typeface="Calibri" panose="020F0502020204030204" pitchFamily="34" charset="0"/>
              </a:rPr>
              <a:t>Ranked choice  voting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C2C62D-B62D-696E-2476-99C1264EAE7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2026 implementation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349946-A2C5-4407-9F55-73C8692C8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542" y="3206165"/>
            <a:ext cx="3184915" cy="309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322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933CD-FFD6-5CA8-764D-F9741C3B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Ranked choice voting (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rcv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) in the district of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columbia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D2799-B81F-CDC2-4FF8-BC2A82AD5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794113"/>
            <a:ext cx="6662987" cy="3678612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the November 2024 General Election, voters overwhelmingly voted for Initiative Measure No. 83 (I83), a voter initiative that established RCV as a voting method in DC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DC Council funded RCV in the FY 2026 budget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DC Board of Elections (DCBOE) will implement RCV in all elections that we administer beginning with the June 16, 2026 Primary and Special Elections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88B5F8-239A-F568-763C-07F961A59578}"/>
              </a:ext>
            </a:extLst>
          </p:cNvPr>
          <p:cNvSpPr txBox="1"/>
          <p:nvPr/>
        </p:nvSpPr>
        <p:spPr>
          <a:xfrm>
            <a:off x="3281082" y="2147782"/>
            <a:ext cx="3057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RCV is Here!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B173095-4AA2-85EE-7D54-C1FC05EE0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940" y="2948940"/>
            <a:ext cx="2764234" cy="227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7521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933CD-FFD6-5CA8-764D-F9741C3BB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Ranked choice voting (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rcv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) in the district of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columbia</a:t>
            </a:r>
            <a:endParaRPr lang="en-US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D2799-B81F-CDC2-4FF8-BC2A82AD5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492" y="2415401"/>
            <a:ext cx="11150144" cy="4179359"/>
          </a:xfrm>
        </p:spPr>
        <p:txBody>
          <a:bodyPr numCol="2">
            <a:noAutofit/>
          </a:bodyPr>
          <a:lstStyle/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President and Vice President of the United States;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Mayor of the District of Columbia;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Attorney General;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Chairman of the Council of the District of Columbia;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Delegate to the United States House of Representatives;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Members of the Council of the District of Columbia;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Members of the State Board of Education;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United States Senator;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United States Representative; and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Advisory Neighborhood Commissioner.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88B5F8-239A-F568-763C-07F961A59578}"/>
              </a:ext>
            </a:extLst>
          </p:cNvPr>
          <p:cNvSpPr txBox="1"/>
          <p:nvPr/>
        </p:nvSpPr>
        <p:spPr>
          <a:xfrm>
            <a:off x="692032" y="2021825"/>
            <a:ext cx="6480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PRIMARY, GENERAL ELECTIONS, &amp; SPECIAL ELECTIONS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B173095-4AA2-85EE-7D54-C1FC05EE0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4640" y="4015740"/>
            <a:ext cx="2764234" cy="227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509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E6B8CD-FCEB-AD46-D0B2-3C7A6491AC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1957" y="609805"/>
            <a:ext cx="3213357" cy="6248195"/>
          </a:xfrm>
          <a:prstGeom prst="rect">
            <a:avLst/>
          </a:prstGeom>
        </p:spPr>
      </p:pic>
      <p:sp>
        <p:nvSpPr>
          <p:cNvPr id="10" name="Title 9">
            <a:extLst>
              <a:ext uri="{FF2B5EF4-FFF2-40B4-BE49-F238E27FC236}">
                <a16:creationId xmlns:a16="http://schemas.microsoft.com/office/drawing/2014/main" id="{3D3C440B-655D-8D91-D49D-B89BF9903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is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rcv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AND HOW DOES IT WORK?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8204A77-8871-7CA4-85C2-38F5E5E04B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2" y="1914043"/>
            <a:ext cx="6480008" cy="4580886"/>
          </a:xfrm>
        </p:spPr>
        <p:txBody>
          <a:bodyPr>
            <a:noAutofit/>
          </a:bodyPr>
          <a:lstStyle/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Please note that there are many RCV models. The model of RCV that is being implemented in DC was determined by the text of I83, not by DCBOE.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DCBOE is responsible for drafting regulations that align with the legislation. 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RCV will apply to each contest that contains at least three qualified ballot access candidates.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In RCV contests, voters may rank candidates in order of preference instead of choosing only one.</a:t>
            </a:r>
          </a:p>
          <a:p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Ballots are counted in rounds until a candidate receives a majority of votes (at least 50%).</a:t>
            </a:r>
          </a:p>
        </p:txBody>
      </p:sp>
    </p:spTree>
    <p:extLst>
      <p:ext uri="{BB962C8B-B14F-4D97-AF65-F5344CB8AC3E}">
        <p14:creationId xmlns:p14="http://schemas.microsoft.com/office/powerpoint/2010/main" val="452125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5747569-1BC4-3263-C5EA-396CAB27D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Please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D7F7F7-56D9-D71D-8310-6E7468498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277479"/>
            <a:ext cx="10353508" cy="367830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If no candidate receives over 50% of the votes in a contest, we will begin the RCV tabulation process.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During each tabulation round, the candidate with the fewest votes is removed from the ballot.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Even though you are ranking up to five (5) candidates in a contest, only one vote is valid at a time.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Once you select your first candidate, your vote stays with your top-ranked candidate as long as that candidate remains active.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293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D4E79C6-9D3F-5E93-2D25-8C230E9C313F}"/>
              </a:ext>
            </a:extLst>
          </p:cNvPr>
          <p:cNvSpPr txBox="1"/>
          <p:nvPr/>
        </p:nvSpPr>
        <p:spPr>
          <a:xfrm>
            <a:off x="487278" y="2419762"/>
            <a:ext cx="4745122" cy="313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1B75BC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lang="en-US" sz="2400" dirty="0">
                <a:solidFill>
                  <a:srgbClr val="3D3D3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Fill in only one oval per column</a:t>
            </a:r>
          </a:p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1B75BC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lang="en-US" sz="2400" dirty="0">
                <a:solidFill>
                  <a:srgbClr val="3D3D3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Rank up to five candidates</a:t>
            </a:r>
          </a:p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1B75BC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lang="en-US" sz="2400" dirty="0">
                <a:solidFill>
                  <a:srgbClr val="3D3D3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Ranking additional candidates does not harm your 1</a:t>
            </a:r>
            <a:r>
              <a:rPr lang="en-US" sz="2400" baseline="30000" dirty="0">
                <a:solidFill>
                  <a:srgbClr val="3D3D3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2400" dirty="0">
                <a:solidFill>
                  <a:srgbClr val="3D3D3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choice</a:t>
            </a:r>
          </a:p>
          <a:p>
            <a:pPr marL="306000" marR="0" lvl="0" indent="-3060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1B75BC"/>
              </a:buClr>
              <a:buSzPct val="92000"/>
              <a:buFont typeface="Wingdings 2" panose="05020102010507070707" pitchFamily="18" charset="2"/>
              <a:buChar char=""/>
              <a:tabLst/>
              <a:defRPr/>
            </a:pPr>
            <a:r>
              <a:rPr lang="en-US" sz="2400" dirty="0">
                <a:solidFill>
                  <a:srgbClr val="3D3D3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Voters are not required to rank candidates. Voters may select one candidate if they choose to do so.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DB1018-4B6F-5E37-7A3D-DC038BA83A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94" t="45927" r="7291" b="31349"/>
          <a:stretch/>
        </p:blipFill>
        <p:spPr>
          <a:xfrm>
            <a:off x="6096000" y="980588"/>
            <a:ext cx="5138893" cy="531591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7D847C0-CD75-EA16-7713-BA7C1A24EFB7}"/>
              </a:ext>
            </a:extLst>
          </p:cNvPr>
          <p:cNvSpPr/>
          <p:nvPr/>
        </p:nvSpPr>
        <p:spPr>
          <a:xfrm>
            <a:off x="9167380" y="2949407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67778D0-1EC9-2C17-29F7-026C0763564C}"/>
              </a:ext>
            </a:extLst>
          </p:cNvPr>
          <p:cNvSpPr/>
          <p:nvPr/>
        </p:nvSpPr>
        <p:spPr>
          <a:xfrm>
            <a:off x="9582246" y="3990807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9996020-E062-2E18-724B-BC48599F691C}"/>
              </a:ext>
            </a:extLst>
          </p:cNvPr>
          <p:cNvSpPr/>
          <p:nvPr/>
        </p:nvSpPr>
        <p:spPr>
          <a:xfrm>
            <a:off x="10014046" y="3472154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8373915-D9C2-8CDB-DE69-E41070E1E828}"/>
              </a:ext>
            </a:extLst>
          </p:cNvPr>
          <p:cNvSpPr/>
          <p:nvPr/>
        </p:nvSpPr>
        <p:spPr>
          <a:xfrm>
            <a:off x="10428913" y="4532674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EBB7882-F7F7-6176-0D49-8BF8183343B2}"/>
              </a:ext>
            </a:extLst>
          </p:cNvPr>
          <p:cNvSpPr/>
          <p:nvPr/>
        </p:nvSpPr>
        <p:spPr>
          <a:xfrm>
            <a:off x="10852247" y="5049141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DE08FA53-8E53-76E5-CE5D-9470CC31A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How to mark your ballot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DE7E37B-D5EA-0D45-46B1-49D2722571AB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327492" y="2980397"/>
            <a:ext cx="3427498" cy="3389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563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1ECBBF-085E-7745-D947-663D0A5320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94" t="45927" r="7291" b="31349"/>
          <a:stretch/>
        </p:blipFill>
        <p:spPr>
          <a:xfrm>
            <a:off x="1375410" y="2124817"/>
            <a:ext cx="4144696" cy="428747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F7FA505-398B-5E43-0F20-1905D3660889}"/>
              </a:ext>
            </a:extLst>
          </p:cNvPr>
          <p:cNvSpPr/>
          <p:nvPr/>
        </p:nvSpPr>
        <p:spPr>
          <a:xfrm>
            <a:off x="3841770" y="4120812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5747569-1BC4-3263-C5EA-396CAB27D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Mistakes to avoid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BBA33E-9A42-83A1-B8EE-EE51289941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94" t="45927" r="7291" b="31349"/>
          <a:stretch/>
        </p:blipFill>
        <p:spPr>
          <a:xfrm>
            <a:off x="6671894" y="2124817"/>
            <a:ext cx="4144696" cy="428747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6BD24DD8-C544-F46C-8778-00E9EF1386B8}"/>
              </a:ext>
            </a:extLst>
          </p:cNvPr>
          <p:cNvSpPr/>
          <p:nvPr/>
        </p:nvSpPr>
        <p:spPr>
          <a:xfrm>
            <a:off x="9826030" y="4966292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D57C821-95D2-8E65-1387-4D6056B408BF}"/>
              </a:ext>
            </a:extLst>
          </p:cNvPr>
          <p:cNvSpPr/>
          <p:nvPr/>
        </p:nvSpPr>
        <p:spPr>
          <a:xfrm>
            <a:off x="9142497" y="3709423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A83D33-ACC4-02CF-E93B-8A7615D2DA9E}"/>
              </a:ext>
            </a:extLst>
          </p:cNvPr>
          <p:cNvSpPr/>
          <p:nvPr/>
        </p:nvSpPr>
        <p:spPr>
          <a:xfrm>
            <a:off x="4522996" y="412205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1A4F2AC-90FD-6E0D-DC06-CA62D52C7314}"/>
              </a:ext>
            </a:extLst>
          </p:cNvPr>
          <p:cNvSpPr/>
          <p:nvPr/>
        </p:nvSpPr>
        <p:spPr>
          <a:xfrm>
            <a:off x="4182187" y="4120812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B873295-A64B-9CAF-4DE9-13F46F74835B}"/>
              </a:ext>
            </a:extLst>
          </p:cNvPr>
          <p:cNvSpPr/>
          <p:nvPr/>
        </p:nvSpPr>
        <p:spPr>
          <a:xfrm>
            <a:off x="9473575" y="455162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01F391-B1CD-FE37-2CED-6ED58A940F28}"/>
              </a:ext>
            </a:extLst>
          </p:cNvPr>
          <p:cNvSpPr/>
          <p:nvPr/>
        </p:nvSpPr>
        <p:spPr>
          <a:xfrm>
            <a:off x="9473575" y="4120812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B1D114-2D27-1412-FA6B-A1F5AB718F4B}"/>
              </a:ext>
            </a:extLst>
          </p:cNvPr>
          <p:cNvSpPr/>
          <p:nvPr/>
        </p:nvSpPr>
        <p:spPr>
          <a:xfrm>
            <a:off x="4100967" y="2153349"/>
            <a:ext cx="320040" cy="42417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4672BF5-7AF6-F33F-F851-1ACF82232DED}"/>
              </a:ext>
            </a:extLst>
          </p:cNvPr>
          <p:cNvSpPr/>
          <p:nvPr/>
        </p:nvSpPr>
        <p:spPr>
          <a:xfrm>
            <a:off x="4435131" y="2147677"/>
            <a:ext cx="320040" cy="42417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8053C5-E541-3C10-5594-E94E1ED43EC6}"/>
              </a:ext>
            </a:extLst>
          </p:cNvPr>
          <p:cNvSpPr/>
          <p:nvPr/>
        </p:nvSpPr>
        <p:spPr>
          <a:xfrm>
            <a:off x="9399155" y="2150163"/>
            <a:ext cx="320040" cy="42417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E20D759-B295-2038-4189-0DE4D67E9209}"/>
              </a:ext>
            </a:extLst>
          </p:cNvPr>
          <p:cNvSpPr/>
          <p:nvPr/>
        </p:nvSpPr>
        <p:spPr>
          <a:xfrm>
            <a:off x="9730233" y="2147677"/>
            <a:ext cx="320040" cy="42417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300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1ECBBF-085E-7745-D947-663D0A53205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94" t="45927" r="7291" b="31349"/>
          <a:stretch/>
        </p:blipFill>
        <p:spPr>
          <a:xfrm>
            <a:off x="1375410" y="2124817"/>
            <a:ext cx="4144696" cy="428747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F7FA505-398B-5E43-0F20-1905D3660889}"/>
              </a:ext>
            </a:extLst>
          </p:cNvPr>
          <p:cNvSpPr/>
          <p:nvPr/>
        </p:nvSpPr>
        <p:spPr>
          <a:xfrm>
            <a:off x="3841770" y="3709423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B5747569-1BC4-3263-C5EA-396CAB27D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Mistakes to avoid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FBBA33E-9A42-83A1-B8EE-EE512899418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994" t="45927" r="7291" b="31349"/>
          <a:stretch/>
        </p:blipFill>
        <p:spPr>
          <a:xfrm>
            <a:off x="6671894" y="2124817"/>
            <a:ext cx="4144696" cy="428747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6BD24DD8-C544-F46C-8778-00E9EF1386B8}"/>
              </a:ext>
            </a:extLst>
          </p:cNvPr>
          <p:cNvSpPr/>
          <p:nvPr/>
        </p:nvSpPr>
        <p:spPr>
          <a:xfrm>
            <a:off x="9803170" y="455162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A83D33-ACC4-02CF-E93B-8A7615D2DA9E}"/>
              </a:ext>
            </a:extLst>
          </p:cNvPr>
          <p:cNvSpPr/>
          <p:nvPr/>
        </p:nvSpPr>
        <p:spPr>
          <a:xfrm>
            <a:off x="4522996" y="4122050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1A4F2AC-90FD-6E0D-DC06-CA62D52C7314}"/>
              </a:ext>
            </a:extLst>
          </p:cNvPr>
          <p:cNvSpPr/>
          <p:nvPr/>
        </p:nvSpPr>
        <p:spPr>
          <a:xfrm>
            <a:off x="4845127" y="4551626"/>
            <a:ext cx="177487" cy="90192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2D3F050-E92E-5D96-79FE-6C1D12EB9F4A}"/>
              </a:ext>
            </a:extLst>
          </p:cNvPr>
          <p:cNvSpPr/>
          <p:nvPr/>
        </p:nvSpPr>
        <p:spPr>
          <a:xfrm>
            <a:off x="4096553" y="2147677"/>
            <a:ext cx="320040" cy="42417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A0ABA4-117E-A9AA-9CD7-105A350045F3}"/>
              </a:ext>
            </a:extLst>
          </p:cNvPr>
          <p:cNvSpPr/>
          <p:nvPr/>
        </p:nvSpPr>
        <p:spPr>
          <a:xfrm>
            <a:off x="9042735" y="2147677"/>
            <a:ext cx="320040" cy="42417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FD3705-E558-0A83-285F-4C3E68DAD0A5}"/>
              </a:ext>
            </a:extLst>
          </p:cNvPr>
          <p:cNvSpPr/>
          <p:nvPr/>
        </p:nvSpPr>
        <p:spPr>
          <a:xfrm>
            <a:off x="9731893" y="2159107"/>
            <a:ext cx="320040" cy="42417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D2FDD51-831A-01F7-DB2D-6090CF9C0984}"/>
              </a:ext>
            </a:extLst>
          </p:cNvPr>
          <p:cNvSpPr/>
          <p:nvPr/>
        </p:nvSpPr>
        <p:spPr>
          <a:xfrm>
            <a:off x="9375884" y="2159107"/>
            <a:ext cx="329184" cy="424175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92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90184744-E8AA-84CA-AC13-BCE6C65F01D2}"/>
              </a:ext>
            </a:extLst>
          </p:cNvPr>
          <p:cNvSpPr/>
          <p:nvPr/>
        </p:nvSpPr>
        <p:spPr>
          <a:xfrm>
            <a:off x="8428671" y="596592"/>
            <a:ext cx="3312795" cy="6930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F9AB36C-BC89-2B66-4DDB-C1D0232E1038}"/>
              </a:ext>
            </a:extLst>
          </p:cNvPr>
          <p:cNvSpPr txBox="1"/>
          <p:nvPr/>
        </p:nvSpPr>
        <p:spPr>
          <a:xfrm>
            <a:off x="8425271" y="689099"/>
            <a:ext cx="3470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TABULATION PROCESS</a:t>
            </a:r>
            <a:endParaRPr lang="en-US" sz="2700" b="1" dirty="0">
              <a:solidFill>
                <a:schemeClr val="bg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C3C5E8-2386-6624-79C3-773871A8F773}"/>
              </a:ext>
            </a:extLst>
          </p:cNvPr>
          <p:cNvSpPr txBox="1"/>
          <p:nvPr/>
        </p:nvSpPr>
        <p:spPr>
          <a:xfrm>
            <a:off x="777675" y="754613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Round 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64DB640-A339-3C01-7538-FE9C10A6FBD1}"/>
              </a:ext>
            </a:extLst>
          </p:cNvPr>
          <p:cNvSpPr txBox="1"/>
          <p:nvPr/>
        </p:nvSpPr>
        <p:spPr>
          <a:xfrm>
            <a:off x="777675" y="1057420"/>
            <a:ext cx="2468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First choices are counted.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D1CFE0-C138-C254-A0C0-CD45D01398E4}"/>
              </a:ext>
            </a:extLst>
          </p:cNvPr>
          <p:cNvSpPr txBox="1"/>
          <p:nvPr/>
        </p:nvSpPr>
        <p:spPr>
          <a:xfrm>
            <a:off x="777675" y="2778759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Round 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0D8E0D-B1C4-1F1D-6377-A4C41EA3FA03}"/>
              </a:ext>
            </a:extLst>
          </p:cNvPr>
          <p:cNvSpPr txBox="1"/>
          <p:nvPr/>
        </p:nvSpPr>
        <p:spPr>
          <a:xfrm>
            <a:off x="777675" y="4885272"/>
            <a:ext cx="194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Round 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32AC34E-DEC3-2C78-FC02-5B6E2D5960DB}"/>
              </a:ext>
            </a:extLst>
          </p:cNvPr>
          <p:cNvSpPr txBox="1"/>
          <p:nvPr/>
        </p:nvSpPr>
        <p:spPr>
          <a:xfrm>
            <a:off x="777675" y="3106854"/>
            <a:ext cx="322643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candidate with the fewest votes is eliminated. Those ballots are transferred to the voter’s next choice.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939B56B-0E6D-6AA5-5A71-C1EBE7231C4A}"/>
              </a:ext>
            </a:extLst>
          </p:cNvPr>
          <p:cNvSpPr txBox="1"/>
          <p:nvPr/>
        </p:nvSpPr>
        <p:spPr>
          <a:xfrm>
            <a:off x="777675" y="5188565"/>
            <a:ext cx="26395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 process continues until a candidate reaches a majority.</a:t>
            </a:r>
          </a:p>
        </p:txBody>
      </p:sp>
      <p:pic>
        <p:nvPicPr>
          <p:cNvPr id="30" name="Graphic 29" descr="Trophy">
            <a:extLst>
              <a:ext uri="{FF2B5EF4-FFF2-40B4-BE49-F238E27FC236}">
                <a16:creationId xmlns:a16="http://schemas.microsoft.com/office/drawing/2014/main" id="{FD6C8156-BC6A-01CA-E538-2E13294B48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55430" y="4670405"/>
            <a:ext cx="1036320" cy="103632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AA104E07-D463-0C83-856C-82380CECD83B}"/>
              </a:ext>
            </a:extLst>
          </p:cNvPr>
          <p:cNvSpPr txBox="1"/>
          <p:nvPr/>
        </p:nvSpPr>
        <p:spPr>
          <a:xfrm>
            <a:off x="9491254" y="4746773"/>
            <a:ext cx="412024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900" dirty="0">
                <a:solidFill>
                  <a:schemeClr val="bg1"/>
                </a:solidFill>
                <a:latin typeface="Phosphate Solid" panose="02000506050000020004" pitchFamily="2" charset="77"/>
                <a:cs typeface="Phosphate Solid" panose="02000506050000020004" pitchFamily="2" charset="77"/>
              </a:rPr>
              <a:t>B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0836DF8-3E79-FD9E-3BEA-57ABCE71FD6B}"/>
              </a:ext>
            </a:extLst>
          </p:cNvPr>
          <p:cNvSpPr txBox="1"/>
          <p:nvPr/>
        </p:nvSpPr>
        <p:spPr>
          <a:xfrm>
            <a:off x="9328785" y="5579864"/>
            <a:ext cx="71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WINS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C4A5B05-E27F-C23E-07C9-4D2A08B205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3360" y="694688"/>
            <a:ext cx="4191000" cy="166370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11F09984-F07B-915D-937F-3D3459BCF9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5872" y="2778759"/>
            <a:ext cx="4305300" cy="1651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357FD3F-9188-056F-0516-928D945246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8109" y="4853251"/>
            <a:ext cx="4445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797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710EB7A-00A9-434A-2C91-895CE1A9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What should you expect?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5610A55-8CBA-0E52-6802-B673D56B37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059" y="2001506"/>
            <a:ext cx="5087075" cy="536005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Voting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C539624-C6DF-9680-3C0D-FE554A80C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5773" y="2574433"/>
            <a:ext cx="4988336" cy="2813051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It may take longer to mark your ballot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Guidance on RCV will be available at Vote Centers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Mail Ballot packets will include guidance on RCV</a:t>
            </a:r>
          </a:p>
          <a:p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2F7007C-B5A7-8F97-3A43-8DD55A42A5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99042" y="1984138"/>
            <a:ext cx="5087073" cy="553373"/>
          </a:xfrm>
        </p:spPr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Results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E4BF058-7C51-3804-55FE-E3A0D754B2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821888" y="2574433"/>
            <a:ext cx="5968323" cy="3826048"/>
          </a:xfrm>
        </p:spPr>
        <p:txBody>
          <a:bodyPr>
            <a:normAutofit fontScale="92500"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Results reports will look different from reports in previous elections</a:t>
            </a:r>
          </a:p>
          <a:p>
            <a:pPr lvl="1"/>
            <a:r>
              <a:rPr 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Getting best practices from other jurisdictions</a:t>
            </a:r>
          </a:p>
          <a:p>
            <a:pPr lvl="1"/>
            <a:r>
              <a:rPr 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Transparency is key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Results will still be available on DCBOE website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results reporting schedule will be different from previous elections</a:t>
            </a:r>
          </a:p>
          <a:p>
            <a:pPr lvl="1"/>
            <a:r>
              <a:rPr 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Schedule is being determined</a:t>
            </a:r>
          </a:p>
          <a:p>
            <a:pPr lvl="1"/>
            <a:r>
              <a:rPr lang="en-US" sz="1900" dirty="0">
                <a:latin typeface="Calibri" panose="020F0502020204030204" pitchFamily="34" charset="0"/>
                <a:cs typeface="Calibri" panose="020F0502020204030204" pitchFamily="34" charset="0"/>
              </a:rPr>
              <a:t>Preliminary results will still be posted on Election Night</a:t>
            </a:r>
          </a:p>
          <a:p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AFB7AFE-6F57-F93D-8ECE-94D3E17FA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710" y="4939030"/>
            <a:ext cx="2908300" cy="157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7306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B7365-5EF4-D81B-C3DB-C6B723E30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Education &amp; outreach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8DF448-4613-E5F0-6872-6BEA66A087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Available Resources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921551-AC12-8795-55EA-0D6305B29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194" y="2856777"/>
            <a:ext cx="5393100" cy="2934999"/>
          </a:xfrm>
        </p:spPr>
        <p:txBody>
          <a:bodyPr>
            <a:no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RCV page on DCBOE website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Resource Lab at DCBOE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FAQs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Palm cards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In-person and virtual speaking engagements </a:t>
            </a:r>
          </a:p>
          <a:p>
            <a:endParaRPr lang="en-US" sz="24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EE3408-2E01-B4BD-65B5-E247F841E1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Coming Soon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20BCD0-78DB-E117-D81E-477248F53FC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Election tabulation simulator tool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Explanation Video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Voter Guide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Mailers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33450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7B27898-60B7-1913-62C5-66CE6AC22C76}"/>
              </a:ext>
            </a:extLst>
          </p:cNvPr>
          <p:cNvSpPr txBox="1"/>
          <p:nvPr/>
        </p:nvSpPr>
        <p:spPr>
          <a:xfrm>
            <a:off x="3972703" y="3748698"/>
            <a:ext cx="3369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www.dcboe.org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9A2449-D0FA-B1CD-D334-4C94A902781A}"/>
              </a:ext>
            </a:extLst>
          </p:cNvPr>
          <p:cNvSpPr txBox="1"/>
          <p:nvPr/>
        </p:nvSpPr>
        <p:spPr>
          <a:xfrm>
            <a:off x="0" y="4686957"/>
            <a:ext cx="130615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questions regarding Ranked Choice Voting, contact: </a:t>
            </a:r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rcv@dcboe.org</a:t>
            </a:r>
            <a:endParaRPr lang="en-US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3200" b="1" dirty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more information about speaking engagements, contact:</a:t>
            </a:r>
          </a:p>
          <a:p>
            <a:pPr algn="ctr"/>
            <a:r>
              <a:rPr lang="en-US" sz="320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Outreach@dcboe.org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FD7EB1-E129-4046-A3F6-DCD1169F1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890" y="719313"/>
            <a:ext cx="3146204" cy="308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3231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Custom 5">
      <a:dk1>
        <a:srgbClr val="000000"/>
      </a:dk1>
      <a:lt1>
        <a:srgbClr val="FFFFFF"/>
      </a:lt1>
      <a:dk2>
        <a:srgbClr val="3D3D3D"/>
      </a:dk2>
      <a:lt2>
        <a:srgbClr val="EBEBEB"/>
      </a:lt2>
      <a:accent1>
        <a:srgbClr val="D12027"/>
      </a:accent1>
      <a:accent2>
        <a:srgbClr val="1B75BC"/>
      </a:accent2>
      <a:accent3>
        <a:srgbClr val="95A1A3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{3335FDCE-ABA4-E64E-923F-28F52C750E3A}tf10001123</Template>
  <TotalTime>11339</TotalTime>
  <Words>766</Words>
  <Application>Microsoft Office PowerPoint</Application>
  <PresentationFormat>Widescreen</PresentationFormat>
  <Paragraphs>93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Calibri</vt:lpstr>
      <vt:lpstr>Gill Sans MT</vt:lpstr>
      <vt:lpstr>Phosphate Solid</vt:lpstr>
      <vt:lpstr>Wingdings</vt:lpstr>
      <vt:lpstr>Wingdings 2</vt:lpstr>
      <vt:lpstr>Dividend</vt:lpstr>
      <vt:lpstr>Ranked choice  voting</vt:lpstr>
      <vt:lpstr>Ranked choice voting (rcv) in the district of columbia</vt:lpstr>
      <vt:lpstr>Ranked choice voting (rcv) in the district of columbia</vt:lpstr>
      <vt:lpstr>What is rcv AND HOW DOES IT WORK?</vt:lpstr>
      <vt:lpstr>Please Note</vt:lpstr>
      <vt:lpstr>How to mark your ballot</vt:lpstr>
      <vt:lpstr>Mistakes to avoid</vt:lpstr>
      <vt:lpstr>Mistakes to avoid</vt:lpstr>
      <vt:lpstr>PowerPoint Presentation</vt:lpstr>
      <vt:lpstr>What should you expect?</vt:lpstr>
      <vt:lpstr>Education &amp; outreach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Ranked choice  voting</dc:title>
  <dc:creator>Ben Hinchman</dc:creator>
  <cp:lastModifiedBy>Yewoinhareg Kebede</cp:lastModifiedBy>
  <cp:revision>21</cp:revision>
  <cp:lastPrinted>2026-02-06T18:22:05Z</cp:lastPrinted>
  <dcterms:created xsi:type="dcterms:W3CDTF">2026-01-26T19:34:40Z</dcterms:created>
  <dcterms:modified xsi:type="dcterms:W3CDTF">2026-02-19T14:26:23Z</dcterms:modified>
</cp:coreProperties>
</file>