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09" r:id="rId2"/>
    <p:sldId id="321" r:id="rId3"/>
    <p:sldId id="322" r:id="rId4"/>
  </p:sldIdLst>
  <p:sldSz cx="9144000" cy="6858000" type="letter"/>
  <p:notesSz cx="9309100" cy="7023100"/>
  <p:defaultText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034362" cy="351274"/>
          </a:xfrm>
          <a:prstGeom prst="rect">
            <a:avLst/>
          </a:prstGeom>
        </p:spPr>
        <p:txBody>
          <a:bodyPr vert="horz" lIns="90826" tIns="45413" rIns="90826" bIns="45413" rtlCol="0"/>
          <a:lstStyle>
            <a:lvl1pPr algn="l">
              <a:defRPr sz="1200"/>
            </a:lvl1pPr>
          </a:lstStyle>
          <a:p>
            <a:endParaRPr lang="en-US" dirty="0"/>
          </a:p>
        </p:txBody>
      </p:sp>
      <p:sp>
        <p:nvSpPr>
          <p:cNvPr id="3" name="Date Placeholder 2"/>
          <p:cNvSpPr>
            <a:spLocks noGrp="1"/>
          </p:cNvSpPr>
          <p:nvPr>
            <p:ph type="dt" idx="1"/>
          </p:nvPr>
        </p:nvSpPr>
        <p:spPr>
          <a:xfrm>
            <a:off x="5272651" y="2"/>
            <a:ext cx="4034362" cy="351274"/>
          </a:xfrm>
          <a:prstGeom prst="rect">
            <a:avLst/>
          </a:prstGeom>
        </p:spPr>
        <p:txBody>
          <a:bodyPr vert="horz" lIns="90826" tIns="45413" rIns="90826" bIns="45413" rtlCol="0"/>
          <a:lstStyle>
            <a:lvl1pPr algn="r">
              <a:defRPr sz="1200"/>
            </a:lvl1pPr>
          </a:lstStyle>
          <a:p>
            <a:fld id="{57D79A33-C407-4C7D-BE81-67D5593A43D0}" type="datetimeFigureOut">
              <a:rPr lang="en-US" smtClean="0"/>
              <a:t>5/24/2023</a:t>
            </a:fld>
            <a:endParaRPr lang="en-US" dirty="0"/>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0826" tIns="45413" rIns="90826" bIns="45413" rtlCol="0" anchor="ctr"/>
          <a:lstStyle/>
          <a:p>
            <a:endParaRPr lang="en-US" dirty="0"/>
          </a:p>
        </p:txBody>
      </p:sp>
      <p:sp>
        <p:nvSpPr>
          <p:cNvPr id="5" name="Notes Placeholder 4"/>
          <p:cNvSpPr>
            <a:spLocks noGrp="1"/>
          </p:cNvSpPr>
          <p:nvPr>
            <p:ph type="body" sz="quarter" idx="3"/>
          </p:nvPr>
        </p:nvSpPr>
        <p:spPr>
          <a:xfrm>
            <a:off x="931329" y="3336509"/>
            <a:ext cx="7446445" cy="3160276"/>
          </a:xfrm>
          <a:prstGeom prst="rect">
            <a:avLst/>
          </a:prstGeom>
        </p:spPr>
        <p:txBody>
          <a:bodyPr vert="horz" lIns="90826" tIns="45413" rIns="90826" bIns="454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70636"/>
            <a:ext cx="4034362" cy="351274"/>
          </a:xfrm>
          <a:prstGeom prst="rect">
            <a:avLst/>
          </a:prstGeom>
        </p:spPr>
        <p:txBody>
          <a:bodyPr vert="horz" lIns="90826" tIns="45413" rIns="90826" bIns="454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2651" y="6670636"/>
            <a:ext cx="4034362" cy="351274"/>
          </a:xfrm>
          <a:prstGeom prst="rect">
            <a:avLst/>
          </a:prstGeom>
        </p:spPr>
        <p:txBody>
          <a:bodyPr vert="horz" lIns="90826" tIns="45413" rIns="90826" bIns="45413" rtlCol="0" anchor="b"/>
          <a:lstStyle>
            <a:lvl1pPr algn="r">
              <a:defRPr sz="1200"/>
            </a:lvl1pPr>
          </a:lstStyle>
          <a:p>
            <a:fld id="{72E217B9-F47D-4F0A-B5E3-EFD5D4B81395}" type="slidenum">
              <a:rPr lang="en-US" smtClean="0"/>
              <a:t>‹#›</a:t>
            </a:fld>
            <a:endParaRPr lang="en-US" dirty="0"/>
          </a:p>
        </p:txBody>
      </p:sp>
    </p:spTree>
    <p:extLst>
      <p:ext uri="{BB962C8B-B14F-4D97-AF65-F5344CB8AC3E}">
        <p14:creationId xmlns:p14="http://schemas.microsoft.com/office/powerpoint/2010/main" val="1798587675"/>
      </p:ext>
    </p:extLst>
  </p:cSld>
  <p:clrMap bg1="lt1" tx1="dk1" bg2="lt2" tx2="dk2" accent1="accent1" accent2="accent2" accent3="accent3" accent4="accent4" accent5="accent5" accent6="accent6" hlink="hlink" folHlink="folHlink"/>
  <p:notesStyle>
    <a:lvl1pPr marL="0" algn="l" defTabSz="914186" rtl="0" eaLnBrk="1" latinLnBrk="0" hangingPunct="1">
      <a:defRPr sz="1200" kern="1200">
        <a:solidFill>
          <a:schemeClr val="tx1"/>
        </a:solidFill>
        <a:latin typeface="+mn-lt"/>
        <a:ea typeface="+mn-ea"/>
        <a:cs typeface="+mn-cs"/>
      </a:defRPr>
    </a:lvl1pPr>
    <a:lvl2pPr marL="457092" algn="l" defTabSz="914186" rtl="0" eaLnBrk="1" latinLnBrk="0" hangingPunct="1">
      <a:defRPr sz="1200" kern="1200">
        <a:solidFill>
          <a:schemeClr val="tx1"/>
        </a:solidFill>
        <a:latin typeface="+mn-lt"/>
        <a:ea typeface="+mn-ea"/>
        <a:cs typeface="+mn-cs"/>
      </a:defRPr>
    </a:lvl2pPr>
    <a:lvl3pPr marL="914186" algn="l" defTabSz="914186" rtl="0" eaLnBrk="1" latinLnBrk="0" hangingPunct="1">
      <a:defRPr sz="1200" kern="1200">
        <a:solidFill>
          <a:schemeClr val="tx1"/>
        </a:solidFill>
        <a:latin typeface="+mn-lt"/>
        <a:ea typeface="+mn-ea"/>
        <a:cs typeface="+mn-cs"/>
      </a:defRPr>
    </a:lvl3pPr>
    <a:lvl4pPr marL="1371279" algn="l" defTabSz="914186" rtl="0" eaLnBrk="1" latinLnBrk="0" hangingPunct="1">
      <a:defRPr sz="1200" kern="1200">
        <a:solidFill>
          <a:schemeClr val="tx1"/>
        </a:solidFill>
        <a:latin typeface="+mn-lt"/>
        <a:ea typeface="+mn-ea"/>
        <a:cs typeface="+mn-cs"/>
      </a:defRPr>
    </a:lvl4pPr>
    <a:lvl5pPr marL="1828373" algn="l" defTabSz="914186" rtl="0" eaLnBrk="1" latinLnBrk="0" hangingPunct="1">
      <a:defRPr sz="1200" kern="1200">
        <a:solidFill>
          <a:schemeClr val="tx1"/>
        </a:solidFill>
        <a:latin typeface="+mn-lt"/>
        <a:ea typeface="+mn-ea"/>
        <a:cs typeface="+mn-cs"/>
      </a:defRPr>
    </a:lvl5pPr>
    <a:lvl6pPr marL="2285466" algn="l" defTabSz="914186" rtl="0" eaLnBrk="1" latinLnBrk="0" hangingPunct="1">
      <a:defRPr sz="1200" kern="1200">
        <a:solidFill>
          <a:schemeClr val="tx1"/>
        </a:solidFill>
        <a:latin typeface="+mn-lt"/>
        <a:ea typeface="+mn-ea"/>
        <a:cs typeface="+mn-cs"/>
      </a:defRPr>
    </a:lvl6pPr>
    <a:lvl7pPr marL="2742558" algn="l" defTabSz="914186" rtl="0" eaLnBrk="1" latinLnBrk="0" hangingPunct="1">
      <a:defRPr sz="1200" kern="1200">
        <a:solidFill>
          <a:schemeClr val="tx1"/>
        </a:solidFill>
        <a:latin typeface="+mn-lt"/>
        <a:ea typeface="+mn-ea"/>
        <a:cs typeface="+mn-cs"/>
      </a:defRPr>
    </a:lvl7pPr>
    <a:lvl8pPr marL="3199652" algn="l" defTabSz="914186" rtl="0" eaLnBrk="1" latinLnBrk="0" hangingPunct="1">
      <a:defRPr sz="1200" kern="1200">
        <a:solidFill>
          <a:schemeClr val="tx1"/>
        </a:solidFill>
        <a:latin typeface="+mn-lt"/>
        <a:ea typeface="+mn-ea"/>
        <a:cs typeface="+mn-cs"/>
      </a:defRPr>
    </a:lvl8pPr>
    <a:lvl9pPr marL="3656744" algn="l" defTabSz="914186"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2708" y="250095"/>
            <a:ext cx="8331200" cy="1781907"/>
          </a:xfrm>
        </p:spPr>
        <p:txBody>
          <a:bodyPr/>
          <a:lstStyle>
            <a:lvl1pPr algn="ctr">
              <a:defRPr baseline="0">
                <a:latin typeface="Cambria" panose="02040503050406030204" pitchFamily="18" charset="0"/>
              </a:defRPr>
            </a:lvl1pPr>
          </a:lstStyle>
          <a:p>
            <a:r>
              <a:rPr lang="en-US" dirty="0"/>
              <a:t>Department of Behavioral Health</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latin typeface="Cambria" panose="02040503050406030204" pitchFamily="18" charset="0"/>
              </a:defRPr>
            </a:lvl1pPr>
            <a:lvl2pPr marL="457092" indent="0" algn="ctr">
              <a:buNone/>
              <a:defRPr/>
            </a:lvl2pPr>
            <a:lvl3pPr marL="914186" indent="0" algn="ctr">
              <a:buNone/>
              <a:defRPr/>
            </a:lvl3pPr>
            <a:lvl4pPr marL="1371279" indent="0" algn="ctr">
              <a:buNone/>
              <a:defRPr/>
            </a:lvl4pPr>
            <a:lvl5pPr marL="1828373" indent="0" algn="ctr">
              <a:buNone/>
              <a:defRPr/>
            </a:lvl5pPr>
            <a:lvl6pPr marL="2285466" indent="0" algn="ctr">
              <a:buNone/>
              <a:defRPr/>
            </a:lvl6pPr>
            <a:lvl7pPr marL="2742558" indent="0" algn="ctr">
              <a:buNone/>
              <a:defRPr/>
            </a:lvl7pPr>
            <a:lvl8pPr marL="3199652" indent="0" algn="ctr">
              <a:buNone/>
              <a:defRPr/>
            </a:lvl8pPr>
            <a:lvl9pPr marL="3656744" indent="0" algn="ctr">
              <a:buNone/>
              <a:defRPr/>
            </a:lvl9pPr>
          </a:lstStyle>
          <a:p>
            <a:r>
              <a:rPr lang="en-US" dirty="0"/>
              <a:t>Title of Division/Area</a:t>
            </a:r>
          </a:p>
          <a:p>
            <a:r>
              <a:rPr lang="en-US" dirty="0"/>
              <a:t>Name of Presenter</a:t>
            </a:r>
          </a:p>
          <a:p>
            <a:r>
              <a:rPr lang="en-US" dirty="0"/>
              <a:t>Date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4555" y="2094526"/>
            <a:ext cx="2813538" cy="1591156"/>
          </a:xfrm>
          <a:prstGeom prst="rect">
            <a:avLst/>
          </a:prstGeom>
        </p:spPr>
      </p:pic>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r="75875"/>
          <a:stretch/>
        </p:blipFill>
        <p:spPr>
          <a:xfrm>
            <a:off x="8100647" y="5604031"/>
            <a:ext cx="504092" cy="700118"/>
          </a:xfrm>
          <a:prstGeom prst="rect">
            <a:avLst/>
          </a:prstGeom>
        </p:spPr>
      </p:pic>
    </p:spTree>
    <p:extLst>
      <p:ext uri="{BB962C8B-B14F-4D97-AF65-F5344CB8AC3E}">
        <p14:creationId xmlns:p14="http://schemas.microsoft.com/office/powerpoint/2010/main" val="240759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8EAA164E-9776-4052-B6AD-22C50950C745}" type="slidenum">
              <a:rPr lang="en-US" smtClean="0"/>
              <a:pPr>
                <a:defRPr/>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131878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E9A04C84-34EC-4AFE-8930-C9793F0ABD90}" type="slidenum">
              <a:rPr lang="en-US" smtClean="0"/>
              <a:pPr>
                <a:defRPr/>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1697872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4"/>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1333F40E-AD9F-4D32-A0D7-20331C7C42AD}"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98521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62E25340-54C0-4D97-AA52-D61C6E857B51}" type="slidenum">
              <a:rPr lang="en-US" smtClean="0"/>
              <a:pPr>
                <a:defRPr/>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365806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092" indent="0">
              <a:buNone/>
              <a:defRPr sz="1800"/>
            </a:lvl2pPr>
            <a:lvl3pPr marL="914186" indent="0">
              <a:buNone/>
              <a:defRPr sz="1600"/>
            </a:lvl3pPr>
            <a:lvl4pPr marL="1371279" indent="0">
              <a:buNone/>
              <a:defRPr sz="1400"/>
            </a:lvl4pPr>
            <a:lvl5pPr marL="1828373" indent="0">
              <a:buNone/>
              <a:defRPr sz="1400"/>
            </a:lvl5pPr>
            <a:lvl6pPr marL="2285466" indent="0">
              <a:buNone/>
              <a:defRPr sz="1400"/>
            </a:lvl6pPr>
            <a:lvl7pPr marL="2742558" indent="0">
              <a:buNone/>
              <a:defRPr sz="1400"/>
            </a:lvl7pPr>
            <a:lvl8pPr marL="3199652" indent="0">
              <a:buNone/>
              <a:defRPr sz="1400"/>
            </a:lvl8pPr>
            <a:lvl9pPr marL="3656744" indent="0">
              <a:buNone/>
              <a:defRPr sz="1400"/>
            </a:lvl9pPr>
          </a:lstStyle>
          <a:p>
            <a:pPr lvl="0"/>
            <a:r>
              <a:rPr lang="en-US" dirty="0"/>
              <a:t>Click to edit Master text styles</a:t>
            </a:r>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E36CD349-5DD7-4433-A90C-D01BD3482C6A}" type="slidenum">
              <a:rPr lang="en-US" smtClean="0"/>
              <a:pPr>
                <a:defRPr/>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347495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58EBCBB6-6101-435F-A5EB-89A828195421}"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27676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092" indent="0">
              <a:buNone/>
              <a:defRPr sz="2000" b="1"/>
            </a:lvl2pPr>
            <a:lvl3pPr marL="914186" indent="0">
              <a:buNone/>
              <a:defRPr sz="1800" b="1"/>
            </a:lvl3pPr>
            <a:lvl4pPr marL="1371279" indent="0">
              <a:buNone/>
              <a:defRPr sz="1600" b="1"/>
            </a:lvl4pPr>
            <a:lvl5pPr marL="1828373" indent="0">
              <a:buNone/>
              <a:defRPr sz="1600" b="1"/>
            </a:lvl5pPr>
            <a:lvl6pPr marL="2285466" indent="0">
              <a:buNone/>
              <a:defRPr sz="1600" b="1"/>
            </a:lvl6pPr>
            <a:lvl7pPr marL="2742558" indent="0">
              <a:buNone/>
              <a:defRPr sz="1600" b="1"/>
            </a:lvl7pPr>
            <a:lvl8pPr marL="3199652" indent="0">
              <a:buNone/>
              <a:defRPr sz="1600" b="1"/>
            </a:lvl8pPr>
            <a:lvl9pPr marL="365674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092" indent="0">
              <a:buNone/>
              <a:defRPr sz="2000" b="1"/>
            </a:lvl2pPr>
            <a:lvl3pPr marL="914186" indent="0">
              <a:buNone/>
              <a:defRPr sz="1800" b="1"/>
            </a:lvl3pPr>
            <a:lvl4pPr marL="1371279" indent="0">
              <a:buNone/>
              <a:defRPr sz="1600" b="1"/>
            </a:lvl4pPr>
            <a:lvl5pPr marL="1828373" indent="0">
              <a:buNone/>
              <a:defRPr sz="1600" b="1"/>
            </a:lvl5pPr>
            <a:lvl6pPr marL="2285466" indent="0">
              <a:buNone/>
              <a:defRPr sz="1600" b="1"/>
            </a:lvl6pPr>
            <a:lvl7pPr marL="2742558" indent="0">
              <a:buNone/>
              <a:defRPr sz="1600" b="1"/>
            </a:lvl7pPr>
            <a:lvl8pPr marL="3199652" indent="0">
              <a:buNone/>
              <a:defRPr sz="1600" b="1"/>
            </a:lvl8pPr>
            <a:lvl9pPr marL="365674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53024E28-9D3B-4DC1-8142-8E4D8E45ECB7}" type="slidenum">
              <a:rPr lang="en-US" smtClean="0"/>
              <a:pPr>
                <a:defRPr/>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231370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532AB989-1A8A-4C96-B273-A5F2125757A5}" type="slidenum">
              <a:rPr lang="en-US" smtClean="0"/>
              <a:pPr>
                <a:defRPr/>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283797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12055D5D-1616-41D2-A810-F138318299A1}" type="slidenum">
              <a:rPr lang="en-US" smtClean="0"/>
              <a:pPr>
                <a:defRPr/>
              </a:pPr>
              <a:t>‹#›</a:t>
            </a:fld>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180777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3" y="1435104"/>
            <a:ext cx="3008313" cy="4691063"/>
          </a:xfrm>
        </p:spPr>
        <p:txBody>
          <a:bodyPr/>
          <a:lstStyle>
            <a:lvl1pPr marL="0" indent="0">
              <a:buNone/>
              <a:defRPr sz="1400"/>
            </a:lvl1pPr>
            <a:lvl2pPr marL="457092" indent="0">
              <a:buNone/>
              <a:defRPr sz="1200"/>
            </a:lvl2pPr>
            <a:lvl3pPr marL="914186" indent="0">
              <a:buNone/>
              <a:defRPr sz="1000"/>
            </a:lvl3pPr>
            <a:lvl4pPr marL="1371279" indent="0">
              <a:buNone/>
              <a:defRPr sz="900"/>
            </a:lvl4pPr>
            <a:lvl5pPr marL="1828373" indent="0">
              <a:buNone/>
              <a:defRPr sz="900"/>
            </a:lvl5pPr>
            <a:lvl6pPr marL="2285466" indent="0">
              <a:buNone/>
              <a:defRPr sz="900"/>
            </a:lvl6pPr>
            <a:lvl7pPr marL="2742558" indent="0">
              <a:buNone/>
              <a:defRPr sz="900"/>
            </a:lvl7pPr>
            <a:lvl8pPr marL="3199652" indent="0">
              <a:buNone/>
              <a:defRPr sz="900"/>
            </a:lvl8pPr>
            <a:lvl9pPr marL="3656744" indent="0">
              <a:buNone/>
              <a:defRPr sz="900"/>
            </a:lvl9pPr>
          </a:lstStyle>
          <a:p>
            <a:pPr lvl="0"/>
            <a:r>
              <a:rPr lang="en-US"/>
              <a:t>Click to edit Master text styles</a:t>
            </a:r>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323F4F99-07DE-4F12-A405-A74050CC805E}"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698512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92" indent="0">
              <a:buNone/>
              <a:defRPr sz="2800"/>
            </a:lvl2pPr>
            <a:lvl3pPr marL="914186" indent="0">
              <a:buNone/>
              <a:defRPr sz="2400"/>
            </a:lvl3pPr>
            <a:lvl4pPr marL="1371279" indent="0">
              <a:buNone/>
              <a:defRPr sz="2000"/>
            </a:lvl4pPr>
            <a:lvl5pPr marL="1828373" indent="0">
              <a:buNone/>
              <a:defRPr sz="2000"/>
            </a:lvl5pPr>
            <a:lvl6pPr marL="2285466" indent="0">
              <a:buNone/>
              <a:defRPr sz="2000"/>
            </a:lvl6pPr>
            <a:lvl7pPr marL="2742558" indent="0">
              <a:buNone/>
              <a:defRPr sz="2000"/>
            </a:lvl7pPr>
            <a:lvl8pPr marL="3199652" indent="0">
              <a:buNone/>
              <a:defRPr sz="2000"/>
            </a:lvl8pPr>
            <a:lvl9pPr marL="3656744"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92" indent="0">
              <a:buNone/>
              <a:defRPr sz="1200"/>
            </a:lvl2pPr>
            <a:lvl3pPr marL="914186" indent="0">
              <a:buNone/>
              <a:defRPr sz="1000"/>
            </a:lvl3pPr>
            <a:lvl4pPr marL="1371279" indent="0">
              <a:buNone/>
              <a:defRPr sz="900"/>
            </a:lvl4pPr>
            <a:lvl5pPr marL="1828373" indent="0">
              <a:buNone/>
              <a:defRPr sz="900"/>
            </a:lvl5pPr>
            <a:lvl6pPr marL="2285466" indent="0">
              <a:buNone/>
              <a:defRPr sz="900"/>
            </a:lvl6pPr>
            <a:lvl7pPr marL="2742558" indent="0">
              <a:buNone/>
              <a:defRPr sz="900"/>
            </a:lvl7pPr>
            <a:lvl8pPr marL="3199652" indent="0">
              <a:buNone/>
              <a:defRPr sz="900"/>
            </a:lvl8pPr>
            <a:lvl9pPr marL="3656744" indent="0">
              <a:buNone/>
              <a:defRPr sz="900"/>
            </a:lvl9pPr>
          </a:lstStyle>
          <a:p>
            <a:pPr lvl="0"/>
            <a:r>
              <a:rPr lang="en-US"/>
              <a:t>Click to edit Master text styles</a:t>
            </a:r>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9256BE08-5050-4F4B-94AC-754A4A9BC2AD}"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40534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0" y="6400800"/>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lstStyle/>
          <a:p>
            <a:pPr fontAlgn="base">
              <a:spcBef>
                <a:spcPct val="0"/>
              </a:spcBef>
              <a:spcAft>
                <a:spcPct val="0"/>
              </a:spcAft>
            </a:pPr>
            <a:endParaRPr lang="en-US" dirty="0">
              <a:solidFill>
                <a:srgbClr val="000000"/>
              </a:solidFill>
              <a:latin typeface="Arial" charset="0"/>
            </a:endParaRPr>
          </a:p>
        </p:txBody>
      </p:sp>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2" name="Text Box 8"/>
          <p:cNvSpPr txBox="1">
            <a:spLocks noChangeArrowheads="1"/>
          </p:cNvSpPr>
          <p:nvPr userDrawn="1"/>
        </p:nvSpPr>
        <p:spPr bwMode="auto">
          <a:xfrm>
            <a:off x="0" y="6491288"/>
            <a:ext cx="9144000" cy="3667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a:solidFill>
                <a:srgbClr val="000000"/>
              </a:solidFill>
            </a:endParaRPr>
          </a:p>
        </p:txBody>
      </p:sp>
      <p:sp>
        <p:nvSpPr>
          <p:cNvPr id="9" name="Rectangle 2"/>
          <p:cNvSpPr txBox="1">
            <a:spLocks noChangeArrowheads="1"/>
          </p:cNvSpPr>
          <p:nvPr userDrawn="1"/>
        </p:nvSpPr>
        <p:spPr>
          <a:xfrm>
            <a:off x="343878" y="5986587"/>
            <a:ext cx="6088185" cy="338017"/>
          </a:xfrm>
          <a:prstGeom prst="rect">
            <a:avLst/>
          </a:prstGeom>
        </p:spPr>
        <p:txBody>
          <a:bodyPr lIns="91418" tIns="45709" rIns="91418" bIns="45709"/>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fontAlgn="base">
              <a:spcBef>
                <a:spcPct val="0"/>
              </a:spcBef>
              <a:spcAft>
                <a:spcPct val="0"/>
              </a:spcAft>
              <a:defRPr sz="4400">
                <a:solidFill>
                  <a:schemeClr val="tx2"/>
                </a:solidFill>
                <a:latin typeface="Century Gothic" pitchFamily="34" charset="0"/>
              </a:defRPr>
            </a:lvl6pPr>
            <a:lvl7pPr marL="914400" algn="ctr" rtl="0" fontAlgn="base">
              <a:spcBef>
                <a:spcPct val="0"/>
              </a:spcBef>
              <a:spcAft>
                <a:spcPct val="0"/>
              </a:spcAft>
              <a:defRPr sz="4400">
                <a:solidFill>
                  <a:schemeClr val="tx2"/>
                </a:solidFill>
                <a:latin typeface="Century Gothic" pitchFamily="34" charset="0"/>
              </a:defRPr>
            </a:lvl7pPr>
            <a:lvl8pPr marL="1371600" algn="ctr" rtl="0" fontAlgn="base">
              <a:spcBef>
                <a:spcPct val="0"/>
              </a:spcBef>
              <a:spcAft>
                <a:spcPct val="0"/>
              </a:spcAft>
              <a:defRPr sz="4400">
                <a:solidFill>
                  <a:schemeClr val="tx2"/>
                </a:solidFill>
                <a:latin typeface="Century Gothic" pitchFamily="34" charset="0"/>
              </a:defRPr>
            </a:lvl8pPr>
            <a:lvl9pPr marL="1828800" algn="ctr" rtl="0" fontAlgn="base">
              <a:spcBef>
                <a:spcPct val="0"/>
              </a:spcBef>
              <a:spcAft>
                <a:spcPct val="0"/>
              </a:spcAft>
              <a:defRPr sz="4400">
                <a:solidFill>
                  <a:schemeClr val="tx2"/>
                </a:solidFill>
                <a:latin typeface="Century Gothic" pitchFamily="34" charset="0"/>
              </a:defRPr>
            </a:lvl9pPr>
          </a:lstStyle>
          <a:p>
            <a:pPr algn="l" eaLnBrk="1" hangingPunct="1">
              <a:defRPr/>
            </a:pPr>
            <a:r>
              <a:rPr lang="en-US" sz="1600" b="1" kern="0" dirty="0">
                <a:solidFill>
                  <a:srgbClr val="000000"/>
                </a:solidFill>
                <a:latin typeface="Cambria" panose="02040503050406030204" pitchFamily="18" charset="0"/>
              </a:rPr>
              <a:t>  One Agency. One Mission. One Voice.</a:t>
            </a:r>
            <a:endParaRPr lang="en-US" sz="1600" b="1" kern="0" dirty="0">
              <a:solidFill>
                <a:srgbClr val="000000"/>
              </a:solidFill>
              <a:effectLst>
                <a:outerShdw blurRad="38100" dist="38100" dir="2700000" algn="tl">
                  <a:srgbClr val="C0C0C0"/>
                </a:outerShdw>
              </a:effectLst>
              <a:latin typeface="Cambria" panose="02040503050406030204" pitchFamily="18" charset="0"/>
            </a:endParaRPr>
          </a:p>
        </p:txBody>
      </p:sp>
      <p:sp>
        <p:nvSpPr>
          <p:cNvPr id="11" name="Rectangle 5"/>
          <p:cNvSpPr txBox="1">
            <a:spLocks noChangeArrowheads="1"/>
          </p:cNvSpPr>
          <p:nvPr userDrawn="1"/>
        </p:nvSpPr>
        <p:spPr>
          <a:xfrm>
            <a:off x="1447800" y="6448429"/>
            <a:ext cx="6019800" cy="409575"/>
          </a:xfrm>
          <a:prstGeom prst="rect">
            <a:avLst/>
          </a:prstGeom>
          <a:ln/>
        </p:spPr>
        <p:txBody>
          <a:bodyPr lIns="91418" tIns="45709" rIns="91418" bIns="45709"/>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a:solidFill>
                  <a:srgbClr val="FFFFFF"/>
                </a:solidFill>
              </a:rPr>
              <a:t>District of Columbia Department of Behavioral Health</a:t>
            </a:r>
          </a:p>
        </p:txBody>
      </p:sp>
      <p:sp>
        <p:nvSpPr>
          <p:cNvPr id="10" name="Rectangle 6"/>
          <p:cNvSpPr>
            <a:spLocks noGrp="1" noChangeArrowheads="1"/>
          </p:cNvSpPr>
          <p:nvPr>
            <p:ph type="sldNum" sz="quarter" idx="4"/>
          </p:nvPr>
        </p:nvSpPr>
        <p:spPr>
          <a:xfrm>
            <a:off x="7690339" y="6491290"/>
            <a:ext cx="1289539" cy="337651"/>
          </a:xfrm>
          <a:prstGeom prst="rect">
            <a:avLst/>
          </a:prstGeom>
          <a:ln/>
        </p:spPr>
        <p:txBody>
          <a:bodyPr lIns="91418" tIns="45709" rIns="91418" bIns="45709"/>
          <a:lstStyle>
            <a:lvl1pPr>
              <a:defRPr>
                <a:solidFill>
                  <a:schemeClr val="bg1"/>
                </a:solidFill>
              </a:defRPr>
            </a:lvl1pPr>
          </a:lstStyle>
          <a:p>
            <a:pPr>
              <a:defRPr/>
            </a:pPr>
            <a:fld id="{58EBCBB6-6101-435F-A5EB-89A828195421}" type="slidenum">
              <a:rPr lang="en-US" smtClean="0"/>
              <a:pPr>
                <a:defRPr/>
              </a:pPr>
              <a:t>‹#›</a:t>
            </a:fld>
            <a:endParaRPr lang="en-US" dirty="0"/>
          </a:p>
        </p:txBody>
      </p:sp>
    </p:spTree>
    <p:extLst>
      <p:ext uri="{BB962C8B-B14F-4D97-AF65-F5344CB8AC3E}">
        <p14:creationId xmlns:p14="http://schemas.microsoft.com/office/powerpoint/2010/main" val="4136304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Cambria" panose="02040503050406030204" pitchFamily="18" charset="0"/>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092" algn="ctr" rtl="0" fontAlgn="base">
        <a:spcBef>
          <a:spcPct val="0"/>
        </a:spcBef>
        <a:spcAft>
          <a:spcPct val="0"/>
        </a:spcAft>
        <a:defRPr sz="4400">
          <a:solidFill>
            <a:schemeClr val="tx2"/>
          </a:solidFill>
          <a:latin typeface="Century Gothic" pitchFamily="34" charset="0"/>
        </a:defRPr>
      </a:lvl6pPr>
      <a:lvl7pPr marL="914186" algn="ctr" rtl="0" fontAlgn="base">
        <a:spcBef>
          <a:spcPct val="0"/>
        </a:spcBef>
        <a:spcAft>
          <a:spcPct val="0"/>
        </a:spcAft>
        <a:defRPr sz="4400">
          <a:solidFill>
            <a:schemeClr val="tx2"/>
          </a:solidFill>
          <a:latin typeface="Century Gothic" pitchFamily="34" charset="0"/>
        </a:defRPr>
      </a:lvl7pPr>
      <a:lvl8pPr marL="1371279" algn="ctr" rtl="0" fontAlgn="base">
        <a:spcBef>
          <a:spcPct val="0"/>
        </a:spcBef>
        <a:spcAft>
          <a:spcPct val="0"/>
        </a:spcAft>
        <a:defRPr sz="4400">
          <a:solidFill>
            <a:schemeClr val="tx2"/>
          </a:solidFill>
          <a:latin typeface="Century Gothic" pitchFamily="34" charset="0"/>
        </a:defRPr>
      </a:lvl8pPr>
      <a:lvl9pPr marL="1828373" algn="ctr" rtl="0" fontAlgn="base">
        <a:spcBef>
          <a:spcPct val="0"/>
        </a:spcBef>
        <a:spcAft>
          <a:spcPct val="0"/>
        </a:spcAft>
        <a:defRPr sz="4400">
          <a:solidFill>
            <a:schemeClr val="tx2"/>
          </a:solidFill>
          <a:latin typeface="Century Gothic" pitchFamily="34" charset="0"/>
        </a:defRPr>
      </a:lvl9pPr>
    </p:titleStyle>
    <p:bodyStyle>
      <a:lvl1pPr marL="342820" indent="-342820" algn="l" rtl="0" eaLnBrk="0" fontAlgn="base" hangingPunct="0">
        <a:spcBef>
          <a:spcPct val="20000"/>
        </a:spcBef>
        <a:spcAft>
          <a:spcPct val="0"/>
        </a:spcAft>
        <a:buChar char="•"/>
        <a:defRPr sz="3200">
          <a:solidFill>
            <a:schemeClr val="tx1"/>
          </a:solidFill>
          <a:latin typeface="Cambria" panose="02040503050406030204" pitchFamily="18" charset="0"/>
          <a:ea typeface="+mn-ea"/>
          <a:cs typeface="+mn-cs"/>
        </a:defRPr>
      </a:lvl1pPr>
      <a:lvl2pPr marL="742776" indent="-285684" algn="l" rtl="0" eaLnBrk="0" fontAlgn="base" hangingPunct="0">
        <a:spcBef>
          <a:spcPct val="20000"/>
        </a:spcBef>
        <a:spcAft>
          <a:spcPct val="0"/>
        </a:spcAft>
        <a:buChar char="–"/>
        <a:defRPr sz="2800">
          <a:solidFill>
            <a:schemeClr val="tx1"/>
          </a:solidFill>
          <a:latin typeface="Cambria" panose="02040503050406030204" pitchFamily="18" charset="0"/>
        </a:defRPr>
      </a:lvl2pPr>
      <a:lvl3pPr marL="1142733" indent="-228546" algn="l" rtl="0" eaLnBrk="0" fontAlgn="base" hangingPunct="0">
        <a:spcBef>
          <a:spcPct val="20000"/>
        </a:spcBef>
        <a:spcAft>
          <a:spcPct val="0"/>
        </a:spcAft>
        <a:buChar char="•"/>
        <a:defRPr sz="2400">
          <a:solidFill>
            <a:schemeClr val="tx1"/>
          </a:solidFill>
          <a:latin typeface="Cambria" panose="02040503050406030204" pitchFamily="18" charset="0"/>
        </a:defRPr>
      </a:lvl3pPr>
      <a:lvl4pPr marL="1599825" indent="-228546" algn="l" rtl="0" eaLnBrk="0" fontAlgn="base" hangingPunct="0">
        <a:spcBef>
          <a:spcPct val="20000"/>
        </a:spcBef>
        <a:spcAft>
          <a:spcPct val="0"/>
        </a:spcAft>
        <a:buChar char="–"/>
        <a:defRPr sz="2000">
          <a:solidFill>
            <a:schemeClr val="tx1"/>
          </a:solidFill>
          <a:latin typeface="Cambria" panose="02040503050406030204" pitchFamily="18" charset="0"/>
        </a:defRPr>
      </a:lvl4pPr>
      <a:lvl5pPr marL="2056919" indent="-228546" algn="l" rtl="0" eaLnBrk="0" fontAlgn="base" hangingPunct="0">
        <a:spcBef>
          <a:spcPct val="20000"/>
        </a:spcBef>
        <a:spcAft>
          <a:spcPct val="0"/>
        </a:spcAft>
        <a:buChar char="»"/>
        <a:defRPr sz="2000">
          <a:solidFill>
            <a:schemeClr val="tx1"/>
          </a:solidFill>
          <a:latin typeface="Cambria" panose="02040503050406030204" pitchFamily="18" charset="0"/>
        </a:defRPr>
      </a:lvl5pPr>
      <a:lvl6pPr marL="2514012" indent="-228546" algn="l" rtl="0" fontAlgn="base">
        <a:spcBef>
          <a:spcPct val="20000"/>
        </a:spcBef>
        <a:spcAft>
          <a:spcPct val="0"/>
        </a:spcAft>
        <a:buChar char="»"/>
        <a:defRPr sz="2000">
          <a:solidFill>
            <a:schemeClr val="tx1"/>
          </a:solidFill>
          <a:latin typeface="+mn-lt"/>
        </a:defRPr>
      </a:lvl6pPr>
      <a:lvl7pPr marL="2971106" indent="-228546" algn="l" rtl="0" fontAlgn="base">
        <a:spcBef>
          <a:spcPct val="20000"/>
        </a:spcBef>
        <a:spcAft>
          <a:spcPct val="0"/>
        </a:spcAft>
        <a:buChar char="»"/>
        <a:defRPr sz="2000">
          <a:solidFill>
            <a:schemeClr val="tx1"/>
          </a:solidFill>
          <a:latin typeface="+mn-lt"/>
        </a:defRPr>
      </a:lvl7pPr>
      <a:lvl8pPr marL="3428198" indent="-228546" algn="l" rtl="0" fontAlgn="base">
        <a:spcBef>
          <a:spcPct val="20000"/>
        </a:spcBef>
        <a:spcAft>
          <a:spcPct val="0"/>
        </a:spcAft>
        <a:buChar char="»"/>
        <a:defRPr sz="2000">
          <a:solidFill>
            <a:schemeClr val="tx1"/>
          </a:solidFill>
          <a:latin typeface="+mn-lt"/>
        </a:defRPr>
      </a:lvl8pPr>
      <a:lvl9pPr marL="3885292" indent="-228546"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xhere.com/en/photo/1551567" TargetMode="External"/><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a:t>DDS/DDA  &amp; DBH </a:t>
            </a:r>
          </a:p>
          <a:p>
            <a:r>
              <a:rPr lang="en-US" dirty="0"/>
              <a:t>Collaboration</a:t>
            </a:r>
          </a:p>
        </p:txBody>
      </p:sp>
    </p:spTree>
    <p:extLst>
      <p:ext uri="{BB962C8B-B14F-4D97-AF65-F5344CB8AC3E}">
        <p14:creationId xmlns:p14="http://schemas.microsoft.com/office/powerpoint/2010/main" val="256040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3A6D27-8E5D-D77A-11B0-63935596CD59}"/>
              </a:ext>
            </a:extLst>
          </p:cNvPr>
          <p:cNvSpPr>
            <a:spLocks noGrp="1"/>
          </p:cNvSpPr>
          <p:nvPr>
            <p:ph type="title"/>
          </p:nvPr>
        </p:nvSpPr>
        <p:spPr>
          <a:xfrm>
            <a:off x="2141739" y="139885"/>
            <a:ext cx="4860521" cy="703494"/>
          </a:xfrm>
        </p:spPr>
        <p:txBody>
          <a:bodyPr wrap="square" anchor="b">
            <a:normAutofit/>
          </a:bodyPr>
          <a:lstStyle/>
          <a:p>
            <a:pPr algn="ctr"/>
            <a:r>
              <a:rPr lang="en-US" sz="1900" dirty="0"/>
              <a:t>Service Provision/Collaboration</a:t>
            </a:r>
          </a:p>
        </p:txBody>
      </p:sp>
      <p:sp>
        <p:nvSpPr>
          <p:cNvPr id="6" name="Content Placeholder 5">
            <a:extLst>
              <a:ext uri="{FF2B5EF4-FFF2-40B4-BE49-F238E27FC236}">
                <a16:creationId xmlns:a16="http://schemas.microsoft.com/office/drawing/2014/main" id="{371E20CC-D526-1A43-3A50-B86B840801DD}"/>
              </a:ext>
            </a:extLst>
          </p:cNvPr>
          <p:cNvSpPr>
            <a:spLocks noGrp="1"/>
          </p:cNvSpPr>
          <p:nvPr>
            <p:ph idx="1"/>
          </p:nvPr>
        </p:nvSpPr>
        <p:spPr>
          <a:xfrm>
            <a:off x="3575050" y="745723"/>
            <a:ext cx="5111750" cy="5380443"/>
          </a:xfrm>
        </p:spPr>
        <p:txBody>
          <a:bodyPr wrap="square" anchor="t">
            <a:normAutofit/>
          </a:bodyPr>
          <a:lstStyle/>
          <a:p>
            <a:pPr marL="0" indent="0">
              <a:lnSpc>
                <a:spcPct val="90000"/>
              </a:lnSpc>
              <a:buNone/>
            </a:pPr>
            <a:endParaRPr lang="en-US" sz="1500" dirty="0"/>
          </a:p>
          <a:p>
            <a:pPr marL="342900" indent="-342900">
              <a:lnSpc>
                <a:spcPct val="90000"/>
              </a:lnSpc>
              <a:buAutoNum type="arabicPeriod"/>
            </a:pPr>
            <a:r>
              <a:rPr lang="en-US" sz="1500" dirty="0"/>
              <a:t>The scope of the mental health treatment and services provided to individuals with intellectual and developmental disabilities are the same as those provided to any citizen of the District of Columbia.   </a:t>
            </a:r>
          </a:p>
          <a:p>
            <a:pPr marL="342900" indent="-342900">
              <a:lnSpc>
                <a:spcPct val="90000"/>
              </a:lnSpc>
              <a:buAutoNum type="arabicPeriod"/>
            </a:pPr>
            <a:endParaRPr lang="en-US" sz="1500" dirty="0"/>
          </a:p>
          <a:p>
            <a:pPr marL="342900" indent="-342900">
              <a:lnSpc>
                <a:spcPct val="90000"/>
              </a:lnSpc>
              <a:buAutoNum type="arabicPeriod"/>
            </a:pPr>
            <a:r>
              <a:rPr lang="en-US" sz="1500" dirty="0"/>
              <a:t> </a:t>
            </a:r>
            <a:r>
              <a:rPr lang="en-US" sz="1500" b="0" i="0" dirty="0">
                <a:effectLst/>
              </a:rPr>
              <a:t>Call 1(888)7WE-HELP to get connected to DBH services and linked to a Core Servi</a:t>
            </a:r>
            <a:r>
              <a:rPr lang="en-US" sz="1500" dirty="0"/>
              <a:t>ce Agency (CSA)</a:t>
            </a:r>
            <a:r>
              <a:rPr lang="en-US" sz="1500" b="0" i="0" dirty="0">
                <a:effectLst/>
              </a:rPr>
              <a:t>.  </a:t>
            </a:r>
            <a:r>
              <a:rPr lang="en-US" sz="1500" dirty="0"/>
              <a:t>Individuals who have guardians or surrogate decision makers will need to have that person on the call to complete the enrollment.</a:t>
            </a:r>
          </a:p>
          <a:p>
            <a:pPr marL="342900" indent="-342900">
              <a:lnSpc>
                <a:spcPct val="90000"/>
              </a:lnSpc>
              <a:buAutoNum type="arabicPeriod"/>
            </a:pPr>
            <a:endParaRPr lang="en-US" sz="1500" dirty="0"/>
          </a:p>
          <a:p>
            <a:pPr marL="342900" indent="-342900">
              <a:lnSpc>
                <a:spcPct val="90000"/>
              </a:lnSpc>
              <a:buAutoNum type="arabicPeriod"/>
            </a:pPr>
            <a:r>
              <a:rPr lang="en-US" sz="1500" dirty="0"/>
              <a:t>DBH has a specialty program that provide psychiatric care, community support and counseling services to individuals with intellectual disabilities.  This program serves approximately 175 consumers.  173 out of the 175 receive services via DDS/DDA.</a:t>
            </a:r>
          </a:p>
          <a:p>
            <a:pPr marL="342900" indent="-342900">
              <a:lnSpc>
                <a:spcPct val="90000"/>
              </a:lnSpc>
              <a:buAutoNum type="arabicPeriod"/>
            </a:pPr>
            <a:endParaRPr lang="en-US" sz="1500" dirty="0"/>
          </a:p>
          <a:p>
            <a:pPr marL="342900" indent="-342900">
              <a:lnSpc>
                <a:spcPct val="90000"/>
              </a:lnSpc>
              <a:buAutoNum type="arabicPeriod"/>
            </a:pPr>
            <a:r>
              <a:rPr lang="en-US" sz="1500" dirty="0"/>
              <a:t>Key personnel from DDS/DDA and DBH meet on a bi-monthly basis to collaborate on shared issues and concerns.  Additionally, as the need presents, agency personnel may engage in integrated care team meetings to address the needs of consumers who are high utilizers of services. </a:t>
            </a:r>
          </a:p>
          <a:p>
            <a:pPr marL="342900" indent="-342900">
              <a:lnSpc>
                <a:spcPct val="90000"/>
              </a:lnSpc>
              <a:buAutoNum type="arabicPeriod"/>
            </a:pPr>
            <a:endParaRPr lang="en-US" sz="1500" dirty="0"/>
          </a:p>
          <a:p>
            <a:pPr marL="0" indent="0">
              <a:lnSpc>
                <a:spcPct val="90000"/>
              </a:lnSpc>
              <a:buNone/>
            </a:pPr>
            <a:endParaRPr lang="en-US" sz="1500" dirty="0"/>
          </a:p>
          <a:p>
            <a:pPr marL="342900" indent="-342900">
              <a:lnSpc>
                <a:spcPct val="90000"/>
              </a:lnSpc>
              <a:buAutoNum type="arabicPeriod"/>
            </a:pPr>
            <a:endParaRPr lang="en-US" sz="1500" dirty="0"/>
          </a:p>
          <a:p>
            <a:pPr marL="342900" indent="-342900">
              <a:lnSpc>
                <a:spcPct val="90000"/>
              </a:lnSpc>
              <a:buAutoNum type="arabicPeriod"/>
            </a:pPr>
            <a:endParaRPr lang="en-US" sz="1500" dirty="0"/>
          </a:p>
          <a:p>
            <a:pPr marL="342900" indent="-342900">
              <a:lnSpc>
                <a:spcPct val="90000"/>
              </a:lnSpc>
              <a:buAutoNum type="arabicPeriod"/>
            </a:pPr>
            <a:endParaRPr lang="en-US" sz="1500" dirty="0"/>
          </a:p>
        </p:txBody>
      </p:sp>
      <p:sp>
        <p:nvSpPr>
          <p:cNvPr id="11" name="Text Placeholder 3">
            <a:extLst>
              <a:ext uri="{FF2B5EF4-FFF2-40B4-BE49-F238E27FC236}">
                <a16:creationId xmlns:a16="http://schemas.microsoft.com/office/drawing/2014/main" id="{7F395E58-278D-F42A-85E1-E88A57466292}"/>
              </a:ext>
            </a:extLst>
          </p:cNvPr>
          <p:cNvSpPr>
            <a:spLocks noGrp="1"/>
          </p:cNvSpPr>
          <p:nvPr>
            <p:ph type="body" sz="half" idx="2"/>
          </p:nvPr>
        </p:nvSpPr>
        <p:spPr>
          <a:xfrm>
            <a:off x="457203" y="1435104"/>
            <a:ext cx="3008313" cy="4530691"/>
          </a:xfrm>
        </p:spPr>
        <p:txBody>
          <a:bodyPr/>
          <a:lstStyle/>
          <a:p>
            <a:endParaRPr lang="en-US" dirty="0"/>
          </a:p>
        </p:txBody>
      </p:sp>
      <p:pic>
        <p:nvPicPr>
          <p:cNvPr id="8" name="Picture 7" descr="A group of people holding hands together">
            <a:extLst>
              <a:ext uri="{FF2B5EF4-FFF2-40B4-BE49-F238E27FC236}">
                <a16:creationId xmlns:a16="http://schemas.microsoft.com/office/drawing/2014/main" id="{351D1498-8410-D16B-D7F9-7546465E662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7200" y="1109709"/>
            <a:ext cx="3117850" cy="4856086"/>
          </a:xfrm>
          <a:prstGeom prst="rect">
            <a:avLst/>
          </a:prstGeom>
        </p:spPr>
      </p:pic>
    </p:spTree>
    <p:extLst>
      <p:ext uri="{BB962C8B-B14F-4D97-AF65-F5344CB8AC3E}">
        <p14:creationId xmlns:p14="http://schemas.microsoft.com/office/powerpoint/2010/main" val="316794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estion mark on green pastel background">
            <a:extLst>
              <a:ext uri="{FF2B5EF4-FFF2-40B4-BE49-F238E27FC236}">
                <a16:creationId xmlns:a16="http://schemas.microsoft.com/office/drawing/2014/main" id="{F7D47625-5DB3-D946-32F9-F06F24A9B2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521911"/>
          </a:xfrm>
          <a:prstGeom prst="rect">
            <a:avLst/>
          </a:prstGeom>
        </p:spPr>
      </p:pic>
    </p:spTree>
    <p:extLst>
      <p:ext uri="{BB962C8B-B14F-4D97-AF65-F5344CB8AC3E}">
        <p14:creationId xmlns:p14="http://schemas.microsoft.com/office/powerpoint/2010/main" val="37248280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4233</TotalTime>
  <Words>173</Words>
  <Application>Microsoft Office PowerPoint</Application>
  <PresentationFormat>Letter Paper (8.5x11 in)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Cambria</vt:lpstr>
      <vt:lpstr>Century Gothic</vt:lpstr>
      <vt:lpstr>Default Design</vt:lpstr>
      <vt:lpstr>PowerPoint Presentation</vt:lpstr>
      <vt:lpstr>Service Provision/Collaboration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Behavioral Health  Team Meeting February 10, 2016</dc:title>
  <dc:creator>Tanya Royster</dc:creator>
  <cp:lastModifiedBy>Barnes, Rhonda (DBH)</cp:lastModifiedBy>
  <cp:revision>107</cp:revision>
  <cp:lastPrinted>2019-03-18T12:56:53Z</cp:lastPrinted>
  <dcterms:created xsi:type="dcterms:W3CDTF">2016-02-07T12:30:41Z</dcterms:created>
  <dcterms:modified xsi:type="dcterms:W3CDTF">2023-05-24T20:21:01Z</dcterms:modified>
</cp:coreProperties>
</file>