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31"/>
  </p:notesMasterIdLst>
  <p:sldIdLst>
    <p:sldId id="280" r:id="rId2"/>
    <p:sldId id="286" r:id="rId3"/>
    <p:sldId id="287" r:id="rId4"/>
    <p:sldId id="281" r:id="rId5"/>
    <p:sldId id="284" r:id="rId6"/>
    <p:sldId id="288" r:id="rId7"/>
    <p:sldId id="289" r:id="rId8"/>
    <p:sldId id="297" r:id="rId9"/>
    <p:sldId id="290" r:id="rId10"/>
    <p:sldId id="291" r:id="rId11"/>
    <p:sldId id="296" r:id="rId12"/>
    <p:sldId id="293" r:id="rId13"/>
    <p:sldId id="294" r:id="rId14"/>
    <p:sldId id="292" r:id="rId15"/>
    <p:sldId id="295" r:id="rId16"/>
    <p:sldId id="298" r:id="rId17"/>
    <p:sldId id="285" r:id="rId18"/>
    <p:sldId id="257" r:id="rId19"/>
    <p:sldId id="258" r:id="rId20"/>
    <p:sldId id="259" r:id="rId21"/>
    <p:sldId id="262" r:id="rId22"/>
    <p:sldId id="263" r:id="rId23"/>
    <p:sldId id="264" r:id="rId24"/>
    <p:sldId id="265" r:id="rId25"/>
    <p:sldId id="283" r:id="rId26"/>
    <p:sldId id="270" r:id="rId27"/>
    <p:sldId id="271" r:id="rId28"/>
    <p:sldId id="275" r:id="rId29"/>
    <p:sldId id="268" r:id="rId30"/>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FF"/>
    <a:srgbClr val="CC0066"/>
    <a:srgbClr val="660066"/>
    <a:srgbClr val="CC3300"/>
    <a:srgbClr val="FF9900"/>
    <a:srgbClr val="FF33CC"/>
    <a:srgbClr val="990000"/>
    <a:srgbClr val="6633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70" autoAdjust="0"/>
  </p:normalViewPr>
  <p:slideViewPr>
    <p:cSldViewPr>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7DD37D39-5A30-4367-B79A-B054F92DEB4D}" type="datetimeFigureOut">
              <a:rPr lang="en-US" smtClean="0"/>
              <a:t>4/13/2023</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E2C99C1B-578C-40EA-A5AE-3CC9F8166E7F}" type="slidenum">
              <a:rPr lang="en-US" smtClean="0"/>
              <a:t>‹#›</a:t>
            </a:fld>
            <a:endParaRPr lang="en-US"/>
          </a:p>
        </p:txBody>
      </p:sp>
    </p:spTree>
    <p:extLst>
      <p:ext uri="{BB962C8B-B14F-4D97-AF65-F5344CB8AC3E}">
        <p14:creationId xmlns:p14="http://schemas.microsoft.com/office/powerpoint/2010/main" val="173521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136386-9689-461B-8A5A-72CE44C0BD65}" type="slidenum">
              <a:rPr lang="en-US" smtClean="0"/>
              <a:pPr>
                <a:defRPr/>
              </a:pPr>
              <a:t>‹#›</a:t>
            </a:fld>
            <a:endParaRPr lang="en-US"/>
          </a:p>
        </p:txBody>
      </p:sp>
    </p:spTree>
    <p:extLst>
      <p:ext uri="{BB962C8B-B14F-4D97-AF65-F5344CB8AC3E}">
        <p14:creationId xmlns:p14="http://schemas.microsoft.com/office/powerpoint/2010/main" val="3931232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FCEB113-EC50-41DE-923E-CC6AC33CAB66}" type="slidenum">
              <a:rPr lang="en-US" smtClean="0"/>
              <a:pPr>
                <a:defRPr/>
              </a:pPr>
              <a:t>‹#›</a:t>
            </a:fld>
            <a:endParaRPr lang="en-US"/>
          </a:p>
        </p:txBody>
      </p:sp>
    </p:spTree>
    <p:extLst>
      <p:ext uri="{BB962C8B-B14F-4D97-AF65-F5344CB8AC3E}">
        <p14:creationId xmlns:p14="http://schemas.microsoft.com/office/powerpoint/2010/main" val="73285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CEB113-EC50-41DE-923E-CC6AC33CAB66}" type="slidenum">
              <a:rPr lang="en-US" smtClean="0"/>
              <a:pPr>
                <a:defRPr/>
              </a:pPr>
              <a:t>‹#›</a:t>
            </a:fld>
            <a:endParaRPr lang="en-US"/>
          </a:p>
        </p:txBody>
      </p:sp>
    </p:spTree>
    <p:extLst>
      <p:ext uri="{BB962C8B-B14F-4D97-AF65-F5344CB8AC3E}">
        <p14:creationId xmlns:p14="http://schemas.microsoft.com/office/powerpoint/2010/main" val="3273352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CEB113-EC50-41DE-923E-CC6AC33CAB66}" type="slidenum">
              <a:rPr lang="en-US" smtClean="0"/>
              <a:pPr>
                <a:defRPr/>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950094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CEB113-EC50-41DE-923E-CC6AC33CAB66}" type="slidenum">
              <a:rPr lang="en-US" smtClean="0"/>
              <a:pPr>
                <a:defRPr/>
              </a:pPr>
              <a:t>‹#›</a:t>
            </a:fld>
            <a:endParaRPr lang="en-US"/>
          </a:p>
        </p:txBody>
      </p:sp>
    </p:spTree>
    <p:extLst>
      <p:ext uri="{BB962C8B-B14F-4D97-AF65-F5344CB8AC3E}">
        <p14:creationId xmlns:p14="http://schemas.microsoft.com/office/powerpoint/2010/main" val="152898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CEB113-EC50-41DE-923E-CC6AC33CAB66}" type="slidenum">
              <a:rPr lang="en-US" smtClean="0"/>
              <a:pPr>
                <a:defRPr/>
              </a:pPr>
              <a:t>‹#›</a:t>
            </a:fld>
            <a:endParaRPr lang="en-US"/>
          </a:p>
        </p:txBody>
      </p:sp>
    </p:spTree>
    <p:extLst>
      <p:ext uri="{BB962C8B-B14F-4D97-AF65-F5344CB8AC3E}">
        <p14:creationId xmlns:p14="http://schemas.microsoft.com/office/powerpoint/2010/main" val="3442186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FCEB113-EC50-41DE-923E-CC6AC33CAB66}" type="slidenum">
              <a:rPr lang="en-US" smtClean="0"/>
              <a:pPr>
                <a:defRPr/>
              </a:pPr>
              <a:t>‹#›</a:t>
            </a:fld>
            <a:endParaRPr lang="en-US"/>
          </a:p>
        </p:txBody>
      </p:sp>
    </p:spTree>
    <p:extLst>
      <p:ext uri="{BB962C8B-B14F-4D97-AF65-F5344CB8AC3E}">
        <p14:creationId xmlns:p14="http://schemas.microsoft.com/office/powerpoint/2010/main" val="2381971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95B4317-07B0-4E2A-88AD-888A58FDD846}" type="slidenum">
              <a:rPr lang="en-US" smtClean="0"/>
              <a:pPr>
                <a:defRPr/>
              </a:pPr>
              <a:t>‹#›</a:t>
            </a:fld>
            <a:endParaRPr lang="en-US"/>
          </a:p>
        </p:txBody>
      </p:sp>
    </p:spTree>
    <p:extLst>
      <p:ext uri="{BB962C8B-B14F-4D97-AF65-F5344CB8AC3E}">
        <p14:creationId xmlns:p14="http://schemas.microsoft.com/office/powerpoint/2010/main" val="2145797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7D57D0-22E8-454E-B94A-D8A64D509EBA}" type="slidenum">
              <a:rPr lang="en-US" smtClean="0"/>
              <a:pPr>
                <a:defRPr/>
              </a:pPr>
              <a:t>‹#›</a:t>
            </a:fld>
            <a:endParaRPr lang="en-US"/>
          </a:p>
        </p:txBody>
      </p:sp>
    </p:spTree>
    <p:extLst>
      <p:ext uri="{BB962C8B-B14F-4D97-AF65-F5344CB8AC3E}">
        <p14:creationId xmlns:p14="http://schemas.microsoft.com/office/powerpoint/2010/main" val="3835690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4B2BD1E-50D0-4B29-851C-8C4E27DC7EE8}" type="slidenum">
              <a:rPr lang="en-US"/>
              <a:pPr>
                <a:defRPr/>
              </a:pPr>
              <a:t>‹#›</a:t>
            </a:fld>
            <a:endParaRPr lang="en-US"/>
          </a:p>
        </p:txBody>
      </p:sp>
    </p:spTree>
    <p:extLst>
      <p:ext uri="{BB962C8B-B14F-4D97-AF65-F5344CB8AC3E}">
        <p14:creationId xmlns:p14="http://schemas.microsoft.com/office/powerpoint/2010/main" val="3374274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099F6C-D14E-4907-9159-C176298B22D4}" type="slidenum">
              <a:rPr lang="en-US"/>
              <a:pPr>
                <a:defRPr/>
              </a:pPr>
              <a:t>‹#›</a:t>
            </a:fld>
            <a:endParaRPr lang="en-US"/>
          </a:p>
        </p:txBody>
      </p:sp>
    </p:spTree>
    <p:extLst>
      <p:ext uri="{BB962C8B-B14F-4D97-AF65-F5344CB8AC3E}">
        <p14:creationId xmlns:p14="http://schemas.microsoft.com/office/powerpoint/2010/main" val="1504981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E08C05-87EA-4536-A925-4435BF0F5DD3}" type="slidenum">
              <a:rPr lang="en-US" smtClean="0"/>
              <a:pPr>
                <a:defRPr/>
              </a:pPr>
              <a:t>‹#›</a:t>
            </a:fld>
            <a:endParaRPr lang="en-US"/>
          </a:p>
        </p:txBody>
      </p:sp>
    </p:spTree>
    <p:extLst>
      <p:ext uri="{BB962C8B-B14F-4D97-AF65-F5344CB8AC3E}">
        <p14:creationId xmlns:p14="http://schemas.microsoft.com/office/powerpoint/2010/main" val="3353960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7C27715-A49D-4D6C-9894-940EABAA569C}" type="slidenum">
              <a:rPr lang="en-US" smtClean="0"/>
              <a:pPr>
                <a:defRPr/>
              </a:pPr>
              <a:t>‹#›</a:t>
            </a:fld>
            <a:endParaRPr lang="en-US"/>
          </a:p>
        </p:txBody>
      </p:sp>
    </p:spTree>
    <p:extLst>
      <p:ext uri="{BB962C8B-B14F-4D97-AF65-F5344CB8AC3E}">
        <p14:creationId xmlns:p14="http://schemas.microsoft.com/office/powerpoint/2010/main" val="1845357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591BFF0-5E10-4C2D-BCD6-66714674082A}" type="slidenum">
              <a:rPr lang="en-US" smtClean="0"/>
              <a:pPr>
                <a:defRPr/>
              </a:pPr>
              <a:t>‹#›</a:t>
            </a:fld>
            <a:endParaRPr lang="en-US"/>
          </a:p>
        </p:txBody>
      </p:sp>
    </p:spTree>
    <p:extLst>
      <p:ext uri="{BB962C8B-B14F-4D97-AF65-F5344CB8AC3E}">
        <p14:creationId xmlns:p14="http://schemas.microsoft.com/office/powerpoint/2010/main" val="1875482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EAC6212-6987-4014-A038-661DB215C947}" type="slidenum">
              <a:rPr lang="en-US" smtClean="0"/>
              <a:pPr>
                <a:defRPr/>
              </a:pPr>
              <a:t>‹#›</a:t>
            </a:fld>
            <a:endParaRPr lang="en-US"/>
          </a:p>
        </p:txBody>
      </p:sp>
    </p:spTree>
    <p:extLst>
      <p:ext uri="{BB962C8B-B14F-4D97-AF65-F5344CB8AC3E}">
        <p14:creationId xmlns:p14="http://schemas.microsoft.com/office/powerpoint/2010/main" val="3939154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8E580492-2981-40A4-842E-97732705AD20}" type="slidenum">
              <a:rPr lang="en-US" smtClean="0"/>
              <a:pPr>
                <a:defRPr/>
              </a:pPr>
              <a:t>‹#›</a:t>
            </a:fld>
            <a:endParaRPr lang="en-US"/>
          </a:p>
        </p:txBody>
      </p:sp>
    </p:spTree>
    <p:extLst>
      <p:ext uri="{BB962C8B-B14F-4D97-AF65-F5344CB8AC3E}">
        <p14:creationId xmlns:p14="http://schemas.microsoft.com/office/powerpoint/2010/main" val="1614917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15E520DF-615D-4842-9AF1-0DB5A8AC7DA5}" type="slidenum">
              <a:rPr lang="en-US" smtClean="0"/>
              <a:pPr>
                <a:defRPr/>
              </a:pPr>
              <a:t>‹#›</a:t>
            </a:fld>
            <a:endParaRPr lang="en-US"/>
          </a:p>
        </p:txBody>
      </p:sp>
    </p:spTree>
    <p:extLst>
      <p:ext uri="{BB962C8B-B14F-4D97-AF65-F5344CB8AC3E}">
        <p14:creationId xmlns:p14="http://schemas.microsoft.com/office/powerpoint/2010/main" val="337230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D5E85F8D-2D86-4357-9D38-BD1BB7FF955B}" type="slidenum">
              <a:rPr lang="en-US" smtClean="0"/>
              <a:pPr>
                <a:defRPr/>
              </a:pPr>
              <a:t>‹#›</a:t>
            </a:fld>
            <a:endParaRPr lang="en-US"/>
          </a:p>
        </p:txBody>
      </p:sp>
    </p:spTree>
    <p:extLst>
      <p:ext uri="{BB962C8B-B14F-4D97-AF65-F5344CB8AC3E}">
        <p14:creationId xmlns:p14="http://schemas.microsoft.com/office/powerpoint/2010/main" val="305449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33EC800-BA17-40E8-B734-6809D5D1405B}" type="slidenum">
              <a:rPr lang="en-US" smtClean="0"/>
              <a:pPr>
                <a:defRPr/>
              </a:pPr>
              <a:t>‹#›</a:t>
            </a:fld>
            <a:endParaRPr lang="en-US"/>
          </a:p>
        </p:txBody>
      </p:sp>
    </p:spTree>
    <p:extLst>
      <p:ext uri="{BB962C8B-B14F-4D97-AF65-F5344CB8AC3E}">
        <p14:creationId xmlns:p14="http://schemas.microsoft.com/office/powerpoint/2010/main" val="414136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DFCEB113-EC50-41DE-923E-CC6AC33CAB66}" type="slidenum">
              <a:rPr lang="en-US" smtClean="0"/>
              <a:pPr>
                <a:defRPr/>
              </a:pPr>
              <a:t>‹#›</a:t>
            </a:fld>
            <a:endParaRPr lang="en-US"/>
          </a:p>
        </p:txBody>
      </p:sp>
    </p:spTree>
    <p:extLst>
      <p:ext uri="{BB962C8B-B14F-4D97-AF65-F5344CB8AC3E}">
        <p14:creationId xmlns:p14="http://schemas.microsoft.com/office/powerpoint/2010/main" val="3776301397"/>
      </p:ext>
    </p:extLst>
  </p:cSld>
  <p:clrMap bg1="dk1" tx1="lt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sv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sv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7.wmf"/><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slideLayout" Target="../slideLayouts/slideLayout18.xml"/><Relationship Id="rId1" Type="http://schemas.openxmlformats.org/officeDocument/2006/relationships/audio" Target="file:///C:\Documents%20and%20Settings\msiler.DDS\Local%20Settings\Temporary%20Internet%20Files\Content.IE5\4SVUT0SG\MS910219469%5b1%5d.wav" TargetMode="External"/><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marquita.siler@dc.gov" TargetMode="External"/><Relationship Id="rId2" Type="http://schemas.openxmlformats.org/officeDocument/2006/relationships/image" Target="../media/image56.w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30.sv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3" name="Picture 15">
            <a:extLst>
              <a:ext uri="{FF2B5EF4-FFF2-40B4-BE49-F238E27FC236}">
                <a16:creationId xmlns:a16="http://schemas.microsoft.com/office/drawing/2014/main" id="{BD310164-D3A3-415E-9D94-5D21D9FB2F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4" name="Picture 17">
            <a:extLst>
              <a:ext uri="{FF2B5EF4-FFF2-40B4-BE49-F238E27FC236}">
                <a16:creationId xmlns:a16="http://schemas.microsoft.com/office/drawing/2014/main" id="{BE586E08-18BF-4AB1-AB48-4005D56734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9">
            <a:extLst>
              <a:ext uri="{FF2B5EF4-FFF2-40B4-BE49-F238E27FC236}">
                <a16:creationId xmlns:a16="http://schemas.microsoft.com/office/drawing/2014/main" id="{4A497DBC-2692-42B4-A606-31024033F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21">
            <a:extLst>
              <a:ext uri="{FF2B5EF4-FFF2-40B4-BE49-F238E27FC236}">
                <a16:creationId xmlns:a16="http://schemas.microsoft.com/office/drawing/2014/main" id="{3517A192-66A9-4297-9284-65580829AB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23">
            <a:extLst>
              <a:ext uri="{FF2B5EF4-FFF2-40B4-BE49-F238E27FC236}">
                <a16:creationId xmlns:a16="http://schemas.microsoft.com/office/drawing/2014/main" id="{130825ED-0133-430D-BBBB-50B6F522844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5">
            <a:extLst>
              <a:ext uri="{FF2B5EF4-FFF2-40B4-BE49-F238E27FC236}">
                <a16:creationId xmlns:a16="http://schemas.microsoft.com/office/drawing/2014/main" id="{633F040E-FA1C-4EDC-B925-7EFCB9582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07456E5-FA5B-E331-9AA5-478774B37A23}"/>
              </a:ext>
            </a:extLst>
          </p:cNvPr>
          <p:cNvSpPr>
            <a:spLocks noGrp="1"/>
          </p:cNvSpPr>
          <p:nvPr>
            <p:ph type="title"/>
          </p:nvPr>
        </p:nvSpPr>
        <p:spPr>
          <a:xfrm>
            <a:off x="476593" y="4542502"/>
            <a:ext cx="6885889" cy="1189985"/>
          </a:xfrm>
        </p:spPr>
        <p:txBody>
          <a:bodyPr vert="horz" lIns="91440" tIns="45720" rIns="91440" bIns="45720" rtlCol="0" anchor="b">
            <a:normAutofit/>
          </a:bodyPr>
          <a:lstStyle/>
          <a:p>
            <a:pPr defTabSz="457200">
              <a:lnSpc>
                <a:spcPct val="90000"/>
              </a:lnSpc>
            </a:pPr>
            <a:r>
              <a:rPr lang="en-US" sz="1700" spc="200"/>
              <a:t>Benefits Counseling Overview</a:t>
            </a:r>
            <a:br>
              <a:rPr lang="en-US" sz="1700" spc="200"/>
            </a:br>
            <a:br>
              <a:rPr lang="en-US" sz="1700" spc="200"/>
            </a:br>
            <a:r>
              <a:rPr lang="en-US" sz="1700" spc="200"/>
              <a:t>Dr. Marquita Siler Tyler</a:t>
            </a:r>
            <a:br>
              <a:rPr lang="en-US" sz="1700" spc="200"/>
            </a:br>
            <a:r>
              <a:rPr lang="en-US" sz="1700" spc="200"/>
              <a:t>Certified benefits specialist</a:t>
            </a:r>
          </a:p>
        </p:txBody>
      </p:sp>
      <p:pic>
        <p:nvPicPr>
          <p:cNvPr id="5" name="Graphic 4" descr="Blind woman using stick">
            <a:extLst>
              <a:ext uri="{FF2B5EF4-FFF2-40B4-BE49-F238E27FC236}">
                <a16:creationId xmlns:a16="http://schemas.microsoft.com/office/drawing/2014/main" id="{10C1FA0B-7DC9-BDD8-B6E2-3D2F4040FC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6995" y="640080"/>
            <a:ext cx="1191399" cy="3602736"/>
          </a:xfrm>
          <a:prstGeom prst="rect">
            <a:avLst/>
          </a:prstGeom>
          <a:effectLst>
            <a:outerShdw blurRad="50800" dist="38100" dir="5400000" algn="t" rotWithShape="0">
              <a:prstClr val="black">
                <a:alpha val="43000"/>
              </a:prstClr>
            </a:outerShdw>
          </a:effectLst>
        </p:spPr>
      </p:pic>
      <p:pic>
        <p:nvPicPr>
          <p:cNvPr id="11" name="Graphic 10" descr="Old man using cane">
            <a:extLst>
              <a:ext uri="{FF2B5EF4-FFF2-40B4-BE49-F238E27FC236}">
                <a16:creationId xmlns:a16="http://schemas.microsoft.com/office/drawing/2014/main" id="{F8733DBC-F72A-5F6C-85FB-6748EC5699C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p:blipFill>
        <p:spPr>
          <a:xfrm>
            <a:off x="2230755" y="709552"/>
            <a:ext cx="1632204" cy="3457695"/>
          </a:xfrm>
          <a:prstGeom prst="rect">
            <a:avLst/>
          </a:prstGeom>
          <a:effectLst>
            <a:outerShdw blurRad="50800" dist="38100" dir="5400000" algn="t" rotWithShape="0">
              <a:prstClr val="black">
                <a:alpha val="43000"/>
              </a:prstClr>
            </a:outerShdw>
          </a:effectLst>
        </p:spPr>
      </p:pic>
      <p:pic>
        <p:nvPicPr>
          <p:cNvPr id="9" name="Graphic 8" descr="Person wearing a mask">
            <a:extLst>
              <a:ext uri="{FF2B5EF4-FFF2-40B4-BE49-F238E27FC236}">
                <a16:creationId xmlns:a16="http://schemas.microsoft.com/office/drawing/2014/main" id="{402A162B-3B5E-BDC4-C142-E24ECF6076C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76116" y="1189517"/>
            <a:ext cx="1632204" cy="2497766"/>
          </a:xfrm>
          <a:prstGeom prst="rect">
            <a:avLst/>
          </a:prstGeom>
          <a:effectLst>
            <a:outerShdw blurRad="50800" dist="38100" dir="5400000" algn="t" rotWithShape="0">
              <a:prstClr val="black">
                <a:alpha val="43000"/>
              </a:prstClr>
            </a:outerShdw>
          </a:effectLst>
        </p:spPr>
      </p:pic>
      <p:pic>
        <p:nvPicPr>
          <p:cNvPr id="7" name="Graphic 6" descr="Woman in a wheelchair">
            <a:extLst>
              <a:ext uri="{FF2B5EF4-FFF2-40B4-BE49-F238E27FC236}">
                <a16:creationId xmlns:a16="http://schemas.microsoft.com/office/drawing/2014/main" id="{D8B64B2B-09A7-DA7C-9CA9-FB7784771C8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21477" y="1361840"/>
            <a:ext cx="1632204" cy="2153120"/>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864148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4B523-60D2-55A7-9E48-B533DF2A079F}"/>
              </a:ext>
            </a:extLst>
          </p:cNvPr>
          <p:cNvSpPr>
            <a:spLocks noGrp="1"/>
          </p:cNvSpPr>
          <p:nvPr>
            <p:ph type="title"/>
          </p:nvPr>
        </p:nvSpPr>
        <p:spPr/>
        <p:txBody>
          <a:bodyPr/>
          <a:lstStyle/>
          <a:p>
            <a:r>
              <a:rPr lang="en-US" dirty="0"/>
              <a:t>What happens if I go to work on SSDI?</a:t>
            </a:r>
          </a:p>
        </p:txBody>
      </p:sp>
      <p:pic>
        <p:nvPicPr>
          <p:cNvPr id="6" name="Content Placeholder 5" descr="Woman in a wheelchair">
            <a:extLst>
              <a:ext uri="{FF2B5EF4-FFF2-40B4-BE49-F238E27FC236}">
                <a16:creationId xmlns:a16="http://schemas.microsoft.com/office/drawing/2014/main" id="{85A577B6-ADC0-EC7B-FE06-2A90784D8847}"/>
              </a:ext>
            </a:extLst>
          </p:cNvPr>
          <p:cNvPicPr>
            <a:picLocks noGrp="1" noChangeAspect="1"/>
          </p:cNvPicPr>
          <p:nvPr>
            <p:ph sz="half"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3475" y="2386806"/>
            <a:ext cx="2686050" cy="3543300"/>
          </a:xfrm>
        </p:spPr>
      </p:pic>
      <p:sp>
        <p:nvSpPr>
          <p:cNvPr id="4" name="Content Placeholder 3">
            <a:extLst>
              <a:ext uri="{FF2B5EF4-FFF2-40B4-BE49-F238E27FC236}">
                <a16:creationId xmlns:a16="http://schemas.microsoft.com/office/drawing/2014/main" id="{32238D59-CA17-EC9D-452C-AFA83BACB825}"/>
              </a:ext>
            </a:extLst>
          </p:cNvPr>
          <p:cNvSpPr>
            <a:spLocks noGrp="1"/>
          </p:cNvSpPr>
          <p:nvPr>
            <p:ph sz="half" idx="2"/>
          </p:nvPr>
        </p:nvSpPr>
        <p:spPr>
          <a:xfrm>
            <a:off x="4241975" y="2056093"/>
            <a:ext cx="3835225" cy="4200245"/>
          </a:xfrm>
        </p:spPr>
        <p:txBody>
          <a:bodyPr>
            <a:normAutofit lnSpcReduction="10000"/>
          </a:bodyPr>
          <a:lstStyle/>
          <a:p>
            <a:r>
              <a:rPr lang="en-US" dirty="0"/>
              <a:t>If you need supports to work, there are special rules that allow some of your earnings to be excluded when figuring your SSDI cash payment.</a:t>
            </a:r>
          </a:p>
          <a:p>
            <a:r>
              <a:rPr lang="en-US" dirty="0"/>
              <a:t>And if your SSI or SSDI benefits have end because of earnings from work, and you again become unable to work due to your disability; you have 60 months during which you may request reinstatement of benefits without filing a new application</a:t>
            </a:r>
          </a:p>
        </p:txBody>
      </p:sp>
    </p:spTree>
    <p:extLst>
      <p:ext uri="{BB962C8B-B14F-4D97-AF65-F5344CB8AC3E}">
        <p14:creationId xmlns:p14="http://schemas.microsoft.com/office/powerpoint/2010/main" val="132507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07297-1F03-274F-3E00-65C278BF8DB4}"/>
              </a:ext>
            </a:extLst>
          </p:cNvPr>
          <p:cNvSpPr>
            <a:spLocks noGrp="1"/>
          </p:cNvSpPr>
          <p:nvPr>
            <p:ph type="title"/>
          </p:nvPr>
        </p:nvSpPr>
        <p:spPr/>
        <p:txBody>
          <a:bodyPr/>
          <a:lstStyle/>
          <a:p>
            <a:r>
              <a:rPr lang="en-US" dirty="0"/>
              <a:t>What is Ticket to Work?</a:t>
            </a:r>
          </a:p>
        </p:txBody>
      </p:sp>
      <p:pic>
        <p:nvPicPr>
          <p:cNvPr id="8" name="Content Placeholder 7" descr="Man in a polo shirt">
            <a:extLst>
              <a:ext uri="{FF2B5EF4-FFF2-40B4-BE49-F238E27FC236}">
                <a16:creationId xmlns:a16="http://schemas.microsoft.com/office/drawing/2014/main" id="{531C12DB-E8F5-E50A-C83C-B21DD4164EE9}"/>
              </a:ext>
            </a:extLst>
          </p:cNvPr>
          <p:cNvPicPr>
            <a:picLocks noGrp="1" noChangeAspect="1"/>
          </p:cNvPicPr>
          <p:nvPr>
            <p:ph sz="half"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07945" y="2060575"/>
            <a:ext cx="1337111" cy="4195763"/>
          </a:xfrm>
        </p:spPr>
      </p:pic>
      <p:sp>
        <p:nvSpPr>
          <p:cNvPr id="4" name="Content Placeholder 3">
            <a:extLst>
              <a:ext uri="{FF2B5EF4-FFF2-40B4-BE49-F238E27FC236}">
                <a16:creationId xmlns:a16="http://schemas.microsoft.com/office/drawing/2014/main" id="{05BED6D1-C808-3802-5DAB-EB0FD7C0B64D}"/>
              </a:ext>
            </a:extLst>
          </p:cNvPr>
          <p:cNvSpPr>
            <a:spLocks noGrp="1"/>
          </p:cNvSpPr>
          <p:nvPr>
            <p:ph sz="half" idx="2"/>
          </p:nvPr>
        </p:nvSpPr>
        <p:spPr>
          <a:xfrm>
            <a:off x="4241975" y="2056093"/>
            <a:ext cx="4749625" cy="4200245"/>
          </a:xfrm>
        </p:spPr>
        <p:txBody>
          <a:bodyPr>
            <a:normAutofit fontScale="85000" lnSpcReduction="10000"/>
          </a:bodyPr>
          <a:lstStyle/>
          <a:p>
            <a:r>
              <a:rPr lang="en-US" dirty="0"/>
              <a:t>Social Security's Ticket to Work Program is a free and voluntary program available to people ages 18 through 64, who are blind or have a disability; and who receive Social Security Disability Insurance (SSDI) or Supplemental Security Income (SSI) benefits.</a:t>
            </a:r>
          </a:p>
          <a:p>
            <a:r>
              <a:rPr lang="en-US" dirty="0"/>
              <a:t>Ticket to Work is Social Security's program to encourage disability recipients to return to work. Ticket to Work expands the vocational services available to people on SSDI and SSI and provides additional protections to people's disability benefits as incentives for them to attempt to return to work.</a:t>
            </a:r>
          </a:p>
          <a:p>
            <a:r>
              <a:rPr lang="en-US" dirty="0"/>
              <a:t>Basically, when someone is being retrained or is working under the Ticket to Work program it means that social security won't do a medical review.</a:t>
            </a:r>
          </a:p>
          <a:p>
            <a:endParaRPr lang="en-US" dirty="0"/>
          </a:p>
        </p:txBody>
      </p:sp>
    </p:spTree>
    <p:extLst>
      <p:ext uri="{BB962C8B-B14F-4D97-AF65-F5344CB8AC3E}">
        <p14:creationId xmlns:p14="http://schemas.microsoft.com/office/powerpoint/2010/main" val="1623415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A042B41-CFBF-4E11-965F-B1906826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 name="Freeform 7">
            <a:extLst>
              <a:ext uri="{FF2B5EF4-FFF2-40B4-BE49-F238E27FC236}">
                <a16:creationId xmlns:a16="http://schemas.microsoft.com/office/drawing/2014/main" id="{ED9FFD70-7E69-43F7-BAFF-08A75B3AE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2603757-5B21-9992-3978-48300DEFC7F1}"/>
              </a:ext>
            </a:extLst>
          </p:cNvPr>
          <p:cNvSpPr>
            <a:spLocks noGrp="1"/>
          </p:cNvSpPr>
          <p:nvPr>
            <p:ph type="title"/>
          </p:nvPr>
        </p:nvSpPr>
        <p:spPr>
          <a:xfrm>
            <a:off x="486697" y="629267"/>
            <a:ext cx="6939116" cy="1016654"/>
          </a:xfrm>
        </p:spPr>
        <p:txBody>
          <a:bodyPr vert="horz" lIns="91440" tIns="45720" rIns="91440" bIns="45720" rtlCol="0" anchor="t">
            <a:normAutofit/>
          </a:bodyPr>
          <a:lstStyle/>
          <a:p>
            <a:pPr defTabSz="457200"/>
            <a:r>
              <a:rPr lang="en-US" sz="3900" b="0" i="0" kern="1200">
                <a:solidFill>
                  <a:srgbClr val="EBEBEB"/>
                </a:solidFill>
                <a:latin typeface="+mj-lt"/>
                <a:ea typeface="+mj-ea"/>
                <a:cs typeface="+mj-cs"/>
              </a:rPr>
              <a:t>What is a Trial Work Period?</a:t>
            </a:r>
          </a:p>
        </p:txBody>
      </p:sp>
      <p:sp useBgFill="1">
        <p:nvSpPr>
          <p:cNvPr id="29" name="Freeform: Shape 28">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6" name="Content Placeholder 5" descr="Woman with ponytail hair">
            <a:extLst>
              <a:ext uri="{FF2B5EF4-FFF2-40B4-BE49-F238E27FC236}">
                <a16:creationId xmlns:a16="http://schemas.microsoft.com/office/drawing/2014/main" id="{D48D1A14-56EC-3DBC-9CDE-2A57960761F1}"/>
              </a:ext>
            </a:extLst>
          </p:cNvPr>
          <p:cNvPicPr>
            <a:picLocks noGrp="1" noChangeAspect="1"/>
          </p:cNvPicPr>
          <p:nvPr>
            <p:ph sz="half" idx="1"/>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5801" y="2209800"/>
            <a:ext cx="2667000" cy="4526795"/>
          </a:xfrm>
          <a:prstGeom prst="rect">
            <a:avLst/>
          </a:prstGeom>
          <a:effectLst/>
        </p:spPr>
      </p:pic>
      <p:sp>
        <p:nvSpPr>
          <p:cNvPr id="4" name="Content Placeholder 3">
            <a:extLst>
              <a:ext uri="{FF2B5EF4-FFF2-40B4-BE49-F238E27FC236}">
                <a16:creationId xmlns:a16="http://schemas.microsoft.com/office/drawing/2014/main" id="{E2E37F25-CEE9-2767-323B-60943B6D1EC7}"/>
              </a:ext>
            </a:extLst>
          </p:cNvPr>
          <p:cNvSpPr>
            <a:spLocks noGrp="1"/>
          </p:cNvSpPr>
          <p:nvPr>
            <p:ph sz="half" idx="2"/>
          </p:nvPr>
        </p:nvSpPr>
        <p:spPr>
          <a:xfrm>
            <a:off x="3292062" y="2548281"/>
            <a:ext cx="5365709" cy="3658689"/>
          </a:xfrm>
        </p:spPr>
        <p:txBody>
          <a:bodyPr vert="horz" lIns="91440" tIns="45720" rIns="91440" bIns="45720" rtlCol="0">
            <a:normAutofit/>
          </a:bodyPr>
          <a:lstStyle/>
          <a:p>
            <a:pPr defTabSz="457200"/>
            <a:r>
              <a:rPr lang="en-US" dirty="0"/>
              <a:t>When you return to work for nine months (not necessarily consecutive), your earnings will not affect your SSDI cash benefit. </a:t>
            </a:r>
          </a:p>
          <a:p>
            <a:pPr defTabSz="457200"/>
            <a:endParaRPr lang="en-US" dirty="0"/>
          </a:p>
          <a:p>
            <a:pPr defTabSz="457200"/>
            <a:r>
              <a:rPr lang="en-US" dirty="0"/>
              <a:t>If the nine months of trial work do not fall within a 60-month period, you may have even longer to test your ability to work. </a:t>
            </a:r>
          </a:p>
          <a:p>
            <a:pPr defTabSz="457200"/>
            <a:endParaRPr lang="en-US" dirty="0"/>
          </a:p>
          <a:p>
            <a:pPr defTabSz="457200"/>
            <a:r>
              <a:rPr lang="en-US" dirty="0"/>
              <a:t>Earnings of $970/month or more equals one TWP service month. </a:t>
            </a:r>
          </a:p>
          <a:p>
            <a:pPr defTabSz="457200"/>
            <a:endParaRPr lang="en-US" dirty="0"/>
          </a:p>
        </p:txBody>
      </p:sp>
    </p:spTree>
    <p:extLst>
      <p:ext uri="{BB962C8B-B14F-4D97-AF65-F5344CB8AC3E}">
        <p14:creationId xmlns:p14="http://schemas.microsoft.com/office/powerpoint/2010/main" val="401405436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28" name="Picture 27">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30" name="Oval 29">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2" name="Picture 31">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34" name="Picture 33">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36" name="Rectangle 35">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8C47873-8257-5F07-6A2A-CE4A1C54B418}"/>
              </a:ext>
            </a:extLst>
          </p:cNvPr>
          <p:cNvSpPr>
            <a:spLocks noGrp="1"/>
          </p:cNvSpPr>
          <p:nvPr>
            <p:ph type="title"/>
          </p:nvPr>
        </p:nvSpPr>
        <p:spPr>
          <a:xfrm>
            <a:off x="3918004" y="629266"/>
            <a:ext cx="3739102" cy="1469878"/>
          </a:xfrm>
        </p:spPr>
        <p:txBody>
          <a:bodyPr vert="horz" lIns="91440" tIns="45720" rIns="91440" bIns="45720" rtlCol="0" anchor="t">
            <a:normAutofit/>
          </a:bodyPr>
          <a:lstStyle/>
          <a:p>
            <a:pPr defTabSz="457200"/>
            <a:r>
              <a:rPr lang="en-US" sz="3900" b="0" i="0" kern="1200" dirty="0">
                <a:solidFill>
                  <a:schemeClr val="tx2"/>
                </a:solidFill>
                <a:latin typeface="+mj-lt"/>
                <a:ea typeface="+mj-ea"/>
                <a:cs typeface="+mj-cs"/>
              </a:rPr>
              <a:t>What happens next?</a:t>
            </a:r>
          </a:p>
        </p:txBody>
      </p:sp>
      <p:pic>
        <p:nvPicPr>
          <p:cNvPr id="10" name="Content Placeholder 9" descr="Man wearing a jacket">
            <a:extLst>
              <a:ext uri="{FF2B5EF4-FFF2-40B4-BE49-F238E27FC236}">
                <a16:creationId xmlns:a16="http://schemas.microsoft.com/office/drawing/2014/main" id="{126CAD9A-6C90-A187-462A-0ADD2DF0D0FB}"/>
              </a:ext>
            </a:extLst>
          </p:cNvPr>
          <p:cNvPicPr>
            <a:picLocks noGrp="1" noChangeAspect="1"/>
          </p:cNvPicPr>
          <p:nvPr>
            <p:ph sz="half" idx="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7685" y="1172359"/>
            <a:ext cx="3195817" cy="4595444"/>
          </a:xfrm>
          <a:prstGeom prst="rect">
            <a:avLst/>
          </a:prstGeom>
          <a:effectLst>
            <a:outerShdw blurRad="50800" dist="38100" dir="5400000" algn="t" rotWithShape="0">
              <a:prstClr val="black">
                <a:alpha val="43000"/>
              </a:prstClr>
            </a:outerShdw>
          </a:effectLst>
        </p:spPr>
      </p:pic>
      <p:sp>
        <p:nvSpPr>
          <p:cNvPr id="4" name="Content Placeholder 3">
            <a:extLst>
              <a:ext uri="{FF2B5EF4-FFF2-40B4-BE49-F238E27FC236}">
                <a16:creationId xmlns:a16="http://schemas.microsoft.com/office/drawing/2014/main" id="{50AF5EB2-921D-3059-8E48-DF890943F889}"/>
              </a:ext>
            </a:extLst>
          </p:cNvPr>
          <p:cNvSpPr>
            <a:spLocks noGrp="1"/>
          </p:cNvSpPr>
          <p:nvPr>
            <p:ph sz="half" idx="2"/>
          </p:nvPr>
        </p:nvSpPr>
        <p:spPr>
          <a:xfrm>
            <a:off x="3918003" y="2337683"/>
            <a:ext cx="3739103" cy="3910716"/>
          </a:xfrm>
        </p:spPr>
        <p:txBody>
          <a:bodyPr vert="horz" lIns="91440" tIns="45720" rIns="91440" bIns="45720" rtlCol="0">
            <a:normAutofit/>
          </a:bodyPr>
          <a:lstStyle/>
          <a:p>
            <a:pPr defTabSz="457200">
              <a:lnSpc>
                <a:spcPct val="90000"/>
              </a:lnSpc>
            </a:pPr>
            <a:r>
              <a:rPr lang="en-US" sz="1700" dirty="0"/>
              <a:t>At the end of the trial work period your cash benefits will stop.</a:t>
            </a:r>
          </a:p>
          <a:p>
            <a:pPr defTabSz="457200">
              <a:lnSpc>
                <a:spcPct val="90000"/>
              </a:lnSpc>
            </a:pPr>
            <a:r>
              <a:rPr lang="en-US" sz="1700" dirty="0"/>
              <a:t>However, for at least 36 months after a successful trial work period, if you continue to work while disabled, you may receive a cash payment for any month your earnings fall below the “substantial gainful activity” (SGA) level of $1,350/month for individuals with disabilities or $2,260/month for individuals with statutory blindness.</a:t>
            </a:r>
          </a:p>
          <a:p>
            <a:pPr defTabSz="457200">
              <a:lnSpc>
                <a:spcPct val="90000"/>
              </a:lnSpc>
            </a:pPr>
            <a:endParaRPr lang="en-US" sz="1700" dirty="0"/>
          </a:p>
        </p:txBody>
      </p:sp>
    </p:spTree>
    <p:extLst>
      <p:ext uri="{BB962C8B-B14F-4D97-AF65-F5344CB8AC3E}">
        <p14:creationId xmlns:p14="http://schemas.microsoft.com/office/powerpoint/2010/main" val="1977187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8747A34-8BCA-2E4C-0DDE-23F230D30589}"/>
              </a:ext>
            </a:extLst>
          </p:cNvPr>
          <p:cNvSpPr>
            <a:spLocks noGrp="1"/>
          </p:cNvSpPr>
          <p:nvPr>
            <p:ph type="title"/>
          </p:nvPr>
        </p:nvSpPr>
        <p:spPr>
          <a:xfrm>
            <a:off x="3918004" y="629266"/>
            <a:ext cx="3739102" cy="1469878"/>
          </a:xfrm>
        </p:spPr>
        <p:txBody>
          <a:bodyPr vert="horz" lIns="91440" tIns="45720" rIns="91440" bIns="45720" rtlCol="0" anchor="t">
            <a:normAutofit/>
          </a:bodyPr>
          <a:lstStyle/>
          <a:p>
            <a:pPr defTabSz="457200">
              <a:lnSpc>
                <a:spcPct val="90000"/>
              </a:lnSpc>
            </a:pPr>
            <a:r>
              <a:rPr lang="en-US" sz="2900" b="0" i="0" kern="1200" dirty="0">
                <a:solidFill>
                  <a:schemeClr val="tx2"/>
                </a:solidFill>
                <a:latin typeface="+mj-lt"/>
                <a:ea typeface="+mj-ea"/>
                <a:cs typeface="+mj-cs"/>
              </a:rPr>
              <a:t>How many hours can I work on disability benefits?</a:t>
            </a:r>
          </a:p>
        </p:txBody>
      </p:sp>
      <p:pic>
        <p:nvPicPr>
          <p:cNvPr id="6" name="Content Placeholder 5" descr="Man in business attire">
            <a:extLst>
              <a:ext uri="{FF2B5EF4-FFF2-40B4-BE49-F238E27FC236}">
                <a16:creationId xmlns:a16="http://schemas.microsoft.com/office/drawing/2014/main" id="{3DF9C942-533F-265D-1FBE-94585E12D4D7}"/>
              </a:ext>
            </a:extLst>
          </p:cNvPr>
          <p:cNvPicPr>
            <a:picLocks noGrp="1" noChangeAspect="1"/>
          </p:cNvPicPr>
          <p:nvPr>
            <p:ph sz="half" idx="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7685" y="1312321"/>
            <a:ext cx="3195817" cy="4315519"/>
          </a:xfrm>
          <a:prstGeom prst="rect">
            <a:avLst/>
          </a:prstGeom>
          <a:effectLst>
            <a:outerShdw blurRad="50800" dist="38100" dir="5400000" algn="t" rotWithShape="0">
              <a:prstClr val="black">
                <a:alpha val="43000"/>
              </a:prstClr>
            </a:outerShdw>
          </a:effectLst>
        </p:spPr>
      </p:pic>
      <p:sp>
        <p:nvSpPr>
          <p:cNvPr id="4" name="Content Placeholder 3">
            <a:extLst>
              <a:ext uri="{FF2B5EF4-FFF2-40B4-BE49-F238E27FC236}">
                <a16:creationId xmlns:a16="http://schemas.microsoft.com/office/drawing/2014/main" id="{3BC4F52E-034F-0690-2C7A-9FE9A845F4FF}"/>
              </a:ext>
            </a:extLst>
          </p:cNvPr>
          <p:cNvSpPr>
            <a:spLocks noGrp="1"/>
          </p:cNvSpPr>
          <p:nvPr>
            <p:ph sz="half" idx="2"/>
          </p:nvPr>
        </p:nvSpPr>
        <p:spPr>
          <a:xfrm>
            <a:off x="3918003" y="2337683"/>
            <a:ext cx="5225997" cy="4315518"/>
          </a:xfrm>
        </p:spPr>
        <p:txBody>
          <a:bodyPr vert="horz" lIns="91440" tIns="45720" rIns="91440" bIns="45720" rtlCol="0">
            <a:normAutofit/>
          </a:bodyPr>
          <a:lstStyle/>
          <a:p>
            <a:pPr defTabSz="457200">
              <a:lnSpc>
                <a:spcPct val="90000"/>
              </a:lnSpc>
            </a:pPr>
            <a:r>
              <a:rPr lang="en-US" sz="2000" dirty="0"/>
              <a:t>You can work while you apply for disability benefits (and while you receive benefits), if your earnings do not exceed a certain amount set by the SSA each year, called the SGA limit. SGA stands for "substantial gainful activity.“</a:t>
            </a:r>
          </a:p>
          <a:p>
            <a:pPr marL="0" indent="0" defTabSz="457200">
              <a:lnSpc>
                <a:spcPct val="90000"/>
              </a:lnSpc>
              <a:buNone/>
            </a:pPr>
            <a:endParaRPr lang="en-US" sz="800" dirty="0"/>
          </a:p>
          <a:p>
            <a:pPr defTabSz="457200">
              <a:lnSpc>
                <a:spcPct val="90000"/>
              </a:lnSpc>
            </a:pPr>
            <a:r>
              <a:rPr lang="en-US" sz="2000" dirty="0"/>
              <a:t>In other words, if you earn more than SGA (which is currently $1,350 per month; or $2,260 for blind applicants), you won't get disability benefits for that month. Unless you are in the Trial Work Period.</a:t>
            </a:r>
          </a:p>
          <a:p>
            <a:pPr defTabSz="457200">
              <a:lnSpc>
                <a:spcPct val="90000"/>
              </a:lnSpc>
            </a:pPr>
            <a:endParaRPr lang="en-US" sz="1500" dirty="0"/>
          </a:p>
        </p:txBody>
      </p:sp>
    </p:spTree>
    <p:extLst>
      <p:ext uri="{BB962C8B-B14F-4D97-AF65-F5344CB8AC3E}">
        <p14:creationId xmlns:p14="http://schemas.microsoft.com/office/powerpoint/2010/main" val="2054001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EA8E62F-4F27-9E1A-8D56-B708C70C25A5}"/>
              </a:ext>
            </a:extLst>
          </p:cNvPr>
          <p:cNvSpPr>
            <a:spLocks noGrp="1"/>
          </p:cNvSpPr>
          <p:nvPr>
            <p:ph type="title"/>
          </p:nvPr>
        </p:nvSpPr>
        <p:spPr>
          <a:xfrm>
            <a:off x="486697" y="629266"/>
            <a:ext cx="6939116" cy="1223983"/>
          </a:xfrm>
        </p:spPr>
        <p:txBody>
          <a:bodyPr vert="horz" lIns="91440" tIns="45720" rIns="91440" bIns="45720" rtlCol="0" anchor="t">
            <a:normAutofit/>
          </a:bodyPr>
          <a:lstStyle/>
          <a:p>
            <a:pPr defTabSz="457200"/>
            <a:r>
              <a:rPr lang="en-US" sz="3900" b="0" i="0" kern="1200" dirty="0">
                <a:solidFill>
                  <a:schemeClr val="tx2"/>
                </a:solidFill>
                <a:latin typeface="+mj-lt"/>
                <a:ea typeface="+mj-ea"/>
                <a:cs typeface="+mj-cs"/>
              </a:rPr>
              <a:t>What about my Medicare?</a:t>
            </a:r>
          </a:p>
        </p:txBody>
      </p:sp>
      <p:pic>
        <p:nvPicPr>
          <p:cNvPr id="6" name="Content Placeholder 5" descr="Woman with a prosthetic arm">
            <a:extLst>
              <a:ext uri="{FF2B5EF4-FFF2-40B4-BE49-F238E27FC236}">
                <a16:creationId xmlns:a16="http://schemas.microsoft.com/office/drawing/2014/main" id="{FCEEFCB8-4AC9-4D37-774F-E95D76EBBCD3}"/>
              </a:ext>
            </a:extLst>
          </p:cNvPr>
          <p:cNvPicPr>
            <a:picLocks noGrp="1" noChangeAspect="1"/>
          </p:cNvPicPr>
          <p:nvPr>
            <p:ph sz="half" idx="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3863" y="2052213"/>
            <a:ext cx="3996366" cy="4196185"/>
          </a:xfrm>
          <a:prstGeom prst="rect">
            <a:avLst/>
          </a:prstGeom>
          <a:effectLst>
            <a:outerShdw blurRad="50800" dist="38100" dir="5400000" algn="t" rotWithShape="0">
              <a:prstClr val="black">
                <a:alpha val="43000"/>
              </a:prstClr>
            </a:outerShdw>
          </a:effectLst>
        </p:spPr>
      </p:pic>
      <p:sp>
        <p:nvSpPr>
          <p:cNvPr id="4" name="Content Placeholder 3">
            <a:extLst>
              <a:ext uri="{FF2B5EF4-FFF2-40B4-BE49-F238E27FC236}">
                <a16:creationId xmlns:a16="http://schemas.microsoft.com/office/drawing/2014/main" id="{31B8E6A0-8D5E-301F-4B0F-062FB9710616}"/>
              </a:ext>
            </a:extLst>
          </p:cNvPr>
          <p:cNvSpPr>
            <a:spLocks noGrp="1"/>
          </p:cNvSpPr>
          <p:nvPr>
            <p:ph sz="half" idx="2"/>
          </p:nvPr>
        </p:nvSpPr>
        <p:spPr>
          <a:xfrm>
            <a:off x="4931796" y="2052214"/>
            <a:ext cx="3311470" cy="4196185"/>
          </a:xfrm>
        </p:spPr>
        <p:txBody>
          <a:bodyPr vert="horz" lIns="91440" tIns="45720" rIns="91440" bIns="45720" rtlCol="0">
            <a:normAutofit/>
          </a:bodyPr>
          <a:lstStyle/>
          <a:p>
            <a:pPr defTabSz="457200"/>
            <a:r>
              <a:rPr lang="en-US" dirty="0"/>
              <a:t>If you have Medicare and you start working, you may have at least 93 months of extended coverage (including the nine-month TWP). </a:t>
            </a:r>
          </a:p>
          <a:p>
            <a:pPr defTabSz="457200"/>
            <a:endParaRPr lang="en-US" dirty="0"/>
          </a:p>
          <a:p>
            <a:pPr defTabSz="457200"/>
            <a:r>
              <a:rPr lang="en-US" dirty="0"/>
              <a:t>After this, you may buy Medicare coverage by paying a monthly premium if no other insurance is available to you. </a:t>
            </a:r>
          </a:p>
          <a:p>
            <a:pPr defTabSz="457200"/>
            <a:endParaRPr lang="en-US" dirty="0"/>
          </a:p>
        </p:txBody>
      </p:sp>
    </p:spTree>
    <p:extLst>
      <p:ext uri="{BB962C8B-B14F-4D97-AF65-F5344CB8AC3E}">
        <p14:creationId xmlns:p14="http://schemas.microsoft.com/office/powerpoint/2010/main" val="2357124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7" name="Picture 16">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9" name="Oval 18">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3" name="Picture 22">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5" name="Rectangle 24">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3E5A89F-E7DC-69EF-9231-2BDCA8E79D8F}"/>
              </a:ext>
            </a:extLst>
          </p:cNvPr>
          <p:cNvSpPr>
            <a:spLocks noGrp="1"/>
          </p:cNvSpPr>
          <p:nvPr>
            <p:ph type="title"/>
          </p:nvPr>
        </p:nvSpPr>
        <p:spPr>
          <a:xfrm>
            <a:off x="3918004" y="629266"/>
            <a:ext cx="3739102" cy="1469878"/>
          </a:xfrm>
        </p:spPr>
        <p:txBody>
          <a:bodyPr vert="horz" lIns="91440" tIns="45720" rIns="91440" bIns="45720" rtlCol="0" anchor="t">
            <a:normAutofit/>
          </a:bodyPr>
          <a:lstStyle/>
          <a:p>
            <a:pPr defTabSz="457200">
              <a:lnSpc>
                <a:spcPct val="90000"/>
              </a:lnSpc>
            </a:pPr>
            <a:r>
              <a:rPr lang="en-US" sz="3300" b="0" i="0" kern="1200" dirty="0">
                <a:solidFill>
                  <a:schemeClr val="tx2"/>
                </a:solidFill>
                <a:latin typeface="+mj-lt"/>
                <a:ea typeface="+mj-ea"/>
                <a:cs typeface="+mj-cs"/>
              </a:rPr>
              <a:t>What if I don’t agree with a SSA decision?</a:t>
            </a:r>
          </a:p>
        </p:txBody>
      </p:sp>
      <p:pic>
        <p:nvPicPr>
          <p:cNvPr id="10" name="Content Placeholder 9" descr="Crying woman holding a cup">
            <a:extLst>
              <a:ext uri="{FF2B5EF4-FFF2-40B4-BE49-F238E27FC236}">
                <a16:creationId xmlns:a16="http://schemas.microsoft.com/office/drawing/2014/main" id="{F35AD187-EFEE-BBFF-4344-F13A7BE5536E}"/>
              </a:ext>
            </a:extLst>
          </p:cNvPr>
          <p:cNvPicPr>
            <a:picLocks noGrp="1" noChangeAspect="1"/>
          </p:cNvPicPr>
          <p:nvPr>
            <p:ph sz="half" idx="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7685" y="1287023"/>
            <a:ext cx="3195817" cy="4366116"/>
          </a:xfrm>
          <a:prstGeom prst="rect">
            <a:avLst/>
          </a:prstGeom>
          <a:effectLst>
            <a:outerShdw blurRad="50800" dist="38100" dir="5400000" algn="t" rotWithShape="0">
              <a:prstClr val="black">
                <a:alpha val="43000"/>
              </a:prstClr>
            </a:outerShdw>
          </a:effectLst>
        </p:spPr>
      </p:pic>
      <p:sp>
        <p:nvSpPr>
          <p:cNvPr id="4" name="Content Placeholder 3">
            <a:extLst>
              <a:ext uri="{FF2B5EF4-FFF2-40B4-BE49-F238E27FC236}">
                <a16:creationId xmlns:a16="http://schemas.microsoft.com/office/drawing/2014/main" id="{39AB0382-3E59-F118-E460-396D06D53C48}"/>
              </a:ext>
            </a:extLst>
          </p:cNvPr>
          <p:cNvSpPr>
            <a:spLocks noGrp="1"/>
          </p:cNvSpPr>
          <p:nvPr>
            <p:ph sz="half" idx="2"/>
          </p:nvPr>
        </p:nvSpPr>
        <p:spPr>
          <a:xfrm>
            <a:off x="3918003" y="2337682"/>
            <a:ext cx="5225997" cy="4444117"/>
          </a:xfrm>
        </p:spPr>
        <p:txBody>
          <a:bodyPr vert="horz" lIns="91440" tIns="45720" rIns="91440" bIns="45720" rtlCol="0">
            <a:normAutofit/>
          </a:bodyPr>
          <a:lstStyle/>
          <a:p>
            <a:pPr defTabSz="457200">
              <a:lnSpc>
                <a:spcPct val="90000"/>
              </a:lnSpc>
            </a:pPr>
            <a:r>
              <a:rPr lang="en-US" sz="1600" dirty="0"/>
              <a:t>As a Social Security applicant or beneficiary, you have the right to appeal any decision made about your benefits. Most requests must be made within 60 days of the date you received the letter, or notice, of the decision. Beneficiaries are assumed to have received the letter within 5 days of the date SSA sent it.</a:t>
            </a:r>
          </a:p>
          <a:p>
            <a:pPr defTabSz="457200">
              <a:lnSpc>
                <a:spcPct val="90000"/>
              </a:lnSpc>
            </a:pPr>
            <a:r>
              <a:rPr lang="en-US" sz="1600" dirty="0"/>
              <a:t>Appeals consist of several levels of administrative review: </a:t>
            </a:r>
          </a:p>
          <a:p>
            <a:pPr lvl="1" defTabSz="457200">
              <a:lnSpc>
                <a:spcPct val="90000"/>
              </a:lnSpc>
            </a:pPr>
            <a:r>
              <a:rPr lang="en-US" dirty="0"/>
              <a:t>Reconsideration; </a:t>
            </a:r>
          </a:p>
          <a:p>
            <a:pPr lvl="1" defTabSz="457200">
              <a:lnSpc>
                <a:spcPct val="90000"/>
              </a:lnSpc>
            </a:pPr>
            <a:r>
              <a:rPr lang="en-US" dirty="0"/>
              <a:t>Administrative law Judge Hearing; and </a:t>
            </a:r>
          </a:p>
          <a:p>
            <a:pPr lvl="1" defTabSz="457200">
              <a:lnSpc>
                <a:spcPct val="90000"/>
              </a:lnSpc>
            </a:pPr>
            <a:r>
              <a:rPr lang="en-US" dirty="0"/>
              <a:t>Appeals Council Review. </a:t>
            </a:r>
          </a:p>
          <a:p>
            <a:pPr lvl="1" defTabSz="457200">
              <a:lnSpc>
                <a:spcPct val="90000"/>
              </a:lnSpc>
            </a:pPr>
            <a:r>
              <a:rPr lang="en-US" dirty="0"/>
              <a:t>Each must be requested within certain time periods. </a:t>
            </a:r>
          </a:p>
          <a:p>
            <a:pPr defTabSz="457200">
              <a:lnSpc>
                <a:spcPct val="90000"/>
              </a:lnSpc>
            </a:pPr>
            <a:endParaRPr lang="en-US" sz="1400" dirty="0"/>
          </a:p>
        </p:txBody>
      </p:sp>
    </p:spTree>
    <p:extLst>
      <p:ext uri="{BB962C8B-B14F-4D97-AF65-F5344CB8AC3E}">
        <p14:creationId xmlns:p14="http://schemas.microsoft.com/office/powerpoint/2010/main" val="2261427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393E0-BBB6-F101-467E-A36800DD3B49}"/>
              </a:ext>
            </a:extLst>
          </p:cNvPr>
          <p:cNvSpPr>
            <a:spLocks noGrp="1"/>
          </p:cNvSpPr>
          <p:nvPr>
            <p:ph type="title"/>
          </p:nvPr>
        </p:nvSpPr>
        <p:spPr>
          <a:xfrm>
            <a:off x="36022" y="1066800"/>
            <a:ext cx="8229600" cy="1400530"/>
          </a:xfrm>
        </p:spPr>
        <p:txBody>
          <a:bodyPr/>
          <a:lstStyle/>
          <a:p>
            <a:r>
              <a:rPr lang="en-US" sz="3200" dirty="0"/>
              <a:t>Who should attend benefits counseling?</a:t>
            </a:r>
          </a:p>
        </p:txBody>
      </p:sp>
      <p:pic>
        <p:nvPicPr>
          <p:cNvPr id="5" name="Content Placeholder 4" descr="Man holding sign">
            <a:extLst>
              <a:ext uri="{FF2B5EF4-FFF2-40B4-BE49-F238E27FC236}">
                <a16:creationId xmlns:a16="http://schemas.microsoft.com/office/drawing/2014/main" id="{608395B2-3642-4213-9FC3-19B3FD903FF7}"/>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2057399"/>
            <a:ext cx="3087964" cy="4572000"/>
          </a:xfrm>
        </p:spPr>
      </p:pic>
      <p:pic>
        <p:nvPicPr>
          <p:cNvPr id="7" name="Graphic 6" descr="Woman holding sign">
            <a:extLst>
              <a:ext uri="{FF2B5EF4-FFF2-40B4-BE49-F238E27FC236}">
                <a16:creationId xmlns:a16="http://schemas.microsoft.com/office/drawing/2014/main" id="{E57F9761-D57C-F71E-D9C3-AECDF10EE7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93129" y="2184838"/>
            <a:ext cx="2895600" cy="4317121"/>
          </a:xfrm>
          <a:prstGeom prst="rect">
            <a:avLst/>
          </a:prstGeom>
        </p:spPr>
      </p:pic>
      <p:sp>
        <p:nvSpPr>
          <p:cNvPr id="8" name="TextBox 7">
            <a:extLst>
              <a:ext uri="{FF2B5EF4-FFF2-40B4-BE49-F238E27FC236}">
                <a16:creationId xmlns:a16="http://schemas.microsoft.com/office/drawing/2014/main" id="{228F3593-B97E-DCF6-07E1-F9AAE418D398}"/>
              </a:ext>
            </a:extLst>
          </p:cNvPr>
          <p:cNvSpPr txBox="1"/>
          <p:nvPr/>
        </p:nvSpPr>
        <p:spPr>
          <a:xfrm>
            <a:off x="1143000" y="3276599"/>
            <a:ext cx="2438400" cy="1200329"/>
          </a:xfrm>
          <a:prstGeom prst="rect">
            <a:avLst/>
          </a:prstGeom>
          <a:noFill/>
        </p:spPr>
        <p:txBody>
          <a:bodyPr wrap="square" rtlCol="0">
            <a:spAutoFit/>
          </a:bodyPr>
          <a:lstStyle/>
          <a:p>
            <a:r>
              <a:rPr lang="en-US" dirty="0">
                <a:solidFill>
                  <a:schemeClr val="bg1"/>
                </a:solidFill>
              </a:rPr>
              <a:t>Anyone who is Receiving Benefits and thinking of going back to work.</a:t>
            </a:r>
          </a:p>
        </p:txBody>
      </p:sp>
      <p:sp>
        <p:nvSpPr>
          <p:cNvPr id="11" name="TextBox 10">
            <a:extLst>
              <a:ext uri="{FF2B5EF4-FFF2-40B4-BE49-F238E27FC236}">
                <a16:creationId xmlns:a16="http://schemas.microsoft.com/office/drawing/2014/main" id="{65CB1311-5743-5412-93B1-2A6D74BED6ED}"/>
              </a:ext>
            </a:extLst>
          </p:cNvPr>
          <p:cNvSpPr txBox="1"/>
          <p:nvPr/>
        </p:nvSpPr>
        <p:spPr>
          <a:xfrm>
            <a:off x="4893129" y="3206671"/>
            <a:ext cx="2895600" cy="1200329"/>
          </a:xfrm>
          <a:prstGeom prst="rect">
            <a:avLst/>
          </a:prstGeom>
          <a:noFill/>
        </p:spPr>
        <p:txBody>
          <a:bodyPr wrap="square" rtlCol="0">
            <a:spAutoFit/>
          </a:bodyPr>
          <a:lstStyle/>
          <a:p>
            <a:r>
              <a:rPr lang="en-US" dirty="0">
                <a:solidFill>
                  <a:schemeClr val="bg1"/>
                </a:solidFill>
              </a:rPr>
              <a:t>Any high school aged youth receiving benefits who is transitioning to adulthood.</a:t>
            </a:r>
          </a:p>
        </p:txBody>
      </p:sp>
    </p:spTree>
    <p:extLst>
      <p:ext uri="{BB962C8B-B14F-4D97-AF65-F5344CB8AC3E}">
        <p14:creationId xmlns:p14="http://schemas.microsoft.com/office/powerpoint/2010/main" val="204750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082" name="Picture 308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3084" name="Picture 308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3086" name="Oval 308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088" name="Picture 308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3090" name="Picture 308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3092" name="Rectangle 309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extBox 1">
            <a:extLst>
              <a:ext uri="{FF2B5EF4-FFF2-40B4-BE49-F238E27FC236}">
                <a16:creationId xmlns:a16="http://schemas.microsoft.com/office/drawing/2014/main" id="{BFDE4E54-A358-2971-5992-BC64CB7BD4AE}"/>
              </a:ext>
            </a:extLst>
          </p:cNvPr>
          <p:cNvSpPr txBox="1"/>
          <p:nvPr/>
        </p:nvSpPr>
        <p:spPr>
          <a:xfrm>
            <a:off x="486697" y="629266"/>
            <a:ext cx="6939116" cy="1223983"/>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900" b="0" i="0" kern="1200" dirty="0">
                <a:solidFill>
                  <a:schemeClr val="tx2"/>
                </a:solidFill>
                <a:latin typeface="+mj-lt"/>
                <a:ea typeface="+mj-ea"/>
                <a:cs typeface="+mj-cs"/>
              </a:rPr>
              <a:t>What is the Role of the Internal Benefits Specialist?</a:t>
            </a:r>
          </a:p>
        </p:txBody>
      </p:sp>
      <p:pic>
        <p:nvPicPr>
          <p:cNvPr id="3077" name="Picture 5" descr="C:\Documents and Settings\msiler.DDS\Local Settings\Temporary Internet Files\Content.IE5\V2CAXO95\MC900365748[1].wmf"/>
          <p:cNvPicPr>
            <a:picLocks noGrp="1" noChangeAspect="1" noChangeArrowheads="1"/>
          </p:cNvPicPr>
          <p:nvPr>
            <p:ph sz="half" idx="1"/>
          </p:nvPr>
        </p:nvPicPr>
        <p:blipFill>
          <a:blip r:embed="rId7" cstate="print"/>
          <a:stretch>
            <a:fillRect/>
          </a:stretch>
        </p:blipFill>
        <p:spPr bwMode="auto">
          <a:xfrm>
            <a:off x="477686" y="2373532"/>
            <a:ext cx="4088720" cy="3553547"/>
          </a:xfrm>
          <a:prstGeom prst="rect">
            <a:avLst/>
          </a:prstGeom>
          <a:noFill/>
          <a:effectLst>
            <a:outerShdw blurRad="50800" dist="38100" dir="5400000" algn="t" rotWithShape="0">
              <a:prstClr val="black">
                <a:alpha val="43000"/>
              </a:prstClr>
            </a:outerShdw>
          </a:effectLst>
        </p:spPr>
      </p:pic>
      <p:sp>
        <p:nvSpPr>
          <p:cNvPr id="3074" name="Rectangle 3"/>
          <p:cNvSpPr>
            <a:spLocks noGrp="1" noChangeArrowheads="1"/>
          </p:cNvSpPr>
          <p:nvPr>
            <p:ph type="body" sz="half" idx="2"/>
          </p:nvPr>
        </p:nvSpPr>
        <p:spPr>
          <a:xfrm>
            <a:off x="4931796" y="2052214"/>
            <a:ext cx="4088720" cy="4577186"/>
          </a:xfrm>
        </p:spPr>
        <p:txBody>
          <a:bodyPr vert="horz" lIns="91440" tIns="45720" rIns="91440" bIns="45720" rtlCol="0">
            <a:normAutofit/>
          </a:bodyPr>
          <a:lstStyle/>
          <a:p>
            <a:pPr lvl="0" defTabSz="457200">
              <a:lnSpc>
                <a:spcPct val="90000"/>
              </a:lnSpc>
            </a:pPr>
            <a:endParaRPr lang="en-US" sz="1100" dirty="0"/>
          </a:p>
          <a:p>
            <a:pPr lvl="1" defTabSz="457200">
              <a:lnSpc>
                <a:spcPct val="90000"/>
              </a:lnSpc>
            </a:pPr>
            <a:r>
              <a:rPr lang="en-US" sz="1400" dirty="0"/>
              <a:t>To offer guidance to Social Security beneficiaries.</a:t>
            </a:r>
          </a:p>
          <a:p>
            <a:pPr lvl="1" defTabSz="457200">
              <a:lnSpc>
                <a:spcPct val="90000"/>
              </a:lnSpc>
            </a:pPr>
            <a:endParaRPr lang="en-US" sz="1400" dirty="0"/>
          </a:p>
          <a:p>
            <a:pPr lvl="1" defTabSz="457200">
              <a:lnSpc>
                <a:spcPct val="90000"/>
              </a:lnSpc>
            </a:pPr>
            <a:r>
              <a:rPr lang="en-US" sz="1400" dirty="0"/>
              <a:t>To provide them with detailed and accurate information on the impact of employment on their benefits</a:t>
            </a:r>
          </a:p>
          <a:p>
            <a:pPr lvl="1" defTabSz="457200">
              <a:lnSpc>
                <a:spcPct val="90000"/>
              </a:lnSpc>
            </a:pPr>
            <a:endParaRPr lang="en-US" sz="1400" dirty="0"/>
          </a:p>
          <a:p>
            <a:pPr lvl="1" defTabSz="457200">
              <a:lnSpc>
                <a:spcPct val="90000"/>
              </a:lnSpc>
            </a:pPr>
            <a:r>
              <a:rPr lang="en-US" sz="1400" dirty="0"/>
              <a:t>To support beneficiaries’ self determination and economic self sufficiency </a:t>
            </a:r>
          </a:p>
          <a:p>
            <a:pPr lvl="1" defTabSz="457200">
              <a:lnSpc>
                <a:spcPct val="90000"/>
              </a:lnSpc>
            </a:pPr>
            <a:endParaRPr lang="en-US" sz="1400" dirty="0"/>
          </a:p>
          <a:p>
            <a:pPr lvl="1" defTabSz="457200">
              <a:lnSpc>
                <a:spcPct val="90000"/>
              </a:lnSpc>
            </a:pPr>
            <a:r>
              <a:rPr lang="en-US" sz="1400" dirty="0"/>
              <a:t>To make them aware of programs and services available that may reduce or eliminate their dependency on benefits</a:t>
            </a:r>
          </a:p>
          <a:p>
            <a:pPr defTabSz="457200">
              <a:lnSpc>
                <a:spcPct val="90000"/>
              </a:lnSpc>
            </a:pP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C:\Documents and Settings\msiler.DDS\Local Settings\Temporary Internet Files\Content.IE5\ASN84Y20\MC900434901[1].png"/>
          <p:cNvPicPr>
            <a:picLocks noGrp="1" noChangeAspect="1" noChangeArrowheads="1"/>
          </p:cNvPicPr>
          <p:nvPr>
            <p:ph sz="half" idx="1"/>
          </p:nvPr>
        </p:nvPicPr>
        <p:blipFill>
          <a:blip r:embed="rId2" cstate="print"/>
          <a:stretch>
            <a:fillRect/>
          </a:stretch>
        </p:blipFill>
        <p:spPr bwMode="auto">
          <a:xfrm>
            <a:off x="3479006" y="1600200"/>
            <a:ext cx="2185988" cy="2185988"/>
          </a:xfrm>
          <a:prstGeom prst="rect">
            <a:avLst/>
          </a:prstGeom>
          <a:noFill/>
        </p:spPr>
      </p:pic>
      <p:sp>
        <p:nvSpPr>
          <p:cNvPr id="4099" name="Rectangle 6"/>
          <p:cNvSpPr>
            <a:spLocks noGrp="1" noChangeArrowheads="1"/>
          </p:cNvSpPr>
          <p:nvPr>
            <p:ph type="body" sz="half" idx="2"/>
          </p:nvPr>
        </p:nvSpPr>
        <p:spPr>
          <a:xfrm>
            <a:off x="457200" y="3938588"/>
            <a:ext cx="8229600" cy="2462212"/>
          </a:xfrm>
        </p:spPr>
        <p:txBody>
          <a:bodyPr>
            <a:normAutofit lnSpcReduction="10000"/>
          </a:bodyPr>
          <a:lstStyle/>
          <a:p>
            <a:pPr lvl="0"/>
            <a:r>
              <a:rPr lang="en-US" sz="1600" dirty="0">
                <a:latin typeface="Arial" panose="020B0604020202020204" pitchFamily="34" charset="0"/>
                <a:cs typeface="Arial" panose="020B0604020202020204" pitchFamily="34" charset="0"/>
              </a:rPr>
              <a:t>An information session is conducted each week to explain the effects of employment and self-employment income on SSI, Social Security Disability benefits, Medicaid, Medicare and all other public assistance programs.  </a:t>
            </a:r>
          </a:p>
          <a:p>
            <a:pPr marL="0" lvl="0" indent="0">
              <a:buNone/>
            </a:pPr>
            <a:endParaRPr lang="en-US"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Each counselor has been provided with a referral form for these weekly sessions, which they complete for their client/beneficiary and return to the benefits specialist along with the required paperwork for the session. A list of registered attendees are compiled for each session. </a:t>
            </a:r>
          </a:p>
          <a:p>
            <a:pPr>
              <a:buNone/>
            </a:pPr>
            <a:r>
              <a:rPr lang="en-US" sz="1600" dirty="0">
                <a:solidFill>
                  <a:schemeClr val="tx1"/>
                </a:solidFill>
                <a:latin typeface="Arial" panose="020B0604020202020204" pitchFamily="34" charset="0"/>
                <a:cs typeface="Arial" panose="020B0604020202020204" pitchFamily="34" charset="0"/>
              </a:rPr>
              <a:t> </a:t>
            </a:r>
          </a:p>
          <a:p>
            <a:pPr eaLnBrk="1" hangingPunct="1">
              <a:lnSpc>
                <a:spcPct val="80000"/>
              </a:lnSpc>
            </a:pPr>
            <a:endParaRPr lang="en-US" sz="1600" dirty="0">
              <a:solidFill>
                <a:srgbClr val="660066"/>
              </a:solidFill>
            </a:endParaRPr>
          </a:p>
        </p:txBody>
      </p:sp>
      <p:sp>
        <p:nvSpPr>
          <p:cNvPr id="7" name="TextBox 6">
            <a:extLst>
              <a:ext uri="{FF2B5EF4-FFF2-40B4-BE49-F238E27FC236}">
                <a16:creationId xmlns:a16="http://schemas.microsoft.com/office/drawing/2014/main" id="{0E3B9194-0314-FAD9-4194-465739D83653}"/>
              </a:ext>
            </a:extLst>
          </p:cNvPr>
          <p:cNvSpPr txBox="1"/>
          <p:nvPr/>
        </p:nvSpPr>
        <p:spPr>
          <a:xfrm>
            <a:off x="914400" y="838200"/>
            <a:ext cx="6477000" cy="646331"/>
          </a:xfrm>
          <a:prstGeom prst="rect">
            <a:avLst/>
          </a:prstGeom>
          <a:noFill/>
        </p:spPr>
        <p:txBody>
          <a:bodyPr wrap="square" rtlCol="0">
            <a:spAutoFit/>
          </a:bodyPr>
          <a:lstStyle/>
          <a:p>
            <a:r>
              <a:rPr lang="en-US" sz="3600" dirty="0"/>
              <a:t>How is this accomplished?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0752F-755A-5137-9BDE-8203E345CD1F}"/>
              </a:ext>
            </a:extLst>
          </p:cNvPr>
          <p:cNvSpPr>
            <a:spLocks noGrp="1"/>
          </p:cNvSpPr>
          <p:nvPr>
            <p:ph type="title"/>
          </p:nvPr>
        </p:nvSpPr>
        <p:spPr/>
        <p:txBody>
          <a:bodyPr/>
          <a:lstStyle/>
          <a:p>
            <a:r>
              <a:rPr lang="en-US" dirty="0"/>
              <a:t>What are benefits?</a:t>
            </a:r>
          </a:p>
        </p:txBody>
      </p:sp>
      <p:sp>
        <p:nvSpPr>
          <p:cNvPr id="4" name="Content Placeholder 3">
            <a:extLst>
              <a:ext uri="{FF2B5EF4-FFF2-40B4-BE49-F238E27FC236}">
                <a16:creationId xmlns:a16="http://schemas.microsoft.com/office/drawing/2014/main" id="{EA7E0FD2-A47B-0043-AE0F-468519AD260A}"/>
              </a:ext>
            </a:extLst>
          </p:cNvPr>
          <p:cNvSpPr>
            <a:spLocks noGrp="1"/>
          </p:cNvSpPr>
          <p:nvPr>
            <p:ph sz="half" idx="2"/>
          </p:nvPr>
        </p:nvSpPr>
        <p:spPr>
          <a:xfrm>
            <a:off x="3810000" y="1981200"/>
            <a:ext cx="3298113" cy="3741738"/>
          </a:xfrm>
        </p:spPr>
        <p:txBody>
          <a:bodyPr/>
          <a:lstStyle/>
          <a:p>
            <a:r>
              <a:rPr lang="en-US" dirty="0"/>
              <a:t>Social Security benefits are payments made to qualified retired adults and people with disabilities, and to their spouses, children, and survivors.</a:t>
            </a:r>
          </a:p>
        </p:txBody>
      </p:sp>
      <p:pic>
        <p:nvPicPr>
          <p:cNvPr id="8" name="Content Placeholder 7" descr="Man wearing shirt with pattern">
            <a:extLst>
              <a:ext uri="{FF2B5EF4-FFF2-40B4-BE49-F238E27FC236}">
                <a16:creationId xmlns:a16="http://schemas.microsoft.com/office/drawing/2014/main" id="{D6FA38E7-A039-1D77-00F1-1315D47285E3}"/>
              </a:ext>
            </a:extLst>
          </p:cNvPr>
          <p:cNvPicPr>
            <a:picLocks noGrp="1" noChangeAspect="1"/>
          </p:cNvPicPr>
          <p:nvPr>
            <p:ph sz="quarter" idx="4"/>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00" y="1219200"/>
            <a:ext cx="2438400" cy="4876800"/>
          </a:xfrm>
        </p:spPr>
      </p:pic>
    </p:spTree>
    <p:extLst>
      <p:ext uri="{BB962C8B-B14F-4D97-AF65-F5344CB8AC3E}">
        <p14:creationId xmlns:p14="http://schemas.microsoft.com/office/powerpoint/2010/main" val="2613930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Documents and Settings\msiler.DDS\Local Settings\Temporary Internet Files\Content.IE5\08R1DCZB\MC900060140[1].wmf"/>
          <p:cNvPicPr>
            <a:picLocks noGrp="1" noChangeAspect="1" noChangeArrowheads="1"/>
          </p:cNvPicPr>
          <p:nvPr>
            <p:ph type="clipArt" sz="half" idx="1"/>
          </p:nvPr>
        </p:nvPicPr>
        <p:blipFill>
          <a:blip r:embed="rId2" cstate="print"/>
          <a:srcRect/>
          <a:stretch>
            <a:fillRect/>
          </a:stretch>
        </p:blipFill>
        <p:spPr bwMode="auto">
          <a:xfrm>
            <a:off x="2743200" y="804629"/>
            <a:ext cx="3657600" cy="2744114"/>
          </a:xfrm>
          <a:prstGeom prst="rect">
            <a:avLst/>
          </a:prstGeom>
          <a:noFill/>
        </p:spPr>
      </p:pic>
      <p:sp>
        <p:nvSpPr>
          <p:cNvPr id="5123" name="Rectangle 6"/>
          <p:cNvSpPr>
            <a:spLocks noGrp="1" noChangeArrowheads="1"/>
          </p:cNvSpPr>
          <p:nvPr>
            <p:ph type="body" sz="half" idx="2"/>
          </p:nvPr>
        </p:nvSpPr>
        <p:spPr>
          <a:xfrm>
            <a:off x="228600" y="3581400"/>
            <a:ext cx="8458200" cy="2667000"/>
          </a:xfrm>
        </p:spPr>
        <p:txBody>
          <a:bodyPr>
            <a:normAutofit lnSpcReduction="10000"/>
          </a:bodyPr>
          <a:lstStyle/>
          <a:p>
            <a:pPr lvl="0"/>
            <a:r>
              <a:rPr lang="en-US" sz="1600" dirty="0">
                <a:latin typeface="Arial" panose="020B0604020202020204" pitchFamily="34" charset="0"/>
                <a:cs typeface="Arial" panose="020B0604020202020204" pitchFamily="34" charset="0"/>
              </a:rPr>
              <a:t>Prior to the session, beneficiaries complete the appropriate paperwork necessary to help evaluate how their individual situation will impact their benefits. This includes consent forms to request their information from social security; and to share their information with the DC Benefits Team. The DC Benefits Team is a team of certified benefits specialists working both independently and with other agencies.</a:t>
            </a:r>
          </a:p>
          <a:p>
            <a:pPr lvl="0">
              <a:buNone/>
            </a:pPr>
            <a:endParaRPr lang="en-US"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Beneficiaries are shown a power point presentation on the possible impacts of employment on benefits; and the various protections in place that may help safeguard their benefits while they try to work. Attendees receive a hard copy of the presentation to take with them.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C:\Documents and Settings\msiler.DDS\Local Settings\Temporary Internet Files\Content.IE5\IZ5NBV01\MC900238071[1].wmf"/>
          <p:cNvPicPr>
            <a:picLocks noGrp="1" noChangeAspect="1" noChangeArrowheads="1"/>
          </p:cNvPicPr>
          <p:nvPr>
            <p:ph sz="half" idx="1"/>
          </p:nvPr>
        </p:nvPicPr>
        <p:blipFill>
          <a:blip r:embed="rId3" cstate="print"/>
          <a:stretch>
            <a:fillRect/>
          </a:stretch>
        </p:blipFill>
        <p:spPr bwMode="auto">
          <a:xfrm>
            <a:off x="3168329" y="1600200"/>
            <a:ext cx="2807342" cy="2185988"/>
          </a:xfrm>
          <a:prstGeom prst="rect">
            <a:avLst/>
          </a:prstGeom>
          <a:noFill/>
        </p:spPr>
      </p:pic>
      <p:sp>
        <p:nvSpPr>
          <p:cNvPr id="8194" name="Rectangle 6"/>
          <p:cNvSpPr>
            <a:spLocks noGrp="1" noChangeArrowheads="1"/>
          </p:cNvSpPr>
          <p:nvPr>
            <p:ph type="body" sz="half" idx="2"/>
          </p:nvPr>
        </p:nvSpPr>
        <p:spPr>
          <a:xfrm>
            <a:off x="457200" y="3938588"/>
            <a:ext cx="8229600" cy="2690812"/>
          </a:xfrm>
        </p:spPr>
        <p:txBody>
          <a:bodyPr>
            <a:normAutofit/>
          </a:bodyPr>
          <a:lstStyle/>
          <a:p>
            <a:pPr lvl="0"/>
            <a:r>
              <a:rPr lang="en-US" sz="1400" dirty="0">
                <a:latin typeface="+mn-lt"/>
                <a:cs typeface="Arial" panose="020B0604020202020204" pitchFamily="34" charset="0"/>
              </a:rPr>
              <a:t>The beneficiary’s completed paperwork is faxed over to Social Security.</a:t>
            </a:r>
          </a:p>
          <a:p>
            <a:pPr marL="0" lvl="0" indent="0">
              <a:buNone/>
            </a:pPr>
            <a:endParaRPr lang="en-US" sz="800" dirty="0">
              <a:latin typeface="+mn-lt"/>
              <a:cs typeface="Arial" panose="020B0604020202020204" pitchFamily="34" charset="0"/>
            </a:endParaRPr>
          </a:p>
          <a:p>
            <a:pPr lvl="0"/>
            <a:r>
              <a:rPr lang="en-US" sz="1400" dirty="0">
                <a:latin typeface="+mn-lt"/>
                <a:cs typeface="Arial" panose="020B0604020202020204" pitchFamily="34" charset="0"/>
              </a:rPr>
              <a:t>Social Security sends the benefits specialist a report that provides information on the beneficiary’s lifetime of earnings, eligibility, classification (disabled worker, disabled child, etc), and other pertinent information; and they are the key piece in the benefits counseling process.  </a:t>
            </a:r>
          </a:p>
          <a:p>
            <a:r>
              <a:rPr lang="en-US" sz="1400" dirty="0">
                <a:latin typeface="+mn-lt"/>
                <a:ea typeface="+mn-ea"/>
                <a:cs typeface="+mn-cs"/>
              </a:rPr>
              <a:t>The beneficiary’s </a:t>
            </a:r>
            <a:r>
              <a:rPr lang="en-US" sz="1400" dirty="0" err="1">
                <a:latin typeface="+mn-lt"/>
                <a:ea typeface="+mn-ea"/>
                <a:cs typeface="+mn-cs"/>
              </a:rPr>
              <a:t>voc</a:t>
            </a:r>
            <a:r>
              <a:rPr lang="en-US" sz="1400" dirty="0">
                <a:latin typeface="+mn-lt"/>
                <a:ea typeface="+mn-ea"/>
                <a:cs typeface="+mn-cs"/>
              </a:rPr>
              <a:t> rehab counselor is informed of any situations that would require immediate assistance not provided by the benefits specialist inside the agency; such as overpayments, need for a language interpreter, </a:t>
            </a:r>
            <a:r>
              <a:rPr lang="en-US" sz="1400" dirty="0">
                <a:latin typeface="+mn-lt"/>
              </a:rPr>
              <a:t>e</a:t>
            </a:r>
            <a:r>
              <a:rPr lang="en-US" sz="1400" dirty="0">
                <a:latin typeface="+mn-lt"/>
                <a:ea typeface="+mn-ea"/>
                <a:cs typeface="+mn-cs"/>
              </a:rPr>
              <a:t>mployment, </a:t>
            </a:r>
            <a:r>
              <a:rPr lang="en-US" sz="1400" dirty="0">
                <a:latin typeface="+mn-lt"/>
              </a:rPr>
              <a:t> or any other reason that </a:t>
            </a:r>
            <a:r>
              <a:rPr lang="en-US" sz="1400" dirty="0">
                <a:latin typeface="+mn-lt"/>
                <a:ea typeface="+mn-ea"/>
                <a:cs typeface="+mn-cs"/>
              </a:rPr>
              <a:t>would require follow along services. </a:t>
            </a:r>
          </a:p>
          <a:p>
            <a:pPr lvl="0"/>
            <a:endParaRPr lang="en-US" sz="1600" dirty="0">
              <a:latin typeface="Arial" panose="020B0604020202020204" pitchFamily="34" charset="0"/>
              <a:cs typeface="Arial" panose="020B0604020202020204" pitchFamily="34" charset="0"/>
            </a:endParaRPr>
          </a:p>
          <a:p>
            <a:pPr eaLnBrk="1" hangingPunct="1">
              <a:lnSpc>
                <a:spcPct val="80000"/>
              </a:lnSpc>
              <a:buNone/>
            </a:pPr>
            <a:endParaRPr lang="en-US" sz="2400" dirty="0">
              <a:solidFill>
                <a:srgbClr val="CC0066"/>
              </a:solidFill>
            </a:endParaRPr>
          </a:p>
        </p:txBody>
      </p:sp>
      <p:pic>
        <p:nvPicPr>
          <p:cNvPr id="5" name="MS910219469[1].wav">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
        <p:nvSpPr>
          <p:cNvPr id="2" name="TextBox 1">
            <a:extLst>
              <a:ext uri="{FF2B5EF4-FFF2-40B4-BE49-F238E27FC236}">
                <a16:creationId xmlns:a16="http://schemas.microsoft.com/office/drawing/2014/main" id="{D782AC3D-AE5A-D3DC-58B6-158A80457483}"/>
              </a:ext>
            </a:extLst>
          </p:cNvPr>
          <p:cNvSpPr txBox="1"/>
          <p:nvPr/>
        </p:nvSpPr>
        <p:spPr>
          <a:xfrm>
            <a:off x="1066800" y="762000"/>
            <a:ext cx="6019800" cy="646331"/>
          </a:xfrm>
          <a:prstGeom prst="rect">
            <a:avLst/>
          </a:prstGeom>
          <a:noFill/>
        </p:spPr>
        <p:txBody>
          <a:bodyPr wrap="square" rtlCol="0">
            <a:spAutoFit/>
          </a:bodyPr>
          <a:lstStyle/>
          <a:p>
            <a:r>
              <a:rPr lang="en-US" sz="3600" dirty="0"/>
              <a:t>What happens next?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63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descr="C:\Documents and Settings\msiler.DDS\Local Settings\Temporary Internet Files\Content.IE5\1JLM3IFL\MC900355021[1].wmf"/>
          <p:cNvPicPr>
            <a:picLocks noGrp="1" noChangeAspect="1" noChangeArrowheads="1"/>
          </p:cNvPicPr>
          <p:nvPr>
            <p:ph sz="half" idx="1"/>
          </p:nvPr>
        </p:nvPicPr>
        <p:blipFill>
          <a:blip r:embed="rId2" cstate="print"/>
          <a:srcRect/>
          <a:stretch>
            <a:fillRect/>
          </a:stretch>
        </p:blipFill>
        <p:spPr bwMode="auto">
          <a:xfrm>
            <a:off x="1752600" y="381000"/>
            <a:ext cx="4876799" cy="3048000"/>
          </a:xfrm>
          <a:prstGeom prst="rect">
            <a:avLst/>
          </a:prstGeom>
          <a:noFill/>
        </p:spPr>
      </p:pic>
      <p:sp>
        <p:nvSpPr>
          <p:cNvPr id="9219" name="Rectangle 6"/>
          <p:cNvSpPr>
            <a:spLocks noGrp="1" noChangeArrowheads="1"/>
          </p:cNvSpPr>
          <p:nvPr>
            <p:ph type="body" sz="half" idx="2"/>
          </p:nvPr>
        </p:nvSpPr>
        <p:spPr>
          <a:xfrm>
            <a:off x="457200" y="3581400"/>
            <a:ext cx="8229600" cy="3048000"/>
          </a:xfrm>
        </p:spPr>
        <p:txBody>
          <a:bodyPr>
            <a:normAutofit/>
          </a:bodyPr>
          <a:lstStyle/>
          <a:p>
            <a:pPr lvl="0">
              <a:buNone/>
            </a:pPr>
            <a:endParaRPr lang="en-US" sz="1800" dirty="0">
              <a:latin typeface="+mn-lt"/>
              <a:ea typeface="+mn-ea"/>
              <a:cs typeface="+mn-cs"/>
            </a:endParaRPr>
          </a:p>
          <a:p>
            <a:pPr lvl="0"/>
            <a:r>
              <a:rPr lang="en-US" sz="1800" dirty="0">
                <a:latin typeface="+mn-lt"/>
                <a:ea typeface="+mn-ea"/>
                <a:cs typeface="+mn-cs"/>
              </a:rPr>
              <a:t>The extent of this agency’s benefits specialist’s duties is to provide beneficiaries with information so that they can understand the impact of employment on benefits, so they can avoid pitfalls such as overpayments.</a:t>
            </a:r>
          </a:p>
          <a:p>
            <a:pPr lvl="0"/>
            <a:r>
              <a:rPr lang="en-US" sz="1800" dirty="0">
                <a:latin typeface="+mn-lt"/>
                <a:ea typeface="+mn-ea"/>
                <a:cs typeface="+mn-cs"/>
              </a:rPr>
              <a:t>For beneficiaries requiring a greater or more immediate need for assistance, </a:t>
            </a:r>
            <a:r>
              <a:rPr lang="en-US" sz="1800" dirty="0"/>
              <a:t>external</a:t>
            </a:r>
            <a:r>
              <a:rPr lang="en-US" sz="1800" dirty="0">
                <a:latin typeface="+mn-lt"/>
                <a:ea typeface="+mn-ea"/>
                <a:cs typeface="+mn-cs"/>
              </a:rPr>
              <a:t> benefits specialists are utilized.</a:t>
            </a:r>
          </a:p>
          <a:p>
            <a:pPr eaLnBrk="1" hangingPunct="1">
              <a:lnSpc>
                <a:spcPct val="80000"/>
              </a:lnSpc>
              <a:buNone/>
            </a:pPr>
            <a:endParaRPr lang="en-US" sz="1800" dirty="0">
              <a:solidFill>
                <a:srgbClr val="66006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MC900442030[1]"/>
          <p:cNvPicPr>
            <a:picLocks noGrp="1" noChangeAspect="1" noChangeArrowheads="1"/>
          </p:cNvPicPr>
          <p:nvPr>
            <p:ph sz="half" idx="1"/>
          </p:nvPr>
        </p:nvPicPr>
        <p:blipFill>
          <a:blip r:embed="rId2" cstate="print"/>
          <a:stretch>
            <a:fillRect/>
          </a:stretch>
        </p:blipFill>
        <p:spPr>
          <a:xfrm>
            <a:off x="1905000" y="1143000"/>
            <a:ext cx="5029200" cy="1981200"/>
          </a:xfrm>
        </p:spPr>
      </p:pic>
      <p:sp>
        <p:nvSpPr>
          <p:cNvPr id="10243" name="Rectangle 6"/>
          <p:cNvSpPr>
            <a:spLocks noGrp="1" noChangeArrowheads="1"/>
          </p:cNvSpPr>
          <p:nvPr>
            <p:ph type="body" sz="half" idx="2"/>
          </p:nvPr>
        </p:nvSpPr>
        <p:spPr>
          <a:xfrm>
            <a:off x="457200" y="3200400"/>
            <a:ext cx="8229600" cy="3352800"/>
          </a:xfrm>
        </p:spPr>
        <p:txBody>
          <a:bodyPr/>
          <a:lstStyle/>
          <a:p>
            <a:pPr lvl="0"/>
            <a:r>
              <a:rPr lang="en-US" sz="1600" dirty="0">
                <a:latin typeface="Arial" panose="020B0604020202020204" pitchFamily="34" charset="0"/>
                <a:cs typeface="Arial" panose="020B0604020202020204" pitchFamily="34" charset="0"/>
              </a:rPr>
              <a:t>For those who are referred to the external benefits counseling providers, the external  benefits specialist will begin to research the beneficiary's situation, desired goal, and salary ranges for employment goal selected. This information will be combined with information provided by Social Security and by the beneficiary’s self reporting. </a:t>
            </a:r>
          </a:p>
          <a:p>
            <a:pPr marL="0" lvl="0" indent="0">
              <a:buNone/>
            </a:pPr>
            <a:endParaRPr lang="en-US"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Based on that information, the appropriate calculation sheet is completed to give a numerical break down of how their cash benefits may be impacted.</a:t>
            </a:r>
          </a:p>
          <a:p>
            <a:pPr marL="0" lvl="0" indent="0">
              <a:buNone/>
            </a:pPr>
            <a:endParaRPr lang="en-US"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This information along with any other factors that may impact their benefits is compiled in an individualized report.</a:t>
            </a:r>
          </a:p>
          <a:p>
            <a:pPr eaLnBrk="1" hangingPunct="1">
              <a:lnSpc>
                <a:spcPct val="90000"/>
              </a:lnSpc>
              <a:buNone/>
            </a:pPr>
            <a:endParaRPr lang="en-US" sz="2800" dirty="0">
              <a:solidFill>
                <a:srgbClr val="FF9900"/>
              </a:solidFill>
            </a:endParaRPr>
          </a:p>
        </p:txBody>
      </p:sp>
      <p:sp>
        <p:nvSpPr>
          <p:cNvPr id="2" name="TextBox 1">
            <a:extLst>
              <a:ext uri="{FF2B5EF4-FFF2-40B4-BE49-F238E27FC236}">
                <a16:creationId xmlns:a16="http://schemas.microsoft.com/office/drawing/2014/main" id="{296FBAA9-CB3E-9A9D-620B-F2BD6C23F86E}"/>
              </a:ext>
            </a:extLst>
          </p:cNvPr>
          <p:cNvSpPr txBox="1"/>
          <p:nvPr/>
        </p:nvSpPr>
        <p:spPr>
          <a:xfrm>
            <a:off x="152400" y="457200"/>
            <a:ext cx="6705600" cy="584775"/>
          </a:xfrm>
          <a:prstGeom prst="rect">
            <a:avLst/>
          </a:prstGeom>
          <a:noFill/>
        </p:spPr>
        <p:txBody>
          <a:bodyPr wrap="square" rtlCol="0">
            <a:spAutoFit/>
          </a:bodyPr>
          <a:lstStyle/>
          <a:p>
            <a:r>
              <a:rPr lang="en-US" sz="3200" dirty="0"/>
              <a:t>How does it all come together?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descr="C:\Documents and Settings\msiler.DDS\Local Settings\Temporary Internet Files\Content.IE5\4SVUT0SG\MC900233020[1].wmf"/>
          <p:cNvPicPr>
            <a:picLocks noGrp="1" noChangeAspect="1" noChangeArrowheads="1"/>
          </p:cNvPicPr>
          <p:nvPr>
            <p:ph sz="half" idx="1"/>
          </p:nvPr>
        </p:nvPicPr>
        <p:blipFill>
          <a:blip r:embed="rId2" cstate="print"/>
          <a:srcRect/>
          <a:stretch>
            <a:fillRect/>
          </a:stretch>
        </p:blipFill>
        <p:spPr bwMode="auto">
          <a:xfrm>
            <a:off x="2209800" y="1066800"/>
            <a:ext cx="4419599" cy="2719388"/>
          </a:xfrm>
          <a:prstGeom prst="rect">
            <a:avLst/>
          </a:prstGeom>
          <a:noFill/>
        </p:spPr>
      </p:pic>
      <p:sp>
        <p:nvSpPr>
          <p:cNvPr id="11267" name="Rectangle 6"/>
          <p:cNvSpPr>
            <a:spLocks noGrp="1" noChangeArrowheads="1"/>
          </p:cNvSpPr>
          <p:nvPr>
            <p:ph type="body" sz="half" idx="2"/>
          </p:nvPr>
        </p:nvSpPr>
        <p:spPr>
          <a:xfrm>
            <a:off x="457200" y="3938588"/>
            <a:ext cx="8229600" cy="2690812"/>
          </a:xfrm>
        </p:spPr>
        <p:txBody>
          <a:bodyPr>
            <a:normAutofit/>
          </a:bodyPr>
          <a:lstStyle/>
          <a:p>
            <a:pPr lvl="0"/>
            <a:r>
              <a:rPr lang="en-US" sz="1600" dirty="0">
                <a:latin typeface="Arial" panose="020B0604020202020204" pitchFamily="34" charset="0"/>
                <a:cs typeface="Arial" panose="020B0604020202020204" pitchFamily="34" charset="0"/>
              </a:rPr>
              <a:t>The external benefits specialist will review the report with the beneficiary, the counselor and/or any relevant party, such as a spouse or representative payee (employment status changes can impact the spouse or children receiving benefits as well, so it is important that those impacted are aware.)</a:t>
            </a:r>
          </a:p>
          <a:p>
            <a:pPr marL="0" lvl="0" indent="0">
              <a:buNone/>
            </a:pPr>
            <a:endParaRPr lang="en-US" sz="1600" dirty="0">
              <a:latin typeface="Arial" panose="020B0604020202020204" pitchFamily="34" charset="0"/>
              <a:cs typeface="Arial" panose="020B0604020202020204" pitchFamily="34" charset="0"/>
            </a:endParaRPr>
          </a:p>
          <a:p>
            <a:pPr lvl="0"/>
            <a:r>
              <a:rPr lang="en-US" sz="1600" dirty="0">
                <a:latin typeface="Arial" panose="020B0604020202020204" pitchFamily="34" charset="0"/>
                <a:cs typeface="Arial" panose="020B0604020202020204" pitchFamily="34" charset="0"/>
              </a:rPr>
              <a:t>Once all parties are clear on the impact employment may have, they are able to make an “informed choice” about their </a:t>
            </a:r>
            <a:r>
              <a:rPr lang="en-US" sz="1600">
                <a:latin typeface="Arial" panose="020B0604020202020204" pitchFamily="34" charset="0"/>
                <a:cs typeface="Arial" panose="020B0604020202020204" pitchFamily="34" charset="0"/>
              </a:rPr>
              <a:t>employment journey.</a:t>
            </a:r>
            <a:endParaRPr lang="en-US" sz="1600" dirty="0">
              <a:latin typeface="+mn-lt"/>
              <a:ea typeface="+mn-ea"/>
              <a:cs typeface="+mn-cs"/>
            </a:endParaRPr>
          </a:p>
          <a:p>
            <a:pPr lvl="0"/>
            <a:endParaRPr lang="en-US"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5DF4B-3219-AC4F-2588-978DECE677CD}"/>
              </a:ext>
            </a:extLst>
          </p:cNvPr>
          <p:cNvSpPr>
            <a:spLocks noGrp="1"/>
          </p:cNvSpPr>
          <p:nvPr>
            <p:ph type="title"/>
          </p:nvPr>
        </p:nvSpPr>
        <p:spPr>
          <a:xfrm>
            <a:off x="0" y="76200"/>
            <a:ext cx="9144000" cy="914400"/>
          </a:xfrm>
        </p:spPr>
        <p:txBody>
          <a:bodyPr>
            <a:normAutofit/>
          </a:bodyPr>
          <a:lstStyle/>
          <a:p>
            <a:r>
              <a:rPr lang="en-US" sz="3200" dirty="0"/>
              <a:t>2022-2023 benefits counseling schedule</a:t>
            </a:r>
          </a:p>
        </p:txBody>
      </p:sp>
      <p:sp>
        <p:nvSpPr>
          <p:cNvPr id="3" name="Content Placeholder 2">
            <a:extLst>
              <a:ext uri="{FF2B5EF4-FFF2-40B4-BE49-F238E27FC236}">
                <a16:creationId xmlns:a16="http://schemas.microsoft.com/office/drawing/2014/main" id="{941CF4B1-BF05-4E5F-6882-D3234495E177}"/>
              </a:ext>
            </a:extLst>
          </p:cNvPr>
          <p:cNvSpPr>
            <a:spLocks noGrp="1"/>
          </p:cNvSpPr>
          <p:nvPr>
            <p:ph idx="1"/>
          </p:nvPr>
        </p:nvSpPr>
        <p:spPr>
          <a:xfrm>
            <a:off x="0" y="1219200"/>
            <a:ext cx="9144000" cy="5638800"/>
          </a:xfrm>
        </p:spPr>
        <p:txBody>
          <a:bodyPr>
            <a:normAutofit fontScale="25000" lnSpcReduction="20000"/>
          </a:bodyPr>
          <a:lstStyle/>
          <a:p>
            <a:pPr marL="0" indent="0">
              <a:lnSpc>
                <a:spcPct val="125000"/>
              </a:lnSpc>
              <a:spcBef>
                <a:spcPts val="0"/>
              </a:spcBef>
              <a:spcAft>
                <a:spcPts val="1000"/>
              </a:spcAft>
              <a:buNone/>
            </a:pPr>
            <a:r>
              <a:rPr lang="en-US" sz="4000" b="1" u="sng"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October 2022</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u="sng"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November 2022</a:t>
            </a:r>
            <a:r>
              <a:rPr lang="en-US" sz="40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u="sng"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December 2022</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u="sng"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January 2023</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5000"/>
              </a:lnSpc>
              <a:spcBef>
                <a:spcPts val="0"/>
              </a:spcBef>
              <a:spcAft>
                <a:spcPts val="1000"/>
              </a:spcAft>
              <a:buNone/>
            </a:pP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10/3 – 11:00pm-12:30pm (virtual)	11/7 – 11:00pm-12:30pm (Virtual)	12/5 – 11:00am-12:30pm (virtual) 	01/2 – Holiday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5000"/>
              </a:lnSpc>
              <a:spcBef>
                <a:spcPts val="0"/>
              </a:spcBef>
              <a:spcAft>
                <a:spcPts val="1000"/>
              </a:spcAft>
              <a:buNone/>
            </a:pP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10/13 – 11:00am-12:30pm (Virtual)	11/17 – 11:00am-12:30pm (Virtual)	12/15 – 11:00am-12:30pm (Virtual) 	01/12 – 11:00am-12:30pm (virtual)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5000"/>
              </a:lnSpc>
              <a:spcBef>
                <a:spcPts val="0"/>
              </a:spcBef>
              <a:spcAft>
                <a:spcPts val="1000"/>
              </a:spcAft>
              <a:buNone/>
            </a:pP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10/17 - 11:00am – 12:30pm (Virtual)	11/21 – 11:00am-12:30pm (Virtual) 	12/19 – 11:00am – 12:30pm (Virtual)	01/16 – Holiday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5000"/>
              </a:lnSpc>
              <a:spcBef>
                <a:spcPts val="0"/>
              </a:spcBef>
              <a:spcAft>
                <a:spcPts val="1000"/>
              </a:spcAft>
              <a:buNone/>
            </a:pP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10/27 – 11:00am-12:30pm (Virtual)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114301" lvl="1" indent="0">
              <a:lnSpc>
                <a:spcPct val="125000"/>
              </a:lnSpc>
              <a:spcBef>
                <a:spcPts val="0"/>
              </a:spcBef>
              <a:spcAft>
                <a:spcPts val="1000"/>
              </a:spcAft>
              <a:buNone/>
            </a:pPr>
            <a:endPar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25000"/>
              </a:lnSpc>
              <a:spcBef>
                <a:spcPts val="0"/>
              </a:spcBef>
              <a:spcAft>
                <a:spcPts val="1000"/>
              </a:spcAft>
              <a:buNone/>
            </a:pPr>
            <a:r>
              <a:rPr lang="en-US" sz="4000" b="1" u="sng"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February 2023</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u="sng"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March 2023</a:t>
            </a:r>
            <a:r>
              <a:rPr lang="en-US" sz="40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u="sng"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April 2023</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b="1" u="sng"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May 2023</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5000"/>
              </a:lnSpc>
              <a:spcBef>
                <a:spcPts val="0"/>
              </a:spcBef>
              <a:spcAft>
                <a:spcPts val="1000"/>
              </a:spcAft>
              <a:buNone/>
            </a:pP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02/6 – 11:00am-12:30pm (virtual)	03/6 – 11:00am-12:30pm (Virtual)	04/3 – 11:00am-12:30pm (virtual)      05/1 –   11:00am-12:30pm (virtual)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5000"/>
              </a:lnSpc>
              <a:spcBef>
                <a:spcPts val="0"/>
              </a:spcBef>
              <a:spcAft>
                <a:spcPts val="1000"/>
              </a:spcAft>
              <a:buNone/>
            </a:pP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02/16 – 11:00am-12:30pm (Virtual)	03/16 – 11:00am-12:30pm (</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Live</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04/13 – 11:00am-12:30pm (</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Live</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05/11 – 11:00am-12:30pm (Live)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5000"/>
              </a:lnSpc>
              <a:spcBef>
                <a:spcPts val="0"/>
              </a:spcBef>
              <a:spcAft>
                <a:spcPts val="1000"/>
              </a:spcAft>
              <a:buNone/>
            </a:pP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02/20 – Holiday 			03/20 – 11:00am-12:30pm (Virtual) 	04/17 – Holiday			</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05/15 – 11:00am – 12:30pm (Virtual)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5000"/>
              </a:lnSpc>
              <a:spcBef>
                <a:spcPts val="0"/>
              </a:spcBef>
              <a:spcAft>
                <a:spcPts val="1000"/>
              </a:spcAft>
              <a:buNone/>
            </a:pP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03/30 – 11:00am-12:30pm (</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Live</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04/27 – 11:00am-12:30pm (</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Live</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05/25 – 11:00am-12:30pm ( Live)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5000"/>
              </a:lnSpc>
              <a:spcBef>
                <a:spcPts val="0"/>
              </a:spcBef>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5000"/>
              </a:lnSpc>
              <a:spcBef>
                <a:spcPts val="0"/>
              </a:spcBef>
              <a:spcAft>
                <a:spcPts val="1000"/>
              </a:spcAft>
              <a:buNone/>
            </a:pPr>
            <a:r>
              <a:rPr lang="en-US" sz="4000" b="1" u="sng"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June 2023</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u="sng"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July 2023</a:t>
            </a:r>
            <a:r>
              <a:rPr lang="en-US" sz="40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u="sng"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August 2023</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000" b="1" u="sng"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September 2023</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5000"/>
              </a:lnSpc>
              <a:spcBef>
                <a:spcPts val="0"/>
              </a:spcBef>
              <a:spcAft>
                <a:spcPts val="1000"/>
              </a:spcAft>
              <a:buNone/>
            </a:pP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06/5 – 11:30am-12:30pm (virtual)	07/3 – 11:00am-12:30pm (Virtual)	08/7 – 11:00am-7:00pm (virtual) 	09/4 –   HOLIDAY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5000"/>
              </a:lnSpc>
              <a:spcBef>
                <a:spcPts val="0"/>
              </a:spcBef>
              <a:spcAft>
                <a:spcPts val="1000"/>
              </a:spcAft>
              <a:buNone/>
            </a:pP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06/15 – 11:00am-12:30pm (</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Live</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07/13 – 11:00am-12:30pm (</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Live</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08/17 –11:00am-12:30pm (</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Live</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09/14 – 11:00am-12:30pm (Live)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5000"/>
              </a:lnSpc>
              <a:spcBef>
                <a:spcPts val="0"/>
              </a:spcBef>
              <a:spcAft>
                <a:spcPts val="1000"/>
              </a:spcAft>
              <a:buNone/>
            </a:pP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06/19 –11:00am-12:30pm (Virtual)	07/17 – 11:00am-12:30pm (Virtual) 	08/21 – 11:00am – 12:30pm (Virtual)	09/18 – 11:00am – 12:30pm Virtual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5000"/>
              </a:lnSpc>
              <a:spcBef>
                <a:spcPts val="0"/>
              </a:spcBef>
              <a:spcAft>
                <a:spcPts val="1000"/>
              </a:spcAft>
              <a:buNone/>
            </a:pP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06/29 –11:00am-12:30pm (</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Live</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07/27 – 11:00am-12:30pm (</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Live</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08/31 – 11:00am-12:30pm (</a:t>
            </a:r>
            <a:r>
              <a:rPr lang="en-US" sz="4000" b="1" kern="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Live</a:t>
            </a:r>
            <a:r>
              <a:rPr lang="en-US" sz="40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09/28 – 11:00am-12:30pm (Live)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5000"/>
              </a:lnSpc>
              <a:spcBef>
                <a:spcPts val="0"/>
              </a:spcBef>
              <a:spcAft>
                <a:spcPts val="1000"/>
              </a:spcAft>
            </a:pPr>
            <a:r>
              <a:rPr lang="en-US" sz="1800" b="1" u="none" strike="noStrike"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25000"/>
              </a:lnSpc>
              <a:spcBef>
                <a:spcPts val="0"/>
              </a:spcBef>
              <a:spcAft>
                <a:spcPts val="1000"/>
              </a:spcAft>
            </a:pPr>
            <a:r>
              <a:rPr lang="en-US" sz="1800" b="1"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32134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ctr"/>
            <a:r>
              <a:rPr lang="en-US" dirty="0"/>
              <a:t>Helpful Benefits Definitions</a:t>
            </a:r>
          </a:p>
        </p:txBody>
      </p:sp>
      <p:pic>
        <p:nvPicPr>
          <p:cNvPr id="1026" name="Picture 2" descr="C:\Documents and Settings\msiler.DDS\Local Settings\Temporary Internet Files\Content.IE5\5MYZ4ZEO\MC900440424[1].wmf"/>
          <p:cNvPicPr>
            <a:picLocks noGrp="1" noChangeAspect="1" noChangeArrowheads="1"/>
          </p:cNvPicPr>
          <p:nvPr>
            <p:ph sz="half" idx="1"/>
          </p:nvPr>
        </p:nvPicPr>
        <p:blipFill>
          <a:blip r:embed="rId2" cstate="print"/>
          <a:srcRect/>
          <a:stretch>
            <a:fillRect/>
          </a:stretch>
        </p:blipFill>
        <p:spPr bwMode="auto">
          <a:xfrm>
            <a:off x="3658057" y="762000"/>
            <a:ext cx="1827886" cy="1506017"/>
          </a:xfrm>
          <a:prstGeom prst="rect">
            <a:avLst/>
          </a:prstGeom>
          <a:noFill/>
        </p:spPr>
      </p:pic>
      <p:sp>
        <p:nvSpPr>
          <p:cNvPr id="4" name="Text Placeholder 3"/>
          <p:cNvSpPr>
            <a:spLocks noGrp="1"/>
          </p:cNvSpPr>
          <p:nvPr>
            <p:ph type="body" sz="half" idx="2"/>
          </p:nvPr>
        </p:nvSpPr>
        <p:spPr>
          <a:xfrm>
            <a:off x="457200" y="2268017"/>
            <a:ext cx="8229600" cy="4589983"/>
          </a:xfrm>
        </p:spPr>
        <p:txBody>
          <a:bodyPr>
            <a:normAutofit fontScale="85000" lnSpcReduction="20000"/>
          </a:bodyPr>
          <a:lstStyle/>
          <a:p>
            <a:r>
              <a:rPr lang="en-US" b="1" dirty="0"/>
              <a:t>SSA</a:t>
            </a:r>
            <a:r>
              <a:rPr lang="en-US" dirty="0"/>
              <a:t> – The Social Security Administration</a:t>
            </a:r>
          </a:p>
          <a:p>
            <a:r>
              <a:rPr lang="en-US" dirty="0"/>
              <a:t>SSI (Supplemental Security Income) – a federal income supplement program funded by general tax revenues (not social security taxes): it is designated to help aged, blind, and disabled people who have little or no income; and  it provides cash to meet basic needs for food and shelter.</a:t>
            </a:r>
          </a:p>
          <a:p>
            <a:r>
              <a:rPr lang="en-US" b="1" dirty="0"/>
              <a:t>SSDI</a:t>
            </a:r>
            <a:r>
              <a:rPr lang="en-US" dirty="0"/>
              <a:t> (Social Security Disability Insurance) – provides benefits to disabled or blind individuals who are “insured” by workers’ contributions to the Social Security trust fund. These contributions are the Federal Insurance Contributions Act (FICA) social security tax paid on their earnings or those of their spouses or parents.</a:t>
            </a:r>
          </a:p>
          <a:p>
            <a:r>
              <a:rPr lang="en-US" b="1" dirty="0"/>
              <a:t>BPQY (Benefits Planning Query) </a:t>
            </a:r>
            <a:r>
              <a:rPr lang="en-US" dirty="0"/>
              <a:t>– Report from SSA that lists the what benefit the client is getting and how much; who else is receiving benefits on that client’s record (such as a spouse or child); client’s reported history of earnings; and if they have used certain work incentives.</a:t>
            </a:r>
          </a:p>
          <a:p>
            <a:r>
              <a:rPr lang="en-US" b="1" dirty="0"/>
              <a:t>Work Incentives </a:t>
            </a:r>
            <a:r>
              <a:rPr lang="en-US" dirty="0"/>
              <a:t>– Special Rules that make it possible for people with disabilities receiving Social Security or Supplemental Security Income (SSI) to work and still receive monthly payments and Medicare or Medicaid.</a:t>
            </a:r>
          </a:p>
          <a:p>
            <a:endParaRPr lang="en-US" dirty="0"/>
          </a:p>
          <a:p>
            <a:endParaRPr lang="en-US" dirty="0"/>
          </a:p>
          <a:p>
            <a:endParaRPr lang="en-US" dirty="0"/>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73808"/>
          </a:xfrm>
        </p:spPr>
        <p:txBody>
          <a:bodyPr>
            <a:normAutofit fontScale="85000" lnSpcReduction="10000"/>
          </a:bodyPr>
          <a:lstStyle/>
          <a:p>
            <a:pPr>
              <a:buNone/>
            </a:pPr>
            <a:endParaRPr lang="en-US" dirty="0"/>
          </a:p>
          <a:p>
            <a:r>
              <a:rPr lang="en-US" b="1" dirty="0"/>
              <a:t>IRWE (Impairment Related Work Expense) </a:t>
            </a:r>
            <a:r>
              <a:rPr lang="en-US" dirty="0"/>
              <a:t>-  SSA deducts the cost of certain impairment-related expenses that beneficiaries receiving SSI or SSDI need in order to work from their earnings when they decide if the beneficiary are performing substantial work. Examples of impairment-related expenses are things such as a wheelchairs, certain transportation costs and specialized work-related equipment. </a:t>
            </a:r>
          </a:p>
          <a:p>
            <a:r>
              <a:rPr lang="en-US" b="1" dirty="0"/>
              <a:t>"Subsidies" and "Special Conditions“- </a:t>
            </a:r>
            <a:r>
              <a:rPr lang="en-US" dirty="0"/>
              <a:t>refers to support SSI and SSDI beneficiaries receive on the job that could result in them receiving more pay than the actual value of the services they performed.  SSA deducts the value of subsidies and special conditions from earnings when they decide whether the beneficiary is working at the SGA level. (example more supervision than others, fewer or simpler tasks than others doing the same job, having a job coach or mentor who helps them perform some of their work)</a:t>
            </a:r>
          </a:p>
          <a:p>
            <a:r>
              <a:rPr lang="en-US" b="1" dirty="0"/>
              <a:t>Trial work period </a:t>
            </a:r>
            <a:r>
              <a:rPr lang="en-US" dirty="0"/>
              <a:t>- allows SSDI beneficiaries to test their ability to work for at least 9 months. During their trial work period, they will receive their full disability benefit regardless of how much they earn as long as their work activity has been reported and they continue to have a disabling impairment. The 9 months does not need to be consecutive, and their trial work period will last until they accumulate 9 months within a rolling 60-month period. Certain other rules apply. </a:t>
            </a:r>
          </a:p>
          <a:p>
            <a:endParaRPr lang="en-US" dirty="0"/>
          </a:p>
          <a:p>
            <a:endParaRPr lang="en-US" dirty="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97608"/>
          </a:xfrm>
        </p:spPr>
        <p:txBody>
          <a:bodyPr>
            <a:normAutofit fontScale="92500"/>
          </a:bodyPr>
          <a:lstStyle/>
          <a:p>
            <a:r>
              <a:rPr lang="en-US" b="1" dirty="0"/>
              <a:t>Earned Income Exclusion SSI- </a:t>
            </a:r>
            <a:r>
              <a:rPr lang="en-US" dirty="0"/>
              <a:t>SSA does not count the first $65 of the earnings beneficiaries receive in a month, plus one-half of the remaining earnings. This means that SSA counts less than one-half of beneficiary's earnings when they figure their SSI payment amount.  SSA applies this exclusion in addition to the $20 general income exclusion. The $20 general income exclusion is first applied to any unearned income that beneficiaries may receive. </a:t>
            </a:r>
          </a:p>
          <a:p>
            <a:r>
              <a:rPr lang="en-US" b="1" dirty="0"/>
              <a:t>Student Earned Income Exclusion</a:t>
            </a:r>
            <a:r>
              <a:rPr lang="en-US" dirty="0"/>
              <a:t>  </a:t>
            </a:r>
            <a:r>
              <a:rPr lang="en-US" b="1" dirty="0"/>
              <a:t>SSI- </a:t>
            </a:r>
            <a:r>
              <a:rPr lang="en-US" dirty="0"/>
              <a:t>If a beneficiary is under age 22 and regularly attending school, SSA does not count up to $1,700 of earned income per month when they figure their SSI payment amount. The maximum yearly exclusion is $6,840. These amounts are for the year 2012; they may be adjusted each year based on the cost-of-living. </a:t>
            </a:r>
            <a:endParaRPr lang="en-US" b="1" dirty="0"/>
          </a:p>
          <a:p>
            <a:r>
              <a:rPr lang="en-US" b="1" dirty="0"/>
              <a:t>Blind Work Expenses</a:t>
            </a:r>
            <a:r>
              <a:rPr lang="en-US" dirty="0"/>
              <a:t> </a:t>
            </a:r>
            <a:r>
              <a:rPr lang="en-US" b="1" dirty="0"/>
              <a:t>SSI </a:t>
            </a:r>
            <a:r>
              <a:rPr lang="en-US" dirty="0"/>
              <a:t>-- Earned income that a blind individual uses to meet the expenses of working does not count when we determine SSI eligibility and payment amount. The expenses do not need to be related to blindness and include earned income used to pay income taxes, meals consumed during work hours, transportation costs or guide dog expenses. </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Autofit/>
          </a:bodyPr>
          <a:lstStyle/>
          <a:p>
            <a:br>
              <a:rPr lang="en-US" dirty="0">
                <a:solidFill>
                  <a:schemeClr val="tx2"/>
                </a:solidFill>
                <a:latin typeface="+mj-lt"/>
                <a:ea typeface="+mj-ea"/>
                <a:cs typeface="+mj-cs"/>
              </a:rPr>
            </a:br>
            <a:r>
              <a:rPr lang="en-US" dirty="0">
                <a:solidFill>
                  <a:schemeClr val="tx2"/>
                </a:solidFill>
                <a:latin typeface="Comic Sans MS" pitchFamily="66" charset="0"/>
              </a:rPr>
              <a:t>Feel Free to Contact Me</a:t>
            </a:r>
            <a:endParaRPr lang="en-US" dirty="0">
              <a:latin typeface="Comic Sans MS" pitchFamily="66" charset="0"/>
            </a:endParaRPr>
          </a:p>
        </p:txBody>
      </p:sp>
      <p:pic>
        <p:nvPicPr>
          <p:cNvPr id="29700" name="Picture 4" descr="C:\Documents and Settings\msiler.DDS\Local Settings\Temporary Internet Files\Content.IE5\MM9I3H6R\MC900078706[1].wmf"/>
          <p:cNvPicPr>
            <a:picLocks noGrp="1" noChangeAspect="1" noChangeArrowheads="1"/>
          </p:cNvPicPr>
          <p:nvPr>
            <p:ph sz="half" idx="1"/>
          </p:nvPr>
        </p:nvPicPr>
        <p:blipFill>
          <a:blip r:embed="rId2" cstate="print"/>
          <a:stretch>
            <a:fillRect/>
          </a:stretch>
        </p:blipFill>
        <p:spPr bwMode="auto">
          <a:xfrm>
            <a:off x="2714504" y="1600200"/>
            <a:ext cx="3714991" cy="2185988"/>
          </a:xfrm>
          <a:prstGeom prst="rect">
            <a:avLst/>
          </a:prstGeom>
          <a:noFill/>
        </p:spPr>
      </p:pic>
      <p:sp>
        <p:nvSpPr>
          <p:cNvPr id="4" name="Text Placeholder 3"/>
          <p:cNvSpPr>
            <a:spLocks noGrp="1"/>
          </p:cNvSpPr>
          <p:nvPr>
            <p:ph type="body" sz="half" idx="2"/>
          </p:nvPr>
        </p:nvSpPr>
        <p:spPr>
          <a:xfrm>
            <a:off x="457200" y="3938588"/>
            <a:ext cx="8229600" cy="2614612"/>
          </a:xfrm>
        </p:spPr>
        <p:txBody>
          <a:bodyPr>
            <a:normAutofit fontScale="92500" lnSpcReduction="20000"/>
          </a:bodyPr>
          <a:lstStyle/>
          <a:p>
            <a:pPr>
              <a:buNone/>
            </a:pPr>
            <a:r>
              <a:rPr lang="en-US" sz="1600" dirty="0">
                <a:solidFill>
                  <a:schemeClr val="tx1"/>
                </a:solidFill>
                <a:latin typeface="+mn-lt"/>
                <a:ea typeface="+mn-ea"/>
                <a:cs typeface="+mn-cs"/>
              </a:rPr>
              <a:t>Dr. Marquita D. Siler, </a:t>
            </a:r>
            <a:r>
              <a:rPr lang="en-US" sz="1600" dirty="0"/>
              <a:t>PsyD</a:t>
            </a:r>
            <a:endParaRPr lang="en-US" sz="1600" dirty="0">
              <a:solidFill>
                <a:schemeClr val="tx1"/>
              </a:solidFill>
              <a:latin typeface="+mn-lt"/>
              <a:ea typeface="+mn-ea"/>
              <a:cs typeface="+mn-cs"/>
            </a:endParaRPr>
          </a:p>
          <a:p>
            <a:pPr>
              <a:buNone/>
            </a:pPr>
            <a:r>
              <a:rPr lang="en-US" sz="1600" dirty="0">
                <a:solidFill>
                  <a:schemeClr val="tx1"/>
                </a:solidFill>
                <a:latin typeface="+mn-lt"/>
                <a:ea typeface="+mn-ea"/>
                <a:cs typeface="+mn-cs"/>
              </a:rPr>
              <a:t>Certified Benefits Specialist, RSA Division</a:t>
            </a:r>
          </a:p>
          <a:p>
            <a:pPr>
              <a:buNone/>
            </a:pPr>
            <a:r>
              <a:rPr lang="en-US" sz="1600" dirty="0"/>
              <a:t>Vocational Rehabilitation</a:t>
            </a:r>
            <a:r>
              <a:rPr lang="en-US" sz="1600" dirty="0">
                <a:solidFill>
                  <a:schemeClr val="tx1"/>
                </a:solidFill>
                <a:latin typeface="+mn-lt"/>
                <a:ea typeface="+mn-ea"/>
                <a:cs typeface="+mn-cs"/>
              </a:rPr>
              <a:t> Unit</a:t>
            </a:r>
          </a:p>
          <a:p>
            <a:pPr>
              <a:buNone/>
            </a:pPr>
            <a:r>
              <a:rPr lang="en-US" sz="1600" dirty="0"/>
              <a:t>250 E stree</a:t>
            </a:r>
            <a:r>
              <a:rPr lang="en-US" sz="1600" dirty="0">
                <a:solidFill>
                  <a:schemeClr val="tx1"/>
                </a:solidFill>
                <a:latin typeface="+mn-lt"/>
                <a:ea typeface="+mn-ea"/>
                <a:cs typeface="+mn-cs"/>
              </a:rPr>
              <a:t>t, SW, </a:t>
            </a:r>
            <a:r>
              <a:rPr lang="en-US" sz="1600" dirty="0"/>
              <a:t>1st</a:t>
            </a:r>
            <a:r>
              <a:rPr lang="en-US" sz="1600" dirty="0">
                <a:solidFill>
                  <a:schemeClr val="tx1"/>
                </a:solidFill>
                <a:latin typeface="+mn-lt"/>
                <a:ea typeface="+mn-ea"/>
                <a:cs typeface="+mn-cs"/>
              </a:rPr>
              <a:t> Floor</a:t>
            </a:r>
          </a:p>
          <a:p>
            <a:pPr>
              <a:buNone/>
            </a:pPr>
            <a:r>
              <a:rPr lang="en-US" sz="1600" dirty="0">
                <a:solidFill>
                  <a:schemeClr val="tx1"/>
                </a:solidFill>
                <a:latin typeface="+mn-lt"/>
                <a:ea typeface="+mn-ea"/>
                <a:cs typeface="+mn-cs"/>
              </a:rPr>
              <a:t>Washington, DC 20024</a:t>
            </a:r>
          </a:p>
          <a:p>
            <a:pPr>
              <a:buNone/>
            </a:pPr>
            <a:r>
              <a:rPr lang="en-US" sz="1600" dirty="0">
                <a:solidFill>
                  <a:schemeClr val="tx1"/>
                </a:solidFill>
                <a:latin typeface="+mn-lt"/>
                <a:ea typeface="+mn-ea"/>
                <a:cs typeface="+mn-cs"/>
              </a:rPr>
              <a:t>Cell:   202-590-7533</a:t>
            </a:r>
          </a:p>
          <a:p>
            <a:pPr>
              <a:buNone/>
            </a:pPr>
            <a:r>
              <a:rPr lang="en-US" sz="1600" dirty="0">
                <a:solidFill>
                  <a:schemeClr val="tx1"/>
                </a:solidFill>
                <a:latin typeface="+mn-lt"/>
                <a:ea typeface="+mn-ea"/>
                <a:cs typeface="+mn-cs"/>
              </a:rPr>
              <a:t>Fax:   202-442-8713</a:t>
            </a:r>
          </a:p>
          <a:p>
            <a:pPr>
              <a:buNone/>
            </a:pPr>
            <a:r>
              <a:rPr lang="en-US" sz="1600" dirty="0">
                <a:solidFill>
                  <a:schemeClr val="tx1"/>
                </a:solidFill>
                <a:latin typeface="+mn-lt"/>
                <a:ea typeface="+mn-ea"/>
                <a:cs typeface="+mn-cs"/>
              </a:rPr>
              <a:t>Email: </a:t>
            </a:r>
            <a:r>
              <a:rPr lang="en-US" sz="1600" u="sng" dirty="0">
                <a:solidFill>
                  <a:schemeClr val="tx1"/>
                </a:solidFill>
                <a:latin typeface="+mn-lt"/>
                <a:ea typeface="+mn-ea"/>
                <a:cs typeface="+mn-cs"/>
                <a:hlinkClick r:id="rId3"/>
              </a:rPr>
              <a:t>marquita.siler@dc.gov</a:t>
            </a:r>
            <a:r>
              <a:rPr lang="en-US" sz="1600" dirty="0">
                <a:solidFill>
                  <a:schemeClr val="tx1"/>
                </a:solidFill>
                <a:latin typeface="+mn-lt"/>
                <a:ea typeface="+mn-ea"/>
                <a:cs typeface="+mn-cs"/>
              </a:rPr>
              <a:t>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6" name="Picture 15">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8" name="Oval 17">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0" name="Picture 19">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2" name="Picture 21">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4" name="Rectangle 23">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87E4204-E93C-417B-9ED0-F81552DE8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8E4A00-82CC-4AD0-B631-F820AEE4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Freeform 7">
            <a:extLst>
              <a:ext uri="{FF2B5EF4-FFF2-40B4-BE49-F238E27FC236}">
                <a16:creationId xmlns:a16="http://schemas.microsoft.com/office/drawing/2014/main" id="{463665DF-25B8-4EE2-8F85-921EF38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8612134-3138-FAFB-5030-CF073C054ADE}"/>
              </a:ext>
            </a:extLst>
          </p:cNvPr>
          <p:cNvSpPr>
            <a:spLocks noGrp="1"/>
          </p:cNvSpPr>
          <p:nvPr>
            <p:ph type="title"/>
          </p:nvPr>
        </p:nvSpPr>
        <p:spPr>
          <a:xfrm>
            <a:off x="486697" y="629267"/>
            <a:ext cx="6939116" cy="1016654"/>
          </a:xfrm>
        </p:spPr>
        <p:txBody>
          <a:bodyPr vert="horz" lIns="91440" tIns="45720" rIns="91440" bIns="45720" rtlCol="0" anchor="t">
            <a:normAutofit/>
          </a:bodyPr>
          <a:lstStyle/>
          <a:p>
            <a:pPr defTabSz="457200"/>
            <a:r>
              <a:rPr lang="en-US" b="0" i="0" kern="1200">
                <a:solidFill>
                  <a:srgbClr val="EBEBEB"/>
                </a:solidFill>
                <a:latin typeface="+mj-lt"/>
                <a:ea typeface="+mj-ea"/>
                <a:cs typeface="+mj-cs"/>
              </a:rPr>
              <a:t>What’s the difference?</a:t>
            </a:r>
          </a:p>
        </p:txBody>
      </p:sp>
      <p:sp useBgFill="1">
        <p:nvSpPr>
          <p:cNvPr id="32" name="Freeform: Shape 31">
            <a:extLst>
              <a:ext uri="{FF2B5EF4-FFF2-40B4-BE49-F238E27FC236}">
                <a16:creationId xmlns:a16="http://schemas.microsoft.com/office/drawing/2014/main" id="{B3378DC2-950E-4B63-B833-32DE4719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6" name="Content Placeholder 5">
            <a:extLst>
              <a:ext uri="{FF2B5EF4-FFF2-40B4-BE49-F238E27FC236}">
                <a16:creationId xmlns:a16="http://schemas.microsoft.com/office/drawing/2014/main" id="{2D124C51-CEC0-C0EA-E326-850568DC7FAA}"/>
              </a:ext>
            </a:extLst>
          </p:cNvPr>
          <p:cNvSpPr>
            <a:spLocks noGrp="1"/>
          </p:cNvSpPr>
          <p:nvPr>
            <p:ph sz="quarter" idx="4"/>
          </p:nvPr>
        </p:nvSpPr>
        <p:spPr>
          <a:xfrm>
            <a:off x="486698" y="2548281"/>
            <a:ext cx="5365201" cy="3658689"/>
          </a:xfrm>
        </p:spPr>
        <p:txBody>
          <a:bodyPr vert="horz" lIns="91440" tIns="45720" rIns="91440" bIns="45720" rtlCol="0">
            <a:normAutofit/>
          </a:bodyPr>
          <a:lstStyle/>
          <a:p>
            <a:pPr defTabSz="457200">
              <a:lnSpc>
                <a:spcPct val="90000"/>
              </a:lnSpc>
            </a:pPr>
            <a:r>
              <a:rPr lang="en-US" sz="1500" dirty="0"/>
              <a:t>Supplemental Security Income (SSI) is needs based; and you may not have resources over $2,000 for individuals and $3,000 for couples. You must be an individual with a disability or an elderly person to access this money.</a:t>
            </a:r>
          </a:p>
          <a:p>
            <a:pPr defTabSz="457200">
              <a:lnSpc>
                <a:spcPct val="90000"/>
              </a:lnSpc>
            </a:pPr>
            <a:r>
              <a:rPr lang="en-US" sz="1500" dirty="0"/>
              <a:t>Social Security Disability Insurance (SSDI) is based on work credits an individual earned while they were working and paying into the system (or in some cases when their parents were working and paying into the system). You must be a person with a disability to access this money.</a:t>
            </a:r>
          </a:p>
          <a:p>
            <a:pPr defTabSz="457200">
              <a:lnSpc>
                <a:spcPct val="90000"/>
              </a:lnSpc>
            </a:pPr>
            <a:r>
              <a:rPr lang="en-US" sz="1500" dirty="0"/>
              <a:t>Social Security announced a 5.9%  Cost-of-Living adjustment for 2022.  This raises the Maximum Federal Benefit rate for Supplemental Security Income (SSI) from $794  to $841 for individuals and From $1191 to $1261 for couples.  </a:t>
            </a:r>
          </a:p>
          <a:p>
            <a:pPr defTabSz="457200">
              <a:lnSpc>
                <a:spcPct val="90000"/>
              </a:lnSpc>
            </a:pPr>
            <a:endParaRPr lang="en-US" sz="1500" dirty="0"/>
          </a:p>
          <a:p>
            <a:pPr marL="0" indent="0" defTabSz="457200">
              <a:lnSpc>
                <a:spcPct val="90000"/>
              </a:lnSpc>
            </a:pPr>
            <a:endParaRPr lang="en-US" sz="1500" dirty="0"/>
          </a:p>
          <a:p>
            <a:pPr defTabSz="457200">
              <a:lnSpc>
                <a:spcPct val="90000"/>
              </a:lnSpc>
            </a:pPr>
            <a:endParaRPr lang="en-US" sz="1500" dirty="0"/>
          </a:p>
        </p:txBody>
      </p:sp>
      <p:pic>
        <p:nvPicPr>
          <p:cNvPr id="9" name="Content Placeholder 8" descr="Curly haired woman raising hand">
            <a:extLst>
              <a:ext uri="{FF2B5EF4-FFF2-40B4-BE49-F238E27FC236}">
                <a16:creationId xmlns:a16="http://schemas.microsoft.com/office/drawing/2014/main" id="{749B8D9F-D988-CB6B-57A2-AF3380593CB0}"/>
              </a:ext>
            </a:extLst>
          </p:cNvPr>
          <p:cNvPicPr>
            <a:picLocks noGrp="1" noChangeAspect="1"/>
          </p:cNvPicPr>
          <p:nvPr>
            <p:ph sz="half" idx="2"/>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97404" y="2759538"/>
            <a:ext cx="2560253" cy="3239503"/>
          </a:xfrm>
          <a:prstGeom prst="rect">
            <a:avLst/>
          </a:prstGeom>
          <a:effectLst/>
        </p:spPr>
      </p:pic>
    </p:spTree>
    <p:extLst>
      <p:ext uri="{BB962C8B-B14F-4D97-AF65-F5344CB8AC3E}">
        <p14:creationId xmlns:p14="http://schemas.microsoft.com/office/powerpoint/2010/main" val="398695862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0DEB62-B99C-4049-D395-E17B9310C9F6}"/>
              </a:ext>
            </a:extLst>
          </p:cNvPr>
          <p:cNvSpPr>
            <a:spLocks noGrp="1"/>
          </p:cNvSpPr>
          <p:nvPr>
            <p:ph type="title"/>
          </p:nvPr>
        </p:nvSpPr>
        <p:spPr>
          <a:xfrm>
            <a:off x="486698" y="629266"/>
            <a:ext cx="3124882" cy="1622321"/>
          </a:xfrm>
        </p:spPr>
        <p:txBody>
          <a:bodyPr vert="horz" lIns="91440" tIns="45720" rIns="91440" bIns="45720" rtlCol="0" anchor="t">
            <a:normAutofit/>
          </a:bodyPr>
          <a:lstStyle/>
          <a:p>
            <a:pPr defTabSz="457200">
              <a:lnSpc>
                <a:spcPct val="90000"/>
              </a:lnSpc>
            </a:pPr>
            <a:r>
              <a:rPr lang="en-US" sz="3600" b="0" i="0" kern="1200">
                <a:solidFill>
                  <a:srgbClr val="EBEBEB"/>
                </a:solidFill>
                <a:latin typeface="+mj-lt"/>
                <a:ea typeface="+mj-ea"/>
                <a:cs typeface="+mj-cs"/>
              </a:rPr>
              <a:t>What is Benefits Counseling?</a:t>
            </a:r>
          </a:p>
        </p:txBody>
      </p:sp>
      <p:sp>
        <p:nvSpPr>
          <p:cNvPr id="1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5515"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5" name="Freeform: Shape 1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095864" y="809550"/>
            <a:ext cx="6858001" cy="52389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5" descr="C:\Documents and Settings\msiler.DDS\Local Settings\Temporary Internet Files\Content.IE5\MM9I3H6R\MC900230989[1].wmf">
            <a:extLst>
              <a:ext uri="{FF2B5EF4-FFF2-40B4-BE49-F238E27FC236}">
                <a16:creationId xmlns:a16="http://schemas.microsoft.com/office/drawing/2014/main" id="{B421C5B2-0957-4FF7-8596-14B7C8D7EC98}"/>
              </a:ext>
            </a:extLst>
          </p:cNvPr>
          <p:cNvPicPr>
            <a:picLocks noGrp="1" noChangeAspect="1" noChangeArrowheads="1"/>
          </p:cNvPicPr>
          <p:nvPr>
            <p:ph idx="1"/>
          </p:nvPr>
        </p:nvPicPr>
        <p:blipFill>
          <a:blip r:embed="rId2" cstate="print"/>
          <a:stretch>
            <a:fillRect/>
          </a:stretch>
        </p:blipFill>
        <p:spPr bwMode="auto">
          <a:xfrm>
            <a:off x="4570494" y="1776431"/>
            <a:ext cx="4087416" cy="3305135"/>
          </a:xfrm>
          <a:prstGeom prst="rect">
            <a:avLst/>
          </a:prstGeom>
          <a:noFill/>
          <a:effectLst/>
        </p:spPr>
      </p:pic>
      <p:sp>
        <p:nvSpPr>
          <p:cNvPr id="17" name="Rectangle 1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TextBox 5">
            <a:extLst>
              <a:ext uri="{FF2B5EF4-FFF2-40B4-BE49-F238E27FC236}">
                <a16:creationId xmlns:a16="http://schemas.microsoft.com/office/drawing/2014/main" id="{37BF85A4-4858-7BB4-995A-F484E4278F1A}"/>
              </a:ext>
            </a:extLst>
          </p:cNvPr>
          <p:cNvSpPr txBox="1"/>
          <p:nvPr/>
        </p:nvSpPr>
        <p:spPr>
          <a:xfrm>
            <a:off x="486698" y="2438400"/>
            <a:ext cx="3124882" cy="3785419"/>
          </a:xfrm>
          <a:prstGeom prst="rect">
            <a:avLst/>
          </a:prstGeom>
        </p:spPr>
        <p:txBody>
          <a:bodyPr vert="horz" lIns="91440" tIns="45720" rIns="91440" bIns="45720" rtlCol="0">
            <a:normAutofit/>
          </a:bodyPr>
          <a:lstStyle/>
          <a:p>
            <a:pPr marL="0" indent="0">
              <a:lnSpc>
                <a:spcPct val="90000"/>
              </a:lnSpc>
              <a:spcBef>
                <a:spcPts val="1000"/>
              </a:spcBef>
              <a:buClr>
                <a:schemeClr val="bg2">
                  <a:lumMod val="40000"/>
                  <a:lumOff val="60000"/>
                </a:schemeClr>
              </a:buClr>
              <a:buSzPct val="80000"/>
              <a:buFont typeface="Wingdings 3" charset="2"/>
              <a:buChar char=""/>
            </a:pPr>
            <a:r>
              <a:rPr lang="en-US" sz="1100">
                <a:solidFill>
                  <a:srgbClr val="EBEBEB"/>
                </a:solidFill>
                <a:latin typeface="+mj-lt"/>
                <a:ea typeface="+mj-ea"/>
                <a:cs typeface="+mj-cs"/>
              </a:rPr>
              <a:t>Benefits Counseling is a process during which a certified benefits specialist will: </a:t>
            </a:r>
          </a:p>
          <a:p>
            <a:pPr>
              <a:lnSpc>
                <a:spcPct val="90000"/>
              </a:lnSpc>
              <a:spcBef>
                <a:spcPts val="1000"/>
              </a:spcBef>
              <a:buClr>
                <a:schemeClr val="bg2">
                  <a:lumMod val="40000"/>
                  <a:lumOff val="60000"/>
                </a:schemeClr>
              </a:buClr>
              <a:buSzPct val="80000"/>
              <a:buFont typeface="Wingdings 3" charset="2"/>
              <a:buChar char=""/>
            </a:pPr>
            <a:r>
              <a:rPr lang="en-US" sz="1100">
                <a:solidFill>
                  <a:srgbClr val="EBEBEB"/>
                </a:solidFill>
                <a:latin typeface="+mj-lt"/>
                <a:ea typeface="+mj-ea"/>
                <a:cs typeface="+mj-cs"/>
              </a:rPr>
              <a:t> analyze a person’s benefits such as SSI, SSDI, etc. </a:t>
            </a:r>
          </a:p>
          <a:p>
            <a:pPr>
              <a:lnSpc>
                <a:spcPct val="90000"/>
              </a:lnSpc>
              <a:spcBef>
                <a:spcPts val="1000"/>
              </a:spcBef>
              <a:buClr>
                <a:schemeClr val="bg2">
                  <a:lumMod val="40000"/>
                  <a:lumOff val="60000"/>
                </a:schemeClr>
              </a:buClr>
              <a:buSzPct val="80000"/>
              <a:buFont typeface="Wingdings 3" charset="2"/>
              <a:buChar char=""/>
            </a:pPr>
            <a:r>
              <a:rPr lang="en-US" sz="1100">
                <a:solidFill>
                  <a:srgbClr val="EBEBEB"/>
                </a:solidFill>
                <a:latin typeface="+mj-lt"/>
                <a:ea typeface="+mj-ea"/>
                <a:cs typeface="+mj-cs"/>
              </a:rPr>
              <a:t> give beneficiaries (person receiving benefits) insight on how these benefits may be impacted by employment.  </a:t>
            </a:r>
          </a:p>
          <a:p>
            <a:pPr>
              <a:lnSpc>
                <a:spcPct val="90000"/>
              </a:lnSpc>
              <a:spcBef>
                <a:spcPts val="1000"/>
              </a:spcBef>
              <a:buClr>
                <a:schemeClr val="bg2">
                  <a:lumMod val="40000"/>
                  <a:lumOff val="60000"/>
                </a:schemeClr>
              </a:buClr>
              <a:buSzPct val="80000"/>
              <a:buFont typeface="Wingdings 3" charset="2"/>
              <a:buChar char=""/>
            </a:pPr>
            <a:r>
              <a:rPr lang="en-US" sz="1100">
                <a:solidFill>
                  <a:srgbClr val="EBEBEB"/>
                </a:solidFill>
                <a:latin typeface="+mj-lt"/>
                <a:ea typeface="+mj-ea"/>
                <a:cs typeface="+mj-cs"/>
              </a:rPr>
              <a:t> provide information on work incentives and other programs that may assist beneficiaries with retaining most or in some cases all of their benefits when they return to work.</a:t>
            </a:r>
          </a:p>
          <a:p>
            <a:pPr>
              <a:lnSpc>
                <a:spcPct val="90000"/>
              </a:lnSpc>
              <a:spcBef>
                <a:spcPts val="1000"/>
              </a:spcBef>
              <a:buClr>
                <a:schemeClr val="bg2">
                  <a:lumMod val="40000"/>
                  <a:lumOff val="60000"/>
                </a:schemeClr>
              </a:buClr>
              <a:buSzPct val="80000"/>
              <a:buFont typeface="Wingdings 3" charset="2"/>
              <a:buChar char=""/>
            </a:pPr>
            <a:r>
              <a:rPr lang="en-US" sz="1100">
                <a:solidFill>
                  <a:srgbClr val="EBEBEB"/>
                </a:solidFill>
                <a:latin typeface="+mj-lt"/>
                <a:ea typeface="+mj-ea"/>
                <a:cs typeface="+mj-cs"/>
              </a:rPr>
              <a:t> Assist beneficiaries in making informed decisions about what employment goal works best for their individual circumstances.</a:t>
            </a:r>
          </a:p>
        </p:txBody>
      </p:sp>
    </p:spTree>
    <p:extLst>
      <p:ext uri="{BB962C8B-B14F-4D97-AF65-F5344CB8AC3E}">
        <p14:creationId xmlns:p14="http://schemas.microsoft.com/office/powerpoint/2010/main" val="78616464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4005B-C27A-579D-3C0D-CDA8E05346BB}"/>
              </a:ext>
            </a:extLst>
          </p:cNvPr>
          <p:cNvSpPr>
            <a:spLocks noGrp="1"/>
          </p:cNvSpPr>
          <p:nvPr>
            <p:ph type="title"/>
          </p:nvPr>
        </p:nvSpPr>
        <p:spPr>
          <a:xfrm>
            <a:off x="76200" y="452718"/>
            <a:ext cx="7620000" cy="1400530"/>
          </a:xfrm>
        </p:spPr>
        <p:txBody>
          <a:bodyPr/>
          <a:lstStyle/>
          <a:p>
            <a:r>
              <a:rPr lang="en-US" sz="3200" dirty="0"/>
              <a:t>Why is Benefits Counseling Important?</a:t>
            </a:r>
          </a:p>
        </p:txBody>
      </p:sp>
      <p:sp>
        <p:nvSpPr>
          <p:cNvPr id="4" name="Content Placeholder 3">
            <a:extLst>
              <a:ext uri="{FF2B5EF4-FFF2-40B4-BE49-F238E27FC236}">
                <a16:creationId xmlns:a16="http://schemas.microsoft.com/office/drawing/2014/main" id="{79476602-F6A1-C4DD-CFAF-C5A431FE1EC1}"/>
              </a:ext>
            </a:extLst>
          </p:cNvPr>
          <p:cNvSpPr>
            <a:spLocks noGrp="1"/>
          </p:cNvSpPr>
          <p:nvPr>
            <p:ph sz="half" idx="2"/>
          </p:nvPr>
        </p:nvSpPr>
        <p:spPr>
          <a:xfrm>
            <a:off x="4343400" y="1854964"/>
            <a:ext cx="3298113" cy="3741738"/>
          </a:xfrm>
        </p:spPr>
        <p:txBody>
          <a:bodyPr>
            <a:normAutofit fontScale="92500" lnSpcReduction="20000"/>
          </a:bodyPr>
          <a:lstStyle/>
          <a:p>
            <a:r>
              <a:rPr lang="en-US" dirty="0"/>
              <a:t>It provides beneficiaries with the information they need to make informed decisions about employment.</a:t>
            </a:r>
          </a:p>
          <a:p>
            <a:r>
              <a:rPr lang="en-US" dirty="0"/>
              <a:t>It gives them options, by informing them about work incentives that may help them go back to work and safeguard some if not all their benefits. </a:t>
            </a:r>
          </a:p>
          <a:p>
            <a:r>
              <a:rPr lang="en-US" dirty="0"/>
              <a:t>It helps them understand the impact of employment on benefits, so they can avoid pitfalls such as overpayments.</a:t>
            </a:r>
          </a:p>
        </p:txBody>
      </p:sp>
      <p:pic>
        <p:nvPicPr>
          <p:cNvPr id="14" name="Content Placeholder 13" descr="Woman wearing a suit">
            <a:extLst>
              <a:ext uri="{FF2B5EF4-FFF2-40B4-BE49-F238E27FC236}">
                <a16:creationId xmlns:a16="http://schemas.microsoft.com/office/drawing/2014/main" id="{7AEEDF8A-C23F-78A3-0EE9-0198FA899812}"/>
              </a:ext>
            </a:extLst>
          </p:cNvPr>
          <p:cNvPicPr>
            <a:picLocks noGrp="1" noChangeAspect="1"/>
          </p:cNvPicPr>
          <p:nvPr>
            <p:ph sz="quarter" idx="4"/>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76400" y="1295400"/>
            <a:ext cx="2438399" cy="4652682"/>
          </a:xfrm>
        </p:spPr>
      </p:pic>
    </p:spTree>
    <p:extLst>
      <p:ext uri="{BB962C8B-B14F-4D97-AF65-F5344CB8AC3E}">
        <p14:creationId xmlns:p14="http://schemas.microsoft.com/office/powerpoint/2010/main" val="3093222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661E3DD-0783-6D88-D8DA-F912F72E7A62}"/>
              </a:ext>
            </a:extLst>
          </p:cNvPr>
          <p:cNvSpPr>
            <a:spLocks noGrp="1"/>
          </p:cNvSpPr>
          <p:nvPr>
            <p:ph type="title"/>
          </p:nvPr>
        </p:nvSpPr>
        <p:spPr>
          <a:xfrm>
            <a:off x="3918004" y="629266"/>
            <a:ext cx="3739102" cy="1469878"/>
          </a:xfrm>
        </p:spPr>
        <p:txBody>
          <a:bodyPr vert="horz" lIns="91440" tIns="45720" rIns="91440" bIns="45720" rtlCol="0" anchor="t">
            <a:normAutofit/>
          </a:bodyPr>
          <a:lstStyle/>
          <a:p>
            <a:pPr defTabSz="457200">
              <a:lnSpc>
                <a:spcPct val="90000"/>
              </a:lnSpc>
            </a:pPr>
            <a:r>
              <a:rPr lang="en-US" sz="3600" b="0" i="0" kern="1200" dirty="0">
                <a:solidFill>
                  <a:schemeClr val="tx2"/>
                </a:solidFill>
                <a:latin typeface="+mj-lt"/>
                <a:ea typeface="+mj-ea"/>
                <a:cs typeface="+mj-cs"/>
              </a:rPr>
              <a:t>What are some examples?</a:t>
            </a:r>
          </a:p>
        </p:txBody>
      </p:sp>
      <p:pic>
        <p:nvPicPr>
          <p:cNvPr id="6" name="Content Placeholder 5" descr="Woman raising finger">
            <a:extLst>
              <a:ext uri="{FF2B5EF4-FFF2-40B4-BE49-F238E27FC236}">
                <a16:creationId xmlns:a16="http://schemas.microsoft.com/office/drawing/2014/main" id="{92D31708-EDA3-5BF5-DCAC-4F9B5377D550}"/>
              </a:ext>
            </a:extLst>
          </p:cNvPr>
          <p:cNvPicPr>
            <a:picLocks noGrp="1" noChangeAspect="1"/>
          </p:cNvPicPr>
          <p:nvPr>
            <p:ph sz="half" idx="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534" y="691763"/>
            <a:ext cx="2862118" cy="5556636"/>
          </a:xfrm>
          <a:prstGeom prst="rect">
            <a:avLst/>
          </a:prstGeom>
          <a:effectLst>
            <a:outerShdw blurRad="50800" dist="38100" dir="5400000" algn="t" rotWithShape="0">
              <a:prstClr val="black">
                <a:alpha val="43000"/>
              </a:prstClr>
            </a:outerShdw>
          </a:effectLst>
        </p:spPr>
      </p:pic>
      <p:sp>
        <p:nvSpPr>
          <p:cNvPr id="4" name="Content Placeholder 3">
            <a:extLst>
              <a:ext uri="{FF2B5EF4-FFF2-40B4-BE49-F238E27FC236}">
                <a16:creationId xmlns:a16="http://schemas.microsoft.com/office/drawing/2014/main" id="{D3580002-7A93-BC37-7300-5DBD982A1277}"/>
              </a:ext>
            </a:extLst>
          </p:cNvPr>
          <p:cNvSpPr>
            <a:spLocks noGrp="1"/>
          </p:cNvSpPr>
          <p:nvPr>
            <p:ph sz="half" idx="2"/>
          </p:nvPr>
        </p:nvSpPr>
        <p:spPr>
          <a:xfrm>
            <a:off x="3429000" y="1770673"/>
            <a:ext cx="5714999" cy="5011126"/>
          </a:xfrm>
        </p:spPr>
        <p:txBody>
          <a:bodyPr vert="horz" lIns="91440" tIns="45720" rIns="91440" bIns="45720" rtlCol="0">
            <a:normAutofit/>
          </a:bodyPr>
          <a:lstStyle/>
          <a:p>
            <a:pPr defTabSz="457200"/>
            <a:r>
              <a:rPr lang="en-US" dirty="0"/>
              <a:t>If you are receiving SSI and you go back to work, you may be able to continue to receive payments until the earned income counted exceeds the SSI limits. The maximum Federal Benefit Rate for SSI is $841 for individuals and $1,261 for couples.</a:t>
            </a:r>
          </a:p>
          <a:p>
            <a:pPr marL="0" indent="0" defTabSz="457200">
              <a:buNone/>
            </a:pPr>
            <a:endParaRPr lang="en-US" sz="800" dirty="0"/>
          </a:p>
          <a:p>
            <a:pPr defTabSz="457200"/>
            <a:r>
              <a:rPr lang="en-US" sz="1800" dirty="0">
                <a:solidFill>
                  <a:srgbClr val="FFFFFF"/>
                </a:solidFill>
              </a:rPr>
              <a:t>Your Medicaid may continue even if you earn over the SSI limits if you cannot afford similar medical care and depend on Medicaid in order to work. </a:t>
            </a:r>
          </a:p>
          <a:p>
            <a:pPr marL="0" indent="0" defTabSz="457200">
              <a:buNone/>
            </a:pPr>
            <a:endParaRPr lang="en-US" sz="800" dirty="0">
              <a:solidFill>
                <a:srgbClr val="FFFFFF"/>
              </a:solidFill>
            </a:endParaRPr>
          </a:p>
          <a:p>
            <a:pPr defTabSz="457200"/>
            <a:r>
              <a:rPr lang="en-US" sz="1800" dirty="0">
                <a:solidFill>
                  <a:srgbClr val="FFFFFF"/>
                </a:solidFill>
              </a:rPr>
              <a:t>The 2022 District of Columbia threshold amount (amount used to decide if earnings are high enough to replace SSI and Medicaid benefits) is $54,771.</a:t>
            </a:r>
          </a:p>
          <a:p>
            <a:pPr marL="0" indent="0" defTabSz="457200">
              <a:buNone/>
            </a:pPr>
            <a:endParaRPr lang="en-US" sz="1800" dirty="0">
              <a:solidFill>
                <a:srgbClr val="FFFFFF"/>
              </a:solidFill>
            </a:endParaRPr>
          </a:p>
          <a:p>
            <a:pPr defTabSz="457200"/>
            <a:endParaRPr lang="en-US" dirty="0"/>
          </a:p>
        </p:txBody>
      </p:sp>
    </p:spTree>
    <p:extLst>
      <p:ext uri="{BB962C8B-B14F-4D97-AF65-F5344CB8AC3E}">
        <p14:creationId xmlns:p14="http://schemas.microsoft.com/office/powerpoint/2010/main" val="2494006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294A2-5AA9-E395-4BB7-573B2DC41E6A}"/>
              </a:ext>
            </a:extLst>
          </p:cNvPr>
          <p:cNvSpPr>
            <a:spLocks noGrp="1"/>
          </p:cNvSpPr>
          <p:nvPr>
            <p:ph type="title"/>
          </p:nvPr>
        </p:nvSpPr>
        <p:spPr/>
        <p:txBody>
          <a:bodyPr/>
          <a:lstStyle/>
          <a:p>
            <a:r>
              <a:rPr lang="en-US" dirty="0"/>
              <a:t>What is a PASS PLAN?</a:t>
            </a:r>
          </a:p>
        </p:txBody>
      </p:sp>
      <p:pic>
        <p:nvPicPr>
          <p:cNvPr id="6" name="Content Placeholder 5" descr="Man riding a scooter">
            <a:extLst>
              <a:ext uri="{FF2B5EF4-FFF2-40B4-BE49-F238E27FC236}">
                <a16:creationId xmlns:a16="http://schemas.microsoft.com/office/drawing/2014/main" id="{A20AA46B-8E3A-D1F2-E6AD-FD6A0ED1BB03}"/>
              </a:ext>
            </a:extLst>
          </p:cNvPr>
          <p:cNvPicPr>
            <a:picLocks noGrp="1" noChangeAspect="1"/>
          </p:cNvPicPr>
          <p:nvPr>
            <p:ph sz="half"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10282" y="2060575"/>
            <a:ext cx="1532436" cy="4195763"/>
          </a:xfrm>
        </p:spPr>
      </p:pic>
      <p:sp>
        <p:nvSpPr>
          <p:cNvPr id="4" name="Content Placeholder 3">
            <a:extLst>
              <a:ext uri="{FF2B5EF4-FFF2-40B4-BE49-F238E27FC236}">
                <a16:creationId xmlns:a16="http://schemas.microsoft.com/office/drawing/2014/main" id="{25834D26-910B-ECB0-BEB7-88F8B5F739D1}"/>
              </a:ext>
            </a:extLst>
          </p:cNvPr>
          <p:cNvSpPr>
            <a:spLocks noGrp="1"/>
          </p:cNvSpPr>
          <p:nvPr>
            <p:ph sz="half" idx="2"/>
          </p:nvPr>
        </p:nvSpPr>
        <p:spPr/>
        <p:txBody>
          <a:bodyPr/>
          <a:lstStyle/>
          <a:p>
            <a:r>
              <a:rPr lang="en-US" dirty="0"/>
              <a:t>The Plan to Achieve Self Support or the PASS Plan, is a work incentive that allows SSI recipients to save money towards their vocational goals without penalty.</a:t>
            </a:r>
          </a:p>
          <a:p>
            <a:r>
              <a:rPr lang="en-US" dirty="0"/>
              <a:t>The money cannot be SSI funds and the vocational goal must lead  the beneficiary becoming self-sufficient.</a:t>
            </a:r>
          </a:p>
        </p:txBody>
      </p:sp>
    </p:spTree>
    <p:extLst>
      <p:ext uri="{BB962C8B-B14F-4D97-AF65-F5344CB8AC3E}">
        <p14:creationId xmlns:p14="http://schemas.microsoft.com/office/powerpoint/2010/main" val="3586937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CAED961-889A-CB75-BA19-BA975E32CD05}"/>
              </a:ext>
            </a:extLst>
          </p:cNvPr>
          <p:cNvSpPr>
            <a:spLocks noGrp="1"/>
          </p:cNvSpPr>
          <p:nvPr>
            <p:ph type="title"/>
          </p:nvPr>
        </p:nvSpPr>
        <p:spPr>
          <a:xfrm>
            <a:off x="3918004" y="629266"/>
            <a:ext cx="3739102" cy="1469878"/>
          </a:xfrm>
        </p:spPr>
        <p:txBody>
          <a:bodyPr vert="horz" lIns="91440" tIns="45720" rIns="91440" bIns="45720" rtlCol="0" anchor="t">
            <a:normAutofit/>
          </a:bodyPr>
          <a:lstStyle/>
          <a:p>
            <a:pPr defTabSz="457200"/>
            <a:r>
              <a:rPr lang="en-US" sz="3900" b="0" i="0" kern="1200" dirty="0">
                <a:solidFill>
                  <a:schemeClr val="tx2"/>
                </a:solidFill>
                <a:latin typeface="+mj-lt"/>
                <a:ea typeface="+mj-ea"/>
                <a:cs typeface="+mj-cs"/>
              </a:rPr>
              <a:t>What are ABLE Accounts?</a:t>
            </a:r>
          </a:p>
        </p:txBody>
      </p:sp>
      <p:pic>
        <p:nvPicPr>
          <p:cNvPr id="6" name="Content Placeholder 5" descr="Woman in black skirt">
            <a:extLst>
              <a:ext uri="{FF2B5EF4-FFF2-40B4-BE49-F238E27FC236}">
                <a16:creationId xmlns:a16="http://schemas.microsoft.com/office/drawing/2014/main" id="{A32C011F-FF2A-5561-9737-3B2A08EF8ACC}"/>
              </a:ext>
            </a:extLst>
          </p:cNvPr>
          <p:cNvPicPr>
            <a:picLocks noGrp="1" noChangeAspect="1"/>
          </p:cNvPicPr>
          <p:nvPr>
            <p:ph sz="half" idx="1"/>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8141" y="691763"/>
            <a:ext cx="2474904" cy="5556636"/>
          </a:xfrm>
          <a:prstGeom prst="rect">
            <a:avLst/>
          </a:prstGeom>
          <a:effectLst>
            <a:outerShdw blurRad="50800" dist="38100" dir="5400000" algn="t" rotWithShape="0">
              <a:prstClr val="black">
                <a:alpha val="43000"/>
              </a:prstClr>
            </a:outerShdw>
          </a:effectLst>
        </p:spPr>
      </p:pic>
      <p:sp>
        <p:nvSpPr>
          <p:cNvPr id="4" name="Content Placeholder 3">
            <a:extLst>
              <a:ext uri="{FF2B5EF4-FFF2-40B4-BE49-F238E27FC236}">
                <a16:creationId xmlns:a16="http://schemas.microsoft.com/office/drawing/2014/main" id="{357E7C42-CB13-418D-F9AB-E52E5AF73869}"/>
              </a:ext>
            </a:extLst>
          </p:cNvPr>
          <p:cNvSpPr>
            <a:spLocks noGrp="1"/>
          </p:cNvSpPr>
          <p:nvPr>
            <p:ph sz="half" idx="2"/>
          </p:nvPr>
        </p:nvSpPr>
        <p:spPr>
          <a:xfrm>
            <a:off x="3918003" y="2337683"/>
            <a:ext cx="3739103" cy="3910716"/>
          </a:xfrm>
        </p:spPr>
        <p:txBody>
          <a:bodyPr vert="horz" lIns="91440" tIns="45720" rIns="91440" bIns="45720" rtlCol="0">
            <a:normAutofit/>
          </a:bodyPr>
          <a:lstStyle/>
          <a:p>
            <a:pPr defTabSz="457200"/>
            <a:r>
              <a:rPr lang="en-US" dirty="0"/>
              <a:t>ABLE Accounts allow eligible people with disabilities to save money to pay for qualified disability expenses related to the designated beneficiary’s disability.</a:t>
            </a:r>
          </a:p>
          <a:p>
            <a:pPr defTabSz="457200"/>
            <a:endParaRPr lang="en-US" dirty="0"/>
          </a:p>
          <a:p>
            <a:pPr defTabSz="457200"/>
            <a:r>
              <a:rPr lang="en-US" dirty="0"/>
              <a:t>These funds can also be used for the beneficiary to maintain or improve his or her health, independence or quality of life. </a:t>
            </a:r>
          </a:p>
        </p:txBody>
      </p:sp>
    </p:spTree>
    <p:extLst>
      <p:ext uri="{BB962C8B-B14F-4D97-AF65-F5344CB8AC3E}">
        <p14:creationId xmlns:p14="http://schemas.microsoft.com/office/powerpoint/2010/main" val="526774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EB40-072D-9D62-0133-0FFC5D42000D}"/>
              </a:ext>
            </a:extLst>
          </p:cNvPr>
          <p:cNvSpPr>
            <a:spLocks noGrp="1"/>
          </p:cNvSpPr>
          <p:nvPr>
            <p:ph type="title"/>
          </p:nvPr>
        </p:nvSpPr>
        <p:spPr/>
        <p:txBody>
          <a:bodyPr/>
          <a:lstStyle/>
          <a:p>
            <a:r>
              <a:rPr lang="en-US" dirty="0"/>
              <a:t>What about students?</a:t>
            </a:r>
          </a:p>
        </p:txBody>
      </p:sp>
      <p:pic>
        <p:nvPicPr>
          <p:cNvPr id="6" name="Content Placeholder 5" descr="Boy wearing backpack">
            <a:extLst>
              <a:ext uri="{FF2B5EF4-FFF2-40B4-BE49-F238E27FC236}">
                <a16:creationId xmlns:a16="http://schemas.microsoft.com/office/drawing/2014/main" id="{55A7C60F-732C-727B-D327-26F5987F718E}"/>
              </a:ext>
            </a:extLst>
          </p:cNvPr>
          <p:cNvPicPr>
            <a:picLocks noGrp="1" noChangeAspect="1"/>
          </p:cNvPicPr>
          <p:nvPr>
            <p:ph sz="half"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000" y="2590800"/>
            <a:ext cx="1438275" cy="3571875"/>
          </a:xfrm>
        </p:spPr>
      </p:pic>
      <p:sp>
        <p:nvSpPr>
          <p:cNvPr id="4" name="Content Placeholder 3">
            <a:extLst>
              <a:ext uri="{FF2B5EF4-FFF2-40B4-BE49-F238E27FC236}">
                <a16:creationId xmlns:a16="http://schemas.microsoft.com/office/drawing/2014/main" id="{BB90E882-86B1-0DD2-D1BB-9D5D5800712F}"/>
              </a:ext>
            </a:extLst>
          </p:cNvPr>
          <p:cNvSpPr>
            <a:spLocks noGrp="1"/>
          </p:cNvSpPr>
          <p:nvPr>
            <p:ph sz="half" idx="2"/>
          </p:nvPr>
        </p:nvSpPr>
        <p:spPr/>
        <p:txBody>
          <a:bodyPr>
            <a:normAutofit fontScale="92500" lnSpcReduction="20000"/>
          </a:bodyPr>
          <a:lstStyle/>
          <a:p>
            <a:r>
              <a:rPr lang="en-US" dirty="0"/>
              <a:t>Most scholarships or grants used to pay for tuition, books and other expenses directly related to getting an education, don’t count as income if you go to school or are in a training program. </a:t>
            </a:r>
          </a:p>
          <a:p>
            <a:endParaRPr lang="en-US" dirty="0"/>
          </a:p>
          <a:p>
            <a:r>
              <a:rPr lang="en-US" dirty="0"/>
              <a:t>There is also a Student Earned Income Exclusion (SEIE) where $2,040 of your monthly earnings (up to a maximum of $8,230 a year) can be excluded when calculating your SSI cash payment.</a:t>
            </a:r>
          </a:p>
          <a:p>
            <a:endParaRPr lang="en-US" dirty="0"/>
          </a:p>
        </p:txBody>
      </p:sp>
      <p:pic>
        <p:nvPicPr>
          <p:cNvPr id="8" name="Graphic 7" descr="Girl wearing backpack">
            <a:extLst>
              <a:ext uri="{FF2B5EF4-FFF2-40B4-BE49-F238E27FC236}">
                <a16:creationId xmlns:a16="http://schemas.microsoft.com/office/drawing/2014/main" id="{D6DE0B6F-9A5D-7158-1780-E9EF498A68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26499" y="2011343"/>
            <a:ext cx="1438275" cy="3571875"/>
          </a:xfrm>
          <a:prstGeom prst="rect">
            <a:avLst/>
          </a:prstGeom>
        </p:spPr>
      </p:pic>
    </p:spTree>
    <p:extLst>
      <p:ext uri="{BB962C8B-B14F-4D97-AF65-F5344CB8AC3E}">
        <p14:creationId xmlns:p14="http://schemas.microsoft.com/office/powerpoint/2010/main" val="20572658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2740</TotalTime>
  <Words>2986</Words>
  <Application>Microsoft Office PowerPoint</Application>
  <PresentationFormat>On-screen Show (4:3)</PresentationFormat>
  <Paragraphs>148</Paragraphs>
  <Slides>29</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Century Gothic</vt:lpstr>
      <vt:lpstr>Comic Sans MS</vt:lpstr>
      <vt:lpstr>Wingdings 3</vt:lpstr>
      <vt:lpstr>Ion</vt:lpstr>
      <vt:lpstr>Benefits Counseling Overview  Dr. Marquita Siler Tyler Certified benefits specialist</vt:lpstr>
      <vt:lpstr>What are benefits?</vt:lpstr>
      <vt:lpstr>What’s the difference?</vt:lpstr>
      <vt:lpstr>What is Benefits Counseling?</vt:lpstr>
      <vt:lpstr>Why is Benefits Counseling Important?</vt:lpstr>
      <vt:lpstr>What are some examples?</vt:lpstr>
      <vt:lpstr>What is a PASS PLAN?</vt:lpstr>
      <vt:lpstr>What are ABLE Accounts?</vt:lpstr>
      <vt:lpstr>What about students?</vt:lpstr>
      <vt:lpstr>What happens if I go to work on SSDI?</vt:lpstr>
      <vt:lpstr>What is Ticket to Work?</vt:lpstr>
      <vt:lpstr>What is a Trial Work Period?</vt:lpstr>
      <vt:lpstr>What happens next?</vt:lpstr>
      <vt:lpstr>How many hours can I work on disability benefits?</vt:lpstr>
      <vt:lpstr>What about my Medicare?</vt:lpstr>
      <vt:lpstr>What if I don’t agree with a SSA decision?</vt:lpstr>
      <vt:lpstr>Who should attend benefits counseling?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2022-2023 benefits counseling schedule</vt:lpstr>
      <vt:lpstr>Helpful Benefits Definitions</vt:lpstr>
      <vt:lpstr>PowerPoint Presentation</vt:lpstr>
      <vt:lpstr>PowerPoint Presentation</vt:lpstr>
      <vt:lpstr> Feel Free to Contact Me</vt:lpstr>
    </vt:vector>
  </TitlesOfParts>
  <Company>DC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 User</dc:creator>
  <cp:lastModifiedBy>Beidleman, Steven (DDS)</cp:lastModifiedBy>
  <cp:revision>233</cp:revision>
  <dcterms:created xsi:type="dcterms:W3CDTF">2010-09-21T18:19:52Z</dcterms:created>
  <dcterms:modified xsi:type="dcterms:W3CDTF">2023-04-13T14:27:22Z</dcterms:modified>
</cp:coreProperties>
</file>