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6"/>
  </p:notesMasterIdLst>
  <p:sldIdLst>
    <p:sldId id="1864" r:id="rId5"/>
    <p:sldId id="1846" r:id="rId6"/>
    <p:sldId id="1872" r:id="rId7"/>
    <p:sldId id="1869" r:id="rId8"/>
    <p:sldId id="1880" r:id="rId9"/>
    <p:sldId id="1878" r:id="rId10"/>
    <p:sldId id="1879" r:id="rId11"/>
    <p:sldId id="1877" r:id="rId12"/>
    <p:sldId id="1849" r:id="rId13"/>
    <p:sldId id="1865" r:id="rId14"/>
    <p:sldId id="1859" r:id="rId1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8"/>
    <a:srgbClr val="297C2A"/>
    <a:srgbClr val="FE4387"/>
    <a:srgbClr val="FF2625"/>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414" autoAdjust="0"/>
  </p:normalViewPr>
  <p:slideViewPr>
    <p:cSldViewPr snapToGrid="0">
      <p:cViewPr varScale="1">
        <p:scale>
          <a:sx n="46" d="100"/>
          <a:sy n="46" d="100"/>
        </p:scale>
        <p:origin x="1372" y="28"/>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What is </a:t>
            </a:r>
            <a:r>
              <a:rPr lang="en-US" altLang="en-US" dirty="0"/>
              <a:t>LGBTQIA+ Pride </a:t>
            </a:r>
            <a:r>
              <a:rPr lang="en-US" dirty="0"/>
              <a:t>Month?</a:t>
            </a:r>
          </a:p>
          <a:p>
            <a:r>
              <a:rPr lang="en-US" b="0" i="0" dirty="0">
                <a:solidFill>
                  <a:srgbClr val="242424"/>
                </a:solidFill>
                <a:effectLst/>
                <a:latin typeface="Open Sans" panose="020B0606030504020204" pitchFamily="34" charset="0"/>
              </a:rPr>
              <a:t>Lesbian, Gay, Bisexual, Transgender and Queer (LGBTQ) Pride Month is currently celebrated each year in the month of June to honor the 1969 Stonewall Uprising in Manhattan. The Stonewall Uprising was a tipping point for the Gay Liberation Movement in the United States.  In the United States the last Sunday in June was initially celebrated as "Gay Pride Day," but the actual day was flexible. In major cities across the nation the "day" soon grew to encompass a month-long series of events. Today, celebrations include pride parades, picnics, parties, workshops, symposia and concerts, and LGBTQ Pride Month events attract millions of participants around the world.  (Library of Congress)</a:t>
            </a:r>
          </a:p>
          <a:p>
            <a:endParaRPr lang="en-US" b="0" i="0" dirty="0">
              <a:solidFill>
                <a:srgbClr val="242424"/>
              </a:solidFill>
              <a:effectLst/>
              <a:latin typeface="Open Sans" panose="020B0606030504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Why does the United States celebrate it?</a:t>
            </a:r>
            <a:endParaRPr lang="en-US" b="0" i="0" dirty="0">
              <a:solidFill>
                <a:srgbClr val="4D5156"/>
              </a:solidFill>
              <a:effectLst/>
              <a:latin typeface="Google Sans"/>
            </a:endParaRPr>
          </a:p>
          <a:p>
            <a:r>
              <a:rPr lang="en-US" b="0" i="0" dirty="0">
                <a:solidFill>
                  <a:srgbClr val="4D5156"/>
                </a:solidFill>
                <a:effectLst/>
                <a:latin typeface="Google Sans"/>
              </a:rPr>
              <a:t>Lesbian, Gay, Bisexual and Transgender Pride Month (LGBT Pride Month) is celebrated annually in June </a:t>
            </a:r>
            <a:r>
              <a:rPr lang="en-US" b="0" i="0" dirty="0">
                <a:solidFill>
                  <a:srgbClr val="040C28"/>
                </a:solidFill>
                <a:effectLst/>
                <a:latin typeface="Google Sans"/>
              </a:rPr>
              <a:t>to honor the 1969 Stonewall riots, a series of riots for gay liberation</a:t>
            </a:r>
            <a:r>
              <a:rPr lang="en-US" b="0" i="0" dirty="0">
                <a:solidFill>
                  <a:srgbClr val="202124"/>
                </a:solidFill>
                <a:effectLst/>
                <a:latin typeface="Google Sans"/>
              </a:rPr>
              <a:t> that took place over several days beginning on June 28, 1969. The riots began after a police raid at the Stonewall Inn, a gay bar located within Lower Manhattan in New York City.  Celebrating Pride Month </a:t>
            </a:r>
            <a:r>
              <a:rPr lang="en-US" b="0" i="0" dirty="0">
                <a:solidFill>
                  <a:srgbClr val="040C28"/>
                </a:solidFill>
                <a:effectLst/>
                <a:latin typeface="Google Sans"/>
              </a:rPr>
              <a:t>works to achieve equal justice and equal opportunity for lesbian, gay, bisexual, transgender, and questioning (LGBTQ) Americans</a:t>
            </a:r>
            <a:r>
              <a:rPr lang="en-US" b="0" i="0" dirty="0">
                <a:solidFill>
                  <a:srgbClr val="4D5156"/>
                </a:solidFill>
                <a:effectLst/>
                <a:latin typeface="Google Sans"/>
              </a:rPr>
              <a:t>.</a:t>
            </a:r>
          </a:p>
          <a:p>
            <a:endParaRPr lang="en-US" b="0" i="0" dirty="0">
              <a:solidFill>
                <a:srgbClr val="4D5156"/>
              </a:solidFill>
              <a:effectLst/>
              <a:latin typeface="Google Sans"/>
            </a:endParaRPr>
          </a:p>
          <a:p>
            <a:r>
              <a:rPr lang="en-US" b="0" i="0" dirty="0">
                <a:solidFill>
                  <a:srgbClr val="4D5156"/>
                </a:solidFill>
                <a:effectLst/>
                <a:latin typeface="Google Sans"/>
              </a:rPr>
              <a:t>Thomas:</a:t>
            </a:r>
          </a:p>
          <a:p>
            <a:pPr marL="628650" lvl="1" indent="-171450">
              <a:buFont typeface="Arial" panose="020B0604020202020204" pitchFamily="34" charset="0"/>
              <a:buChar char="•"/>
            </a:pPr>
            <a:r>
              <a:rPr lang="en-US" altLang="en-US" dirty="0"/>
              <a:t>What does LGBTQIA+ Pride Month mean to you?</a:t>
            </a:r>
          </a:p>
          <a:p>
            <a:pPr marL="628650" lvl="1" indent="-171450">
              <a:buFont typeface="Arial" panose="020B0604020202020204" pitchFamily="34" charset="0"/>
              <a:buChar char="•"/>
            </a:pPr>
            <a:r>
              <a:rPr lang="en-US" altLang="en-US" dirty="0"/>
              <a:t>Why is it important to you?</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Why should we support people with IDD in celebrating </a:t>
            </a:r>
            <a:r>
              <a:rPr lang="en-US" altLang="en-US" dirty="0"/>
              <a:t>LGBTQIA+ Pride Month?</a:t>
            </a:r>
            <a:r>
              <a:rPr lang="en-US" dirty="0"/>
              <a:t> </a:t>
            </a:r>
            <a:endParaRPr lang="en-US" altLang="en-US" dirty="0"/>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a:t>
            </a:fld>
            <a:endParaRPr lang="en-US" altLang="en-US" dirty="0"/>
          </a:p>
        </p:txBody>
      </p:sp>
    </p:spTree>
    <p:extLst>
      <p:ext uri="{BB962C8B-B14F-4D97-AF65-F5344CB8AC3E}">
        <p14:creationId xmlns:p14="http://schemas.microsoft.com/office/powerpoint/2010/main" val="3159226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proxima-nova"/>
              </a:rPr>
              <a:t>Lesbian: </a:t>
            </a:r>
            <a:r>
              <a:rPr lang="en-US" b="0" i="0" dirty="0">
                <a:solidFill>
                  <a:srgbClr val="000000"/>
                </a:solidFill>
                <a:effectLst/>
                <a:latin typeface="proxima-nova"/>
              </a:rPr>
              <a:t>Usually, a woman whose primary sexual and affectional orientation is toward people of the same gender. </a:t>
            </a:r>
          </a:p>
          <a:p>
            <a:endParaRPr lang="en-US" b="0" i="0" dirty="0">
              <a:solidFill>
                <a:srgbClr val="000000"/>
              </a:solidFill>
              <a:effectLst/>
              <a:latin typeface="proxima-nova"/>
            </a:endParaRPr>
          </a:p>
          <a:p>
            <a:r>
              <a:rPr lang="en-US" b="1" i="0" dirty="0">
                <a:solidFill>
                  <a:srgbClr val="000000"/>
                </a:solidFill>
                <a:effectLst/>
                <a:latin typeface="proxima-nova"/>
              </a:rPr>
              <a:t>Gay: </a:t>
            </a:r>
            <a:r>
              <a:rPr lang="en-US" b="0" i="0" dirty="0">
                <a:solidFill>
                  <a:srgbClr val="000000"/>
                </a:solidFill>
                <a:effectLst/>
                <a:latin typeface="proxima-nova"/>
              </a:rPr>
              <a:t>A sexual and affectional orientation toward people of the same gender.</a:t>
            </a:r>
          </a:p>
          <a:p>
            <a:endParaRPr lang="en-US" b="0" i="0" dirty="0">
              <a:solidFill>
                <a:srgbClr val="000000"/>
              </a:solidFill>
              <a:effectLst/>
              <a:latin typeface="proxima-nova"/>
            </a:endParaRPr>
          </a:p>
          <a:p>
            <a:r>
              <a:rPr lang="en-US" b="1" i="0" dirty="0">
                <a:solidFill>
                  <a:srgbClr val="000000"/>
                </a:solidFill>
                <a:effectLst/>
                <a:latin typeface="proxima-nova"/>
              </a:rPr>
              <a:t>Bisexual: </a:t>
            </a:r>
            <a:r>
              <a:rPr lang="en-US" b="0" i="0" dirty="0">
                <a:solidFill>
                  <a:srgbClr val="000000"/>
                </a:solidFill>
                <a:effectLst/>
                <a:latin typeface="proxima-nova"/>
              </a:rPr>
              <a:t>A person whose primary sexual and affectional orientation is toward people of the same and other genders, or towards people regardless of their gender. </a:t>
            </a:r>
          </a:p>
          <a:p>
            <a:endParaRPr lang="en-US" b="1" i="0" dirty="0">
              <a:solidFill>
                <a:srgbClr val="000000"/>
              </a:solidFill>
              <a:effectLst/>
              <a:latin typeface="proxima-nova"/>
            </a:endParaRPr>
          </a:p>
          <a:p>
            <a:r>
              <a:rPr lang="en-US" b="1" i="0" dirty="0">
                <a:solidFill>
                  <a:srgbClr val="000000"/>
                </a:solidFill>
                <a:effectLst/>
                <a:latin typeface="proxima-nova"/>
              </a:rPr>
              <a:t>Transgender: </a:t>
            </a:r>
            <a:r>
              <a:rPr lang="en-US" b="0" i="0" dirty="0">
                <a:solidFill>
                  <a:srgbClr val="000000"/>
                </a:solidFill>
                <a:effectLst/>
                <a:latin typeface="proxima-nova"/>
              </a:rPr>
              <a:t>An adjective used most often as an umbrella term and frequently abbreviated to “trans.” Identifying as transgender, or trans, means that one’s internal knowledge of gender is different from conventional or cultural expectations based on the sex that person was assigned at birth. While transgender may refer to a woman who was assigned male at birth or a man who was assigned female at birth, transgender is an umbrella term that can also describe someone who identifies as a gender other than woman or man, such as non binary, genderqueer, genderfluid, no gender or multiple genders, or some other gender identity.</a:t>
            </a:r>
            <a:endParaRPr lang="en-US" b="1" i="0" dirty="0">
              <a:solidFill>
                <a:srgbClr val="000000"/>
              </a:solidFill>
              <a:effectLst/>
              <a:latin typeface="proxima-nova"/>
            </a:endParaRPr>
          </a:p>
          <a:p>
            <a:endParaRPr lang="en-US" b="1" i="0" dirty="0">
              <a:solidFill>
                <a:srgbClr val="000000"/>
              </a:solidFill>
              <a:effectLst/>
              <a:latin typeface="proxima-nova"/>
            </a:endParaRPr>
          </a:p>
          <a:p>
            <a:pPr algn="l" rtl="0"/>
            <a:r>
              <a:rPr lang="en-US" b="1" i="0" dirty="0">
                <a:solidFill>
                  <a:srgbClr val="000000"/>
                </a:solidFill>
                <a:effectLst/>
                <a:latin typeface="proxima-nova"/>
              </a:rPr>
              <a:t>Queer:  </a:t>
            </a:r>
            <a:r>
              <a:rPr lang="en-US" b="0" i="0" dirty="0">
                <a:solidFill>
                  <a:srgbClr val="000000"/>
                </a:solidFill>
                <a:effectLst/>
                <a:latin typeface="proxima-nova"/>
              </a:rPr>
              <a:t>One definition of queer is abnormal or strange. Historically, queer has been used as an epithet/slur against people whose gender, gender expression and/or sexuality do not conform to dominant expectations. Some people have reclaimed the word queer and self identify in opposition to assimilation (adapted from “Queering the Field”). For some, this reclamation is a celebration of not fitting into social norms. Not all people who identify as LGBTQIA use “queer” to describe themselves. The term is often considered hateful when used by those who do not identify as LGBTQIA.</a:t>
            </a:r>
          </a:p>
          <a:p>
            <a:pPr algn="l" rtl="0"/>
            <a:endParaRPr lang="en-US" b="0" i="0" dirty="0">
              <a:solidFill>
                <a:srgbClr val="000000"/>
              </a:solidFill>
              <a:effectLst/>
              <a:latin typeface="proxima-nova"/>
            </a:endParaRPr>
          </a:p>
          <a:p>
            <a:pPr algn="l" rtl="0"/>
            <a:r>
              <a:rPr lang="en-US" b="1" i="0" dirty="0">
                <a:solidFill>
                  <a:srgbClr val="000000"/>
                </a:solidFill>
                <a:effectLst/>
                <a:latin typeface="proxima-nova"/>
              </a:rPr>
              <a:t>Questioning: </a:t>
            </a:r>
            <a:r>
              <a:rPr lang="en-US" b="0" i="0" dirty="0">
                <a:solidFill>
                  <a:srgbClr val="000000"/>
                </a:solidFill>
                <a:effectLst/>
                <a:latin typeface="proxima-nova"/>
              </a:rPr>
              <a:t>The process of exploring one’s own gender identity, gender expression, and/or sexual orientation. Some people may also use this term to name their identity within the LGBTQIA community.</a:t>
            </a:r>
          </a:p>
          <a:p>
            <a:pPr algn="l" rtl="0"/>
            <a:endParaRPr lang="en-US" b="0" i="0" dirty="0">
              <a:solidFill>
                <a:srgbClr val="000000"/>
              </a:solidFill>
              <a:effectLst/>
              <a:latin typeface="proxima-nova"/>
            </a:endParaRPr>
          </a:p>
          <a:p>
            <a:pPr algn="l" rtl="0"/>
            <a:r>
              <a:rPr lang="en-US" b="1" i="0" dirty="0">
                <a:solidFill>
                  <a:srgbClr val="000000"/>
                </a:solidFill>
                <a:effectLst/>
                <a:latin typeface="proxima-nova"/>
              </a:rPr>
              <a:t>Intersex: </a:t>
            </a:r>
            <a:r>
              <a:rPr lang="en-US" b="0" i="0" dirty="0">
                <a:solidFill>
                  <a:srgbClr val="000000"/>
                </a:solidFill>
                <a:effectLst/>
                <a:latin typeface="proxima-nova"/>
              </a:rPr>
              <a:t>An umbrella term to describe a wide range of natural body variations that do not fit neatly into conventional definitions of male or female. Intersex variations may include, but are not limited to, variations in chromosome compositions, hormone concentrations, and external and internal characteristics. Many visibly intersex people are mutilated in infancy and early childhood by doctors to make the individual’s sex characteristics conform to society’s idea of what normal bodies should look like. Intersex people are relatively common, although society's denial of their existence has allowed very little room for intersex issues to be discussed publicly. Hermaphrodite is an outdated and inaccurate term that has been used to describe intersex people in the past.</a:t>
            </a:r>
          </a:p>
          <a:p>
            <a:pPr algn="l" rtl="0"/>
            <a:endParaRPr lang="en-US" b="0" i="0" dirty="0">
              <a:solidFill>
                <a:srgbClr val="000000"/>
              </a:solidFill>
              <a:effectLst/>
              <a:latin typeface="proxima-nova"/>
            </a:endParaRPr>
          </a:p>
          <a:p>
            <a:pPr algn="l" rtl="0"/>
            <a:r>
              <a:rPr lang="en-US" b="1" i="0" dirty="0">
                <a:solidFill>
                  <a:srgbClr val="000000"/>
                </a:solidFill>
                <a:effectLst/>
                <a:latin typeface="proxima-nova"/>
              </a:rPr>
              <a:t>Asexual: </a:t>
            </a:r>
            <a:r>
              <a:rPr lang="en-US" b="0" i="0" dirty="0">
                <a:solidFill>
                  <a:srgbClr val="000000"/>
                </a:solidFill>
                <a:effectLst/>
                <a:latin typeface="proxima-nova"/>
              </a:rPr>
              <a:t>A broad spectrum of sexual orientations generally characterized by feeling varying degrees of sexual attraction or a desires for partnered sexuality. Asexuality is distinct from celibacy, which is the deliberate abstention from sexual activity, despite sexual desire. Some asexual people do have sex and do experience varying levels of sexual attraction. There are many diverse ways of being asexual. A person who does not experience sexual attraction can experience other forms of attraction such as romantic attraction, as physical attraction and emotional attraction are separate aspects of a person’s identity. These may or may not correlate with each other - for instance, some people are physically and romantically attracted to women. However, others might be physically attracted to all genders and only emotionally attracted to men.</a:t>
            </a:r>
          </a:p>
          <a:p>
            <a:pPr algn="l" rtl="0"/>
            <a:endParaRPr lang="en-US" b="0" i="0" dirty="0">
              <a:solidFill>
                <a:srgbClr val="000000"/>
              </a:solidFill>
              <a:effectLst/>
              <a:latin typeface="proxima-nova"/>
            </a:endParaRPr>
          </a:p>
          <a:p>
            <a:pPr algn="l" rtl="0"/>
            <a:r>
              <a:rPr lang="en-US" b="1" i="0" dirty="0">
                <a:solidFill>
                  <a:srgbClr val="000000"/>
                </a:solidFill>
                <a:effectLst/>
                <a:latin typeface="proxima-nova"/>
              </a:rPr>
              <a:t>Allyship: </a:t>
            </a:r>
            <a:r>
              <a:rPr lang="en-US" b="0" i="0" dirty="0">
                <a:solidFill>
                  <a:srgbClr val="000000"/>
                </a:solidFill>
                <a:effectLst/>
                <a:latin typeface="proxima-nova"/>
              </a:rPr>
              <a:t>The action of working to end oppression through support of, and as an advocate with and for, a group other than one’s own.</a:t>
            </a:r>
          </a:p>
          <a:p>
            <a:pPr algn="l" rtl="0"/>
            <a:endParaRPr lang="en-US" b="0" i="0" dirty="0">
              <a:solidFill>
                <a:srgbClr val="000000"/>
              </a:solidFill>
              <a:effectLst/>
              <a:latin typeface="proxima-nova"/>
            </a:endParaRPr>
          </a:p>
          <a:p>
            <a:pPr algn="l" rtl="0"/>
            <a:r>
              <a:rPr lang="en-US" b="1" i="0" dirty="0">
                <a:solidFill>
                  <a:srgbClr val="000000"/>
                </a:solidFill>
                <a:effectLst/>
                <a:latin typeface="proxima-nova"/>
              </a:rPr>
              <a:t>+</a:t>
            </a:r>
            <a:r>
              <a:rPr lang="en-US" b="0" i="0" dirty="0">
                <a:solidFill>
                  <a:srgbClr val="000000"/>
                </a:solidFill>
                <a:effectLst/>
                <a:latin typeface="proxima-nova"/>
              </a:rPr>
              <a:t> </a:t>
            </a:r>
            <a:r>
              <a:rPr lang="en-US" b="0" i="0">
                <a:solidFill>
                  <a:srgbClr val="000000"/>
                </a:solidFill>
                <a:effectLst/>
                <a:latin typeface="proxima-nova"/>
              </a:rPr>
              <a:t>- All other non cisgender and non straight identities </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p14="http://schemas.microsoft.com/office/powerpoint/2010/main" val="4030195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Thomas:  </a:t>
            </a:r>
            <a:r>
              <a:rPr lang="en-US" dirty="0">
                <a:solidFill>
                  <a:schemeClr val="bg2"/>
                </a:solidFill>
              </a:rPr>
              <a:t>How can we support people with IDD who identify as LGBTQIA+?</a:t>
            </a:r>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7</a:t>
            </a:fld>
            <a:endParaRPr lang="en-US" altLang="en-US" dirty="0"/>
          </a:p>
        </p:txBody>
      </p:sp>
    </p:spTree>
    <p:extLst>
      <p:ext uri="{BB962C8B-B14F-4D97-AF65-F5344CB8AC3E}">
        <p14:creationId xmlns:p14="http://schemas.microsoft.com/office/powerpoint/2010/main" val="1015468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Rainbow flag colors:  </a:t>
            </a:r>
            <a:r>
              <a:rPr lang="en-US" b="0" i="0" dirty="0">
                <a:solidFill>
                  <a:srgbClr val="040C28"/>
                </a:solidFill>
                <a:effectLst/>
                <a:latin typeface="Google Sans"/>
              </a:rPr>
              <a:t>pink to represent sexuality, red for healing, yellow for sun, green for serenity with nature, turquoise for art, indigo for harmony and violet for spirit</a:t>
            </a:r>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4038036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11</a:t>
            </a:fld>
            <a:endParaRPr lang="en-US" altLang="en-US" dirty="0"/>
          </a:p>
        </p:txBody>
      </p:sp>
    </p:spTree>
    <p:extLst>
      <p:ext uri="{BB962C8B-B14F-4D97-AF65-F5344CB8AC3E}">
        <p14:creationId xmlns:p14="http://schemas.microsoft.com/office/powerpoint/2010/main" val="4095288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a:lstStyle>
            <a:lvl1pPr>
              <a:defRPr b="1"/>
            </a:lvl1pPr>
          </a:lstStyle>
          <a:p>
            <a:r>
              <a:rPr lang="en-US" dirty="0"/>
              <a:t>Insert title here</a:t>
            </a:r>
          </a:p>
        </p:txBody>
      </p:sp>
      <p:pic>
        <p:nvPicPr>
          <p:cNvPr id="6" name="Picture Placeholder 9" descr="Bright, colorful geometric pattern ">
            <a:extLst>
              <a:ext uri="{FF2B5EF4-FFF2-40B4-BE49-F238E27FC236}">
                <a16:creationId xmlns:a16="http://schemas.microsoft.com/office/drawing/2014/main" id="{47BA4775-9232-44C1-8851-04B6753110FE}"/>
              </a:ext>
            </a:extLst>
          </p:cNvPr>
          <p:cNvPicPr>
            <a:picLocks noChangeAspect="1"/>
          </p:cNvPicPr>
          <p:nvPr userDrawn="1"/>
        </p:nvPicPr>
        <p:blipFill rotWithShape="1">
          <a:blip r:embed="rId2"/>
          <a:srcRect l="24" r="24"/>
          <a:stretch/>
        </p:blipFill>
        <p:spPr>
          <a:xfrm>
            <a:off x="-9236" y="0"/>
            <a:ext cx="4749282" cy="68580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Pattern Content Orang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13" descr="Bright, colorful geometric pattern ">
            <a:extLst>
              <a:ext uri="{FF2B5EF4-FFF2-40B4-BE49-F238E27FC236}">
                <a16:creationId xmlns:a16="http://schemas.microsoft.com/office/drawing/2014/main" id="{0E92939E-CAD0-4B0D-A39F-10B9B25E144D}"/>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8403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5" descr="Bright, colorful geometric pattern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a:srcRect l="3" r="3"/>
          <a:stretch/>
        </p:blipFill>
        <p:spPr>
          <a:xfrm>
            <a:off x="7427913" y="0"/>
            <a:ext cx="4764087" cy="6858000"/>
          </a:xfrm>
          <a:prstGeom prst="rect">
            <a:avLst/>
          </a:prstGeom>
        </p:spPr>
      </p:pic>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5"/>
        </a:solidFill>
        <a:effectLst/>
      </p:bgPr>
    </p:bg>
    <p:spTree>
      <p:nvGrpSpPr>
        <p:cNvPr id="1" name=""/>
        <p:cNvGrpSpPr/>
        <p:nvPr/>
      </p:nvGrpSpPr>
      <p:grpSpPr>
        <a:xfrm>
          <a:off x="0" y="0"/>
          <a:ext cx="0" cy="0"/>
          <a:chOff x="0" y="0"/>
          <a:chExt cx="0" cy="0"/>
        </a:xfrm>
      </p:grpSpPr>
      <p:pic>
        <p:nvPicPr>
          <p:cNvPr id="8" name="Picture Placeholder 9" descr="Bright, colorful geometric pattern ">
            <a:extLst>
              <a:ext uri="{FF2B5EF4-FFF2-40B4-BE49-F238E27FC236}">
                <a16:creationId xmlns:a16="http://schemas.microsoft.com/office/drawing/2014/main" id="{69F80BBC-9ED9-4167-818A-EB3FAEE372FA}"/>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5"/>
                </a:solidFill>
              </a:defRPr>
            </a:lvl1pPr>
          </a:lstStyle>
          <a:p>
            <a:r>
              <a:rPr lang="en-US" dirty="0"/>
              <a:t>Insert title here</a:t>
            </a:r>
          </a:p>
        </p:txBody>
      </p:sp>
      <p:sp>
        <p:nvSpPr>
          <p:cNvPr id="10" name="Text Placeholder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11" name="Table Placeholder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a:lstStyle>
            <a:lvl1pPr marL="0" indent="0">
              <a:buNone/>
              <a:defRPr sz="1800" b="0"/>
            </a:lvl1pPr>
          </a:lstStyle>
          <a:p>
            <a:r>
              <a:rPr lang="en-US" dirty="0"/>
              <a:t>Insert content here</a:t>
            </a:r>
          </a:p>
        </p:txBody>
      </p:sp>
      <p:pic>
        <p:nvPicPr>
          <p:cNvPr id="7" name="Picture Placeholder 20" descr="Bright, colorful geometric pattern ">
            <a:extLst>
              <a:ext uri="{FF2B5EF4-FFF2-40B4-BE49-F238E27FC236}">
                <a16:creationId xmlns:a16="http://schemas.microsoft.com/office/drawing/2014/main" id="{EB4660F5-5357-48E0-B5C6-3DECB6CB859E}"/>
              </a:ext>
            </a:extLst>
          </p:cNvPr>
          <p:cNvPicPr>
            <a:picLocks noChangeAspect="1"/>
          </p:cNvPicPr>
          <p:nvPr userDrawn="1"/>
        </p:nvPicPr>
        <p:blipFill rotWithShape="1">
          <a:blip r:embed="rId2"/>
          <a:srcRect t="193" b="193"/>
          <a:stretch/>
        </p:blipFill>
        <p:spPr>
          <a:xfrm>
            <a:off x="0" y="5990252"/>
            <a:ext cx="12192000" cy="867748"/>
          </a:xfrm>
          <a:prstGeom prst="rect">
            <a:avLst/>
          </a:prstGeom>
        </p:spPr>
      </p:pic>
    </p:spTree>
    <p:extLst>
      <p:ext uri="{BB962C8B-B14F-4D97-AF65-F5344CB8AC3E}">
        <p14:creationId xmlns:p14="http://schemas.microsoft.com/office/powerpoint/2010/main" val="14229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1"/>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3" descr="Bright, colorful geometric pattern ">
            <a:extLst>
              <a:ext uri="{FF2B5EF4-FFF2-40B4-BE49-F238E27FC236}">
                <a16:creationId xmlns:a16="http://schemas.microsoft.com/office/drawing/2014/main" id="{2DB741D5-0593-4748-A4D3-EF1E436A1111}"/>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6">
                    <a:lumMod val="60000"/>
                    <a:lumOff val="40000"/>
                  </a:schemeClr>
                </a:solidFill>
              </a:defRPr>
            </a:lvl1pPr>
          </a:lstStyle>
          <a:p>
            <a:r>
              <a:rPr lang="en-US" dirty="0"/>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8" name="SmartArt Placeholder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a:lstStyle>
            <a:lvl1pPr marL="0" indent="0">
              <a:buNone/>
              <a:defRPr sz="1800" b="0"/>
            </a:lvl1pPr>
          </a:lstStyle>
          <a:p>
            <a:r>
              <a:rPr lang="en-US" dirty="0"/>
              <a:t>Insert Content here</a:t>
            </a:r>
          </a:p>
        </p:txBody>
      </p:sp>
      <p:pic>
        <p:nvPicPr>
          <p:cNvPr id="9" name="Picture Placeholder 11" descr="Bright, colorful geometric pattern ">
            <a:extLst>
              <a:ext uri="{FF2B5EF4-FFF2-40B4-BE49-F238E27FC236}">
                <a16:creationId xmlns:a16="http://schemas.microsoft.com/office/drawing/2014/main" id="{1DB66C56-FBAE-47D3-9818-61368D74DAE8}"/>
              </a:ext>
            </a:extLst>
          </p:cNvPr>
          <p:cNvPicPr>
            <a:picLocks noChangeAspect="1"/>
          </p:cNvPicPr>
          <p:nvPr userDrawn="1"/>
        </p:nvPicPr>
        <p:blipFill>
          <a:blip r:embed="rId2"/>
          <a:srcRect t="390" b="390"/>
          <a:stretch>
            <a:fillRect/>
          </a:stretch>
        </p:blipFill>
        <p:spPr>
          <a:xfrm>
            <a:off x="0" y="5999582"/>
            <a:ext cx="12192000" cy="858417"/>
          </a:xfrm>
          <a:prstGeom prst="rect">
            <a:avLst/>
          </a:prstGeom>
        </p:spPr>
      </p:pic>
    </p:spTree>
    <p:extLst>
      <p:ext uri="{BB962C8B-B14F-4D97-AF65-F5344CB8AC3E}">
        <p14:creationId xmlns:p14="http://schemas.microsoft.com/office/powerpoint/2010/main" val="42946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anchor="t">
            <a:normAutofit/>
          </a:bodyPr>
          <a:lstStyle>
            <a:lvl1pPr>
              <a:spcBef>
                <a:spcPts val="1000"/>
              </a:spcBef>
              <a:defRPr sz="4000" b="1">
                <a:solidFill>
                  <a:schemeClr val="accent4"/>
                </a:solidFill>
              </a:defRPr>
            </a:lvl1pPr>
          </a:lstStyle>
          <a:p>
            <a:r>
              <a:rPr lang="en-US" dirty="0"/>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a:lstStyle>
            <a:lvl1pPr marL="0" indent="0">
              <a:lnSpc>
                <a:spcPct val="100000"/>
              </a:lnSpc>
              <a:buNone/>
              <a:defRPr sz="1800" b="1"/>
            </a:lvl1pPr>
            <a:lvl2pPr marL="228600">
              <a:lnSpc>
                <a:spcPct val="100000"/>
              </a:lnSpc>
              <a:spcBef>
                <a:spcPts val="1000"/>
              </a:spcBef>
              <a:defRPr sz="1800"/>
            </a:lvl2pPr>
          </a:lstStyle>
          <a:p>
            <a:pPr lvl="0"/>
            <a:r>
              <a:rPr lang="en-US" dirty="0"/>
              <a:t>Insert subtitle here</a:t>
            </a:r>
          </a:p>
          <a:p>
            <a:pPr lvl="1"/>
            <a:r>
              <a:rPr lang="en-US" dirty="0"/>
              <a:t>Insert content here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pic>
        <p:nvPicPr>
          <p:cNvPr id="12" name="Picture Placeholder 19" descr="Bright, colorful geometric pattern ">
            <a:extLst>
              <a:ext uri="{FF2B5EF4-FFF2-40B4-BE49-F238E27FC236}">
                <a16:creationId xmlns:a16="http://schemas.microsoft.com/office/drawing/2014/main" id="{C93F15CF-2105-4C28-85E9-BBA03833263D}"/>
              </a:ext>
            </a:extLst>
          </p:cNvPr>
          <p:cNvPicPr>
            <a:picLocks noChangeAspect="1"/>
          </p:cNvPicPr>
          <p:nvPr userDrawn="1"/>
        </p:nvPicPr>
        <p:blipFill rotWithShape="1">
          <a:blip r:embed="rId2"/>
          <a:srcRect t="436" b="436"/>
          <a:stretch/>
        </p:blipFill>
        <p:spPr>
          <a:xfrm>
            <a:off x="0" y="5980922"/>
            <a:ext cx="12192000" cy="877078"/>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Pattern Content Blu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5"/>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15" descr="Bright, colorful geometric pattern ">
            <a:extLst>
              <a:ext uri="{FF2B5EF4-FFF2-40B4-BE49-F238E27FC236}">
                <a16:creationId xmlns:a16="http://schemas.microsoft.com/office/drawing/2014/main" id="{9E2B3BF6-B5D6-4D6F-84C6-0EE24AC7C14A}"/>
              </a:ext>
            </a:extLst>
          </p:cNvPr>
          <p:cNvPicPr>
            <a:picLocks noChangeAspect="1"/>
          </p:cNvPicPr>
          <p:nvPr userDrawn="1"/>
        </p:nvPicPr>
        <p:blipFill rotWithShape="1">
          <a:blip r:embed="rId2"/>
          <a:srcRect l="3" r="3"/>
          <a:stretch/>
        </p:blipFill>
        <p:spPr>
          <a:xfrm>
            <a:off x="7427166" y="0"/>
            <a:ext cx="4764834" cy="6858000"/>
          </a:xfrm>
          <a:prstGeom prst="rect">
            <a:avLst/>
          </a:prstGeom>
        </p:spPr>
      </p:pic>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bg1"/>
                </a:solidFill>
                <a:effectLst/>
                <a:latin typeface="+mj-lt"/>
                <a:ea typeface="+mn-ea"/>
                <a:cs typeface="Segoe UI" pitchFamily="34" charset="0"/>
              </a:defRPr>
            </a:lvl1pPr>
          </a:lstStyle>
          <a:p>
            <a:r>
              <a:rPr lang="en-US" dirty="0"/>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pic>
        <p:nvPicPr>
          <p:cNvPr id="6" name="Picture Placeholder 17" descr="Bright, colorful geometric pattern ">
            <a:extLst>
              <a:ext uri="{FF2B5EF4-FFF2-40B4-BE49-F238E27FC236}">
                <a16:creationId xmlns:a16="http://schemas.microsoft.com/office/drawing/2014/main" id="{9F278CC9-9968-40F5-B18F-B1D45BE36A49}"/>
              </a:ext>
            </a:extLst>
          </p:cNvPr>
          <p:cNvPicPr>
            <a:picLocks noChangeAspect="1"/>
          </p:cNvPicPr>
          <p:nvPr userDrawn="1"/>
        </p:nvPicPr>
        <p:blipFill rotWithShape="1">
          <a:blip r:embed="rId2"/>
          <a:srcRect t="390" b="390"/>
          <a:stretch/>
        </p:blipFill>
        <p:spPr>
          <a:xfrm>
            <a:off x="0" y="5999582"/>
            <a:ext cx="12192000" cy="858417"/>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691" r:id="rId4"/>
    <p:sldLayoutId id="2147483701" r:id="rId5"/>
    <p:sldLayoutId id="2147483706" r:id="rId6"/>
    <p:sldLayoutId id="2147483702" r:id="rId7"/>
    <p:sldLayoutId id="2147483704" r:id="rId8"/>
    <p:sldLayoutId id="2147483690" r:id="rId9"/>
    <p:sldLayoutId id="2147483708" r:id="rId10"/>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title"/>
          </p:nvPr>
        </p:nvSpPr>
        <p:spPr>
          <a:xfrm>
            <a:off x="5442012" y="1401874"/>
            <a:ext cx="6455127" cy="1325563"/>
          </a:xfrm>
        </p:spPr>
        <p:txBody>
          <a:bodyPr anchor="ctr">
            <a:noAutofit/>
          </a:bodyPr>
          <a:lstStyle/>
          <a:p>
            <a:r>
              <a:rPr lang="en-US" altLang="en-US" dirty="0"/>
              <a:t>Celebrating</a:t>
            </a:r>
            <a:r>
              <a:rPr lang="en-US" altLang="en-US" dirty="0">
                <a:solidFill>
                  <a:schemeClr val="accent1"/>
                </a:solidFill>
              </a:rPr>
              <a:t> L</a:t>
            </a:r>
            <a:r>
              <a:rPr lang="en-US" altLang="en-US" dirty="0">
                <a:solidFill>
                  <a:schemeClr val="bg2"/>
                </a:solidFill>
              </a:rPr>
              <a:t>G</a:t>
            </a:r>
            <a:r>
              <a:rPr lang="en-US" altLang="en-US" dirty="0">
                <a:solidFill>
                  <a:schemeClr val="accent3"/>
                </a:solidFill>
              </a:rPr>
              <a:t>B</a:t>
            </a:r>
            <a:r>
              <a:rPr lang="en-US" altLang="en-US" dirty="0">
                <a:solidFill>
                  <a:schemeClr val="accent4"/>
                </a:solidFill>
              </a:rPr>
              <a:t>T</a:t>
            </a:r>
            <a:r>
              <a:rPr lang="en-US" altLang="en-US" dirty="0">
                <a:solidFill>
                  <a:schemeClr val="accent5"/>
                </a:solidFill>
              </a:rPr>
              <a:t>Q</a:t>
            </a:r>
            <a:r>
              <a:rPr lang="en-US" altLang="en-US" dirty="0">
                <a:solidFill>
                  <a:schemeClr val="accent6"/>
                </a:solidFill>
              </a:rPr>
              <a:t>I</a:t>
            </a:r>
            <a:r>
              <a:rPr lang="en-US" altLang="en-US" dirty="0">
                <a:solidFill>
                  <a:schemeClr val="accent1"/>
                </a:solidFill>
              </a:rPr>
              <a:t>A</a:t>
            </a:r>
            <a:r>
              <a:rPr lang="en-US" altLang="en-US" dirty="0"/>
              <a:t>+ Pride Month, 2023</a:t>
            </a:r>
          </a:p>
        </p:txBody>
      </p:sp>
      <p:sp>
        <p:nvSpPr>
          <p:cNvPr id="2" name="TextBox 1">
            <a:extLst>
              <a:ext uri="{FF2B5EF4-FFF2-40B4-BE49-F238E27FC236}">
                <a16:creationId xmlns:a16="http://schemas.microsoft.com/office/drawing/2014/main" id="{6269E4A5-D688-9C23-116E-D05E2C0DF22C}"/>
              </a:ext>
            </a:extLst>
          </p:cNvPr>
          <p:cNvSpPr txBox="1"/>
          <p:nvPr/>
        </p:nvSpPr>
        <p:spPr>
          <a:xfrm>
            <a:off x="5416039" y="3555999"/>
            <a:ext cx="5212324" cy="830997"/>
          </a:xfrm>
          <a:prstGeom prst="rect">
            <a:avLst/>
          </a:prstGeom>
          <a:noFill/>
        </p:spPr>
        <p:txBody>
          <a:bodyPr wrap="none" rtlCol="0">
            <a:spAutoFit/>
          </a:bodyPr>
          <a:lstStyle/>
          <a:p>
            <a:pPr algn="ctr"/>
            <a:r>
              <a:rPr lang="en-US" sz="2400" dirty="0">
                <a:solidFill>
                  <a:schemeClr val="bg1"/>
                </a:solidFill>
              </a:rPr>
              <a:t>Thomas Mangrum, Project ACTION! </a:t>
            </a:r>
          </a:p>
          <a:p>
            <a:pPr algn="ctr"/>
            <a:r>
              <a:rPr lang="en-US" sz="2400" dirty="0">
                <a:solidFill>
                  <a:schemeClr val="bg1"/>
                </a:solidFill>
              </a:rPr>
              <a:t>Erica Thomas, RCM of Washington </a:t>
            </a:r>
          </a:p>
        </p:txBody>
      </p:sp>
      <p:pic>
        <p:nvPicPr>
          <p:cNvPr id="8198" name="Picture 6" descr="District of Columbia Department on Disability Services with logo">
            <a:extLst>
              <a:ext uri="{FF2B5EF4-FFF2-40B4-BE49-F238E27FC236}">
                <a16:creationId xmlns:a16="http://schemas.microsoft.com/office/drawing/2014/main" id="{1D544358-C67B-9B94-A4E9-D62D27EED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0964" y="5657211"/>
            <a:ext cx="695779" cy="102320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RCM of Washington">
            <a:extLst>
              <a:ext uri="{FF2B5EF4-FFF2-40B4-BE49-F238E27FC236}">
                <a16:creationId xmlns:a16="http://schemas.microsoft.com/office/drawing/2014/main" id="{79CA00A1-9E71-87DB-F3FB-177AC52C4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9858" y="5925899"/>
            <a:ext cx="1097478" cy="75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02AD8E-4C7C-4A1B-89B1-9A0997F4F30E}"/>
              </a:ext>
            </a:extLst>
          </p:cNvPr>
          <p:cNvSpPr>
            <a:spLocks noGrp="1"/>
          </p:cNvSpPr>
          <p:nvPr>
            <p:ph type="title"/>
          </p:nvPr>
        </p:nvSpPr>
        <p:spPr>
          <a:xfrm>
            <a:off x="762000" y="715961"/>
            <a:ext cx="6477000" cy="1189038"/>
          </a:xfrm>
        </p:spPr>
        <p:txBody>
          <a:bodyPr/>
          <a:lstStyle/>
          <a:p>
            <a:r>
              <a:rPr lang="en-US" dirty="0">
                <a:solidFill>
                  <a:schemeClr val="bg2"/>
                </a:solidFill>
              </a:rPr>
              <a:t>Celebrate Pride Month!</a:t>
            </a:r>
          </a:p>
        </p:txBody>
      </p:sp>
      <p:sp>
        <p:nvSpPr>
          <p:cNvPr id="2" name="Text Placeholder 1">
            <a:extLst>
              <a:ext uri="{FF2B5EF4-FFF2-40B4-BE49-F238E27FC236}">
                <a16:creationId xmlns:a16="http://schemas.microsoft.com/office/drawing/2014/main" id="{25A8ACB1-6D36-496B-91DD-D1C3128C1C73}"/>
              </a:ext>
            </a:extLst>
          </p:cNvPr>
          <p:cNvSpPr>
            <a:spLocks noGrp="1"/>
          </p:cNvSpPr>
          <p:nvPr>
            <p:ph type="body" sz="quarter" idx="11"/>
          </p:nvPr>
        </p:nvSpPr>
        <p:spPr>
          <a:xfrm>
            <a:off x="762000" y="1481559"/>
            <a:ext cx="6477000" cy="3700041"/>
          </a:xfrm>
        </p:spPr>
        <p:txBody>
          <a:bodyPr/>
          <a:lstStyle/>
          <a:p>
            <a:r>
              <a:rPr lang="en-US" altLang="en-US" dirty="0"/>
              <a:t>Local Activities</a:t>
            </a:r>
          </a:p>
          <a:p>
            <a:pPr lvl="1"/>
            <a:r>
              <a:rPr lang="en-US" b="1" dirty="0">
                <a:solidFill>
                  <a:srgbClr val="0070C0"/>
                </a:solidFill>
              </a:rPr>
              <a:t>Arlington Pride Festival, June 24</a:t>
            </a:r>
            <a:r>
              <a:rPr lang="en-US" b="1" baseline="30000" dirty="0">
                <a:solidFill>
                  <a:srgbClr val="0070C0"/>
                </a:solidFill>
              </a:rPr>
              <a:t>th</a:t>
            </a:r>
            <a:r>
              <a:rPr lang="en-US" b="1" dirty="0">
                <a:solidFill>
                  <a:srgbClr val="0070C0"/>
                </a:solidFill>
              </a:rPr>
              <a:t> </a:t>
            </a:r>
          </a:p>
          <a:p>
            <a:pPr lvl="1"/>
            <a:r>
              <a:rPr lang="en-US" b="1" dirty="0">
                <a:solidFill>
                  <a:srgbClr val="0070C0"/>
                </a:solidFill>
              </a:rPr>
              <a:t>Rockville Pride, June 24</a:t>
            </a:r>
            <a:r>
              <a:rPr lang="en-US" b="1" baseline="30000" dirty="0">
                <a:solidFill>
                  <a:srgbClr val="0070C0"/>
                </a:solidFill>
              </a:rPr>
              <a:t>th</a:t>
            </a:r>
            <a:r>
              <a:rPr lang="en-US" b="1" dirty="0">
                <a:solidFill>
                  <a:srgbClr val="0070C0"/>
                </a:solidFill>
              </a:rPr>
              <a:t> </a:t>
            </a:r>
          </a:p>
          <a:p>
            <a:pPr lvl="1"/>
            <a:r>
              <a:rPr lang="en-US" b="1" dirty="0">
                <a:solidFill>
                  <a:srgbClr val="0070C0"/>
                </a:solidFill>
              </a:rPr>
              <a:t>Gay Men’s Chorus of Washington:  Potomac Fever, June 25</a:t>
            </a:r>
            <a:r>
              <a:rPr lang="en-US" b="1" baseline="30000" dirty="0">
                <a:solidFill>
                  <a:srgbClr val="0070C0"/>
                </a:solidFill>
              </a:rPr>
              <a:t>th</a:t>
            </a:r>
            <a:r>
              <a:rPr lang="en-US" b="1" dirty="0">
                <a:solidFill>
                  <a:srgbClr val="0070C0"/>
                </a:solidFill>
              </a:rPr>
              <a:t> </a:t>
            </a:r>
          </a:p>
          <a:p>
            <a:pPr lvl="1"/>
            <a:r>
              <a:rPr lang="en-US" b="1" dirty="0">
                <a:solidFill>
                  <a:srgbClr val="0070C0"/>
                </a:solidFill>
              </a:rPr>
              <a:t>Pride in the Plaza (Veteran’s Plaza, Silver Spring, MD), June 25</a:t>
            </a:r>
            <a:r>
              <a:rPr lang="en-US" b="1" baseline="30000" dirty="0">
                <a:solidFill>
                  <a:srgbClr val="0070C0"/>
                </a:solidFill>
              </a:rPr>
              <a:t>th</a:t>
            </a:r>
            <a:r>
              <a:rPr lang="en-US" b="1" dirty="0">
                <a:solidFill>
                  <a:srgbClr val="0070C0"/>
                </a:solidFill>
              </a:rPr>
              <a:t> </a:t>
            </a:r>
          </a:p>
          <a:p>
            <a:pPr lvl="1"/>
            <a:r>
              <a:rPr lang="en-US" b="1" dirty="0">
                <a:solidFill>
                  <a:srgbClr val="0070C0"/>
                </a:solidFill>
              </a:rPr>
              <a:t>Elevate Drag Brunch:  PRIDE EDITION (</a:t>
            </a:r>
            <a:r>
              <a:rPr lang="en-US" b="1" dirty="0" err="1">
                <a:solidFill>
                  <a:srgbClr val="0070C0"/>
                </a:solidFill>
              </a:rPr>
              <a:t>Officina</a:t>
            </a:r>
            <a:r>
              <a:rPr lang="en-US" b="1" dirty="0">
                <a:solidFill>
                  <a:srgbClr val="0070C0"/>
                </a:solidFill>
              </a:rPr>
              <a:t> at the Wharf), June 25</a:t>
            </a:r>
            <a:r>
              <a:rPr lang="en-US" b="1" baseline="30000" dirty="0">
                <a:solidFill>
                  <a:srgbClr val="0070C0"/>
                </a:solidFill>
              </a:rPr>
              <a:t>th</a:t>
            </a:r>
            <a:r>
              <a:rPr lang="en-US" b="1" dirty="0">
                <a:solidFill>
                  <a:srgbClr val="0070C0"/>
                </a:solidFill>
              </a:rPr>
              <a:t> </a:t>
            </a:r>
          </a:p>
          <a:p>
            <a:pPr lvl="1"/>
            <a:r>
              <a:rPr lang="en-US" b="1" dirty="0">
                <a:solidFill>
                  <a:srgbClr val="0070C0"/>
                </a:solidFill>
              </a:rPr>
              <a:t>Trivia Night:  Celebrating Pride (National Portrait Gallery), June 27</a:t>
            </a:r>
            <a:r>
              <a:rPr lang="en-US" b="1" baseline="30000" dirty="0">
                <a:solidFill>
                  <a:srgbClr val="0070C0"/>
                </a:solidFill>
              </a:rPr>
              <a:t>th</a:t>
            </a:r>
            <a:r>
              <a:rPr lang="en-US" b="1" dirty="0">
                <a:solidFill>
                  <a:srgbClr val="0070C0"/>
                </a:solidFill>
              </a:rPr>
              <a:t> </a:t>
            </a:r>
          </a:p>
          <a:p>
            <a:pPr lvl="1"/>
            <a:r>
              <a:rPr lang="en-US" b="1" dirty="0">
                <a:solidFill>
                  <a:srgbClr val="0070C0"/>
                </a:solidFill>
              </a:rPr>
              <a:t>Wine Down Pride Month, June 28</a:t>
            </a:r>
            <a:r>
              <a:rPr lang="en-US" b="1" baseline="30000" dirty="0">
                <a:solidFill>
                  <a:srgbClr val="0070C0"/>
                </a:solidFill>
              </a:rPr>
              <a:t>th</a:t>
            </a:r>
            <a:r>
              <a:rPr lang="en-US" b="1" dirty="0">
                <a:solidFill>
                  <a:srgbClr val="0070C0"/>
                </a:solidFill>
              </a:rPr>
              <a:t> </a:t>
            </a:r>
          </a:p>
          <a:p>
            <a:pPr lvl="1"/>
            <a:endParaRPr lang="en-US" b="1" dirty="0">
              <a:solidFill>
                <a:schemeClr val="accent1"/>
              </a:solidFill>
            </a:endParaRPr>
          </a:p>
          <a:p>
            <a:endParaRPr lang="en-US" dirty="0"/>
          </a:p>
          <a:p>
            <a:endParaRPr lang="en-US" dirty="0"/>
          </a:p>
        </p:txBody>
      </p:sp>
    </p:spTree>
    <p:extLst>
      <p:ext uri="{BB962C8B-B14F-4D97-AF65-F5344CB8AC3E}">
        <p14:creationId xmlns:p14="http://schemas.microsoft.com/office/powerpoint/2010/main" val="143066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oming out as LGBTQ: It's not one moment, but several - The Washington Post">
            <a:extLst>
              <a:ext uri="{FF2B5EF4-FFF2-40B4-BE49-F238E27FC236}">
                <a16:creationId xmlns:a16="http://schemas.microsoft.com/office/drawing/2014/main" id="{0C5972B0-DAE0-C5F7-08F5-DE09B319F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1525302" y="146447"/>
            <a:ext cx="9141397" cy="615553"/>
          </a:xfrm>
        </p:spPr>
        <p:txBody>
          <a:bodyPr/>
          <a:lstStyle/>
          <a:p>
            <a:r>
              <a:rPr lang="en-US" dirty="0">
                <a:solidFill>
                  <a:schemeClr val="bg2"/>
                </a:solidFill>
              </a:rPr>
              <a:t>Any Questions?</a:t>
            </a:r>
          </a:p>
        </p:txBody>
      </p:sp>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762000" y="715961"/>
            <a:ext cx="6477000" cy="1189038"/>
          </a:xfrm>
        </p:spPr>
        <p:txBody>
          <a:bodyPr/>
          <a:lstStyle/>
          <a:p>
            <a:r>
              <a:rPr lang="en-US" dirty="0"/>
              <a:t>Introduction</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2000" y="1905000"/>
            <a:ext cx="6477000" cy="3276600"/>
          </a:xfrm>
        </p:spPr>
        <p:txBody>
          <a:bodyPr/>
          <a:lstStyle/>
          <a:p>
            <a:r>
              <a:rPr lang="en-US" altLang="en-US" sz="2400" dirty="0"/>
              <a:t>LGBTQIA+ Pride Month</a:t>
            </a:r>
          </a:p>
          <a:p>
            <a:pPr lvl="1"/>
            <a:r>
              <a:rPr lang="en-US" sz="2400" dirty="0"/>
              <a:t>What is </a:t>
            </a:r>
            <a:r>
              <a:rPr lang="en-US" altLang="en-US" sz="2400" dirty="0"/>
              <a:t>LGBTQIA+ Pride </a:t>
            </a:r>
            <a:r>
              <a:rPr lang="en-US" sz="2400" dirty="0"/>
              <a:t>Month?</a:t>
            </a:r>
          </a:p>
          <a:p>
            <a:pPr lvl="1"/>
            <a:r>
              <a:rPr lang="en-US" altLang="en-US" sz="2400" dirty="0"/>
              <a:t>Why does the United States celebrate it?</a:t>
            </a:r>
          </a:p>
          <a:p>
            <a:pPr lvl="1"/>
            <a:r>
              <a:rPr lang="en-US" sz="2400" dirty="0"/>
              <a:t>How can you celebrate LGBTQIA+ Pride Month in DC?</a:t>
            </a:r>
            <a:endParaRPr lang="en-US" altLang="en-US" sz="2400" dirty="0"/>
          </a:p>
          <a:p>
            <a:pPr lvl="1"/>
            <a:endParaRPr lang="en-US" altLang="en-US" dirty="0"/>
          </a:p>
        </p:txBody>
      </p:sp>
      <p:pic>
        <p:nvPicPr>
          <p:cNvPr id="4098" name="Picture 2" descr="Marsha P. Johnson - Sacramento LGBT Community Center">
            <a:extLst>
              <a:ext uri="{FF2B5EF4-FFF2-40B4-BE49-F238E27FC236}">
                <a16:creationId xmlns:a16="http://schemas.microsoft.com/office/drawing/2014/main" id="{7634947C-6CCB-7227-7CC7-21291E2D5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1663" y="-2256"/>
            <a:ext cx="2841709" cy="28417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arade and Festival Registration - Capital Pride Alliance">
            <a:extLst>
              <a:ext uri="{FF2B5EF4-FFF2-40B4-BE49-F238E27FC236}">
                <a16:creationId xmlns:a16="http://schemas.microsoft.com/office/drawing/2014/main" id="{C87909DF-DC0C-8724-E2EE-5FBDACB14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3737" y="3214438"/>
            <a:ext cx="3688263" cy="364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2E52-ABD7-B4D0-18C6-2046154E03B0}"/>
              </a:ext>
            </a:extLst>
          </p:cNvPr>
          <p:cNvSpPr>
            <a:spLocks noGrp="1"/>
          </p:cNvSpPr>
          <p:nvPr>
            <p:ph type="title"/>
          </p:nvPr>
        </p:nvSpPr>
        <p:spPr/>
        <p:txBody>
          <a:bodyPr/>
          <a:lstStyle/>
          <a:p>
            <a:r>
              <a:rPr lang="en-US" dirty="0">
                <a:solidFill>
                  <a:schemeClr val="bg2"/>
                </a:solidFill>
              </a:rPr>
              <a:t>Sexual Orientation and Gender Identity </a:t>
            </a:r>
          </a:p>
        </p:txBody>
      </p:sp>
      <p:sp>
        <p:nvSpPr>
          <p:cNvPr id="3" name="Text Placeholder 2">
            <a:extLst>
              <a:ext uri="{FF2B5EF4-FFF2-40B4-BE49-F238E27FC236}">
                <a16:creationId xmlns:a16="http://schemas.microsoft.com/office/drawing/2014/main" id="{17522974-91AC-D425-2237-9AF448173E87}"/>
              </a:ext>
            </a:extLst>
          </p:cNvPr>
          <p:cNvSpPr>
            <a:spLocks noGrp="1"/>
          </p:cNvSpPr>
          <p:nvPr>
            <p:ph type="body" sz="quarter" idx="11"/>
          </p:nvPr>
        </p:nvSpPr>
        <p:spPr>
          <a:xfrm>
            <a:off x="762001" y="1432562"/>
            <a:ext cx="6352478" cy="4262182"/>
          </a:xfrm>
        </p:spPr>
        <p:txBody>
          <a:bodyPr/>
          <a:lstStyle/>
          <a:p>
            <a:r>
              <a:rPr lang="en-US" b="1" dirty="0"/>
              <a:t>Sexual Orientation </a:t>
            </a:r>
            <a:r>
              <a:rPr lang="en-US" dirty="0"/>
              <a:t>– Who you are attracted to and want to have relationships with.  Who you feel drawn to romantically, emotionally and sexually. </a:t>
            </a:r>
          </a:p>
          <a:p>
            <a:r>
              <a:rPr lang="en-US" b="1" dirty="0"/>
              <a:t>Gender Identity </a:t>
            </a:r>
            <a:r>
              <a:rPr lang="en-US" dirty="0"/>
              <a:t>– </a:t>
            </a:r>
            <a:r>
              <a:rPr lang="en-US" dirty="0">
                <a:solidFill>
                  <a:srgbClr val="111111"/>
                </a:solidFill>
              </a:rPr>
              <a:t>A person’s</a:t>
            </a:r>
            <a:r>
              <a:rPr lang="en-US" b="0" i="0" dirty="0">
                <a:solidFill>
                  <a:srgbClr val="111111"/>
                </a:solidFill>
                <a:effectLst/>
              </a:rPr>
              <a:t> innermost concept of self as male, female, a blend of both or neither – how individuals perceive themselves and what they call themselves. One's gender identity can be the same or different from their sex assigned at birth.  “Who do you think you are?”</a:t>
            </a:r>
          </a:p>
          <a:p>
            <a:r>
              <a:rPr lang="en-US" b="1" dirty="0"/>
              <a:t>Gender Expression </a:t>
            </a:r>
            <a:r>
              <a:rPr lang="en-US" dirty="0">
                <a:solidFill>
                  <a:srgbClr val="111111"/>
                </a:solidFill>
              </a:rPr>
              <a:t>- </a:t>
            </a:r>
            <a:r>
              <a:rPr lang="en-US" b="0" i="0" dirty="0">
                <a:solidFill>
                  <a:srgbClr val="111111"/>
                </a:solidFill>
                <a:effectLst/>
              </a:rPr>
              <a:t>External appearance of one's gender identity, usually expressed through behavior, clothing, body characteristics or voice, and which may or may not conform to socially defined behaviors and characteristics typically associated with being either masculine or feminine.</a:t>
            </a:r>
            <a:endParaRPr lang="en-US" dirty="0"/>
          </a:p>
        </p:txBody>
      </p:sp>
      <p:sp>
        <p:nvSpPr>
          <p:cNvPr id="5" name="TextBox 4">
            <a:extLst>
              <a:ext uri="{FF2B5EF4-FFF2-40B4-BE49-F238E27FC236}">
                <a16:creationId xmlns:a16="http://schemas.microsoft.com/office/drawing/2014/main" id="{50C5A604-F674-E2CD-10AE-7602A4AF2029}"/>
              </a:ext>
            </a:extLst>
          </p:cNvPr>
          <p:cNvSpPr txBox="1"/>
          <p:nvPr/>
        </p:nvSpPr>
        <p:spPr>
          <a:xfrm>
            <a:off x="2509121" y="5750759"/>
            <a:ext cx="7173759" cy="246221"/>
          </a:xfrm>
          <a:prstGeom prst="rect">
            <a:avLst/>
          </a:prstGeom>
          <a:noFill/>
        </p:spPr>
        <p:txBody>
          <a:bodyPr wrap="none" rtlCol="0">
            <a:spAutoFit/>
          </a:bodyPr>
          <a:lstStyle/>
          <a:p>
            <a:r>
              <a:rPr lang="en-US" sz="1000" dirty="0">
                <a:solidFill>
                  <a:schemeClr val="bg1"/>
                </a:solidFill>
              </a:rPr>
              <a:t>Human Rights Campaign - https://www.hrc.org/resources/sexual-orientation-and-gender-identity-terminology-and-definitions</a:t>
            </a:r>
          </a:p>
        </p:txBody>
      </p:sp>
      <p:pic>
        <p:nvPicPr>
          <p:cNvPr id="5122" name="Picture 2" descr="GALLERY: Thousands turn out for 2023 Capital Pride Parade! | WJLA">
            <a:extLst>
              <a:ext uri="{FF2B5EF4-FFF2-40B4-BE49-F238E27FC236}">
                <a16:creationId xmlns:a16="http://schemas.microsoft.com/office/drawing/2014/main" id="{0717906D-7BBD-BC3C-75F9-1FF47726A2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27" r="13990"/>
          <a:stretch/>
        </p:blipFill>
        <p:spPr bwMode="auto">
          <a:xfrm>
            <a:off x="7437401" y="1890594"/>
            <a:ext cx="4226775" cy="307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657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enderbread Person — PFLAG Temecula">
            <a:extLst>
              <a:ext uri="{FF2B5EF4-FFF2-40B4-BE49-F238E27FC236}">
                <a16:creationId xmlns:a16="http://schemas.microsoft.com/office/drawing/2014/main" id="{986A6CE2-40CF-5924-2524-6160E070D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57" y="0"/>
            <a:ext cx="8878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237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2E52-ABD7-B4D0-18C6-2046154E03B0}"/>
              </a:ext>
            </a:extLst>
          </p:cNvPr>
          <p:cNvSpPr>
            <a:spLocks noGrp="1"/>
          </p:cNvSpPr>
          <p:nvPr>
            <p:ph type="title"/>
          </p:nvPr>
        </p:nvSpPr>
        <p:spPr/>
        <p:txBody>
          <a:bodyPr/>
          <a:lstStyle/>
          <a:p>
            <a:r>
              <a:rPr lang="en-US" dirty="0">
                <a:solidFill>
                  <a:schemeClr val="bg2"/>
                </a:solidFill>
              </a:rPr>
              <a:t>The Range of Sexuality and Gender</a:t>
            </a:r>
          </a:p>
        </p:txBody>
      </p:sp>
      <p:pic>
        <p:nvPicPr>
          <p:cNvPr id="7" name="Picture 10" descr="Premium Vector | Lgbtqia text banner lgbtqia lesbian gay bisexual  transgender queer intersex asexual">
            <a:extLst>
              <a:ext uri="{FF2B5EF4-FFF2-40B4-BE49-F238E27FC236}">
                <a16:creationId xmlns:a16="http://schemas.microsoft.com/office/drawing/2014/main" id="{B9B55566-A4A6-7010-432B-BDF778F65F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34" b="16288"/>
          <a:stretch/>
        </p:blipFill>
        <p:spPr bwMode="auto">
          <a:xfrm>
            <a:off x="1747278" y="1611370"/>
            <a:ext cx="8697444" cy="422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850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2E52-ABD7-B4D0-18C6-2046154E03B0}"/>
              </a:ext>
            </a:extLst>
          </p:cNvPr>
          <p:cNvSpPr>
            <a:spLocks noGrp="1"/>
          </p:cNvSpPr>
          <p:nvPr>
            <p:ph type="title"/>
          </p:nvPr>
        </p:nvSpPr>
        <p:spPr/>
        <p:txBody>
          <a:bodyPr/>
          <a:lstStyle/>
          <a:p>
            <a:r>
              <a:rPr lang="en-US" dirty="0">
                <a:solidFill>
                  <a:schemeClr val="bg2"/>
                </a:solidFill>
              </a:rPr>
              <a:t>Guess What?</a:t>
            </a:r>
          </a:p>
        </p:txBody>
      </p:sp>
      <p:sp>
        <p:nvSpPr>
          <p:cNvPr id="3" name="Text Placeholder 2">
            <a:extLst>
              <a:ext uri="{FF2B5EF4-FFF2-40B4-BE49-F238E27FC236}">
                <a16:creationId xmlns:a16="http://schemas.microsoft.com/office/drawing/2014/main" id="{17522974-91AC-D425-2237-9AF448173E87}"/>
              </a:ext>
            </a:extLst>
          </p:cNvPr>
          <p:cNvSpPr>
            <a:spLocks noGrp="1"/>
          </p:cNvSpPr>
          <p:nvPr>
            <p:ph type="body" sz="quarter" idx="11"/>
          </p:nvPr>
        </p:nvSpPr>
        <p:spPr>
          <a:xfrm>
            <a:off x="762001" y="1432562"/>
            <a:ext cx="5334000" cy="646332"/>
          </a:xfrm>
        </p:spPr>
        <p:txBody>
          <a:bodyPr/>
          <a:lstStyle/>
          <a:p>
            <a:r>
              <a:rPr lang="en-US" dirty="0"/>
              <a:t>Some people with IDD identify as LGBTQIA+</a:t>
            </a:r>
          </a:p>
        </p:txBody>
      </p:sp>
      <p:sp>
        <p:nvSpPr>
          <p:cNvPr id="4" name="Title 1">
            <a:extLst>
              <a:ext uri="{FF2B5EF4-FFF2-40B4-BE49-F238E27FC236}">
                <a16:creationId xmlns:a16="http://schemas.microsoft.com/office/drawing/2014/main" id="{7771ABD0-7A61-8B37-2054-A21009C9AD80}"/>
              </a:ext>
            </a:extLst>
          </p:cNvPr>
          <p:cNvSpPr txBox="1">
            <a:spLocks/>
          </p:cNvSpPr>
          <p:nvPr/>
        </p:nvSpPr>
        <p:spPr>
          <a:xfrm>
            <a:off x="762000" y="2268949"/>
            <a:ext cx="10591800" cy="646332"/>
          </a:xfrm>
          <a:prstGeom prst="rect">
            <a:avLst/>
          </a:prstGeom>
        </p:spPr>
        <p:txBody>
          <a:bodyPr>
            <a:noAutofit/>
          </a:bodyPr>
          <a:lstStyle>
            <a:lvl1pPr algn="l" defTabSz="914400" rtl="0" eaLnBrk="1" latinLnBrk="0" hangingPunct="1">
              <a:lnSpc>
                <a:spcPct val="90000"/>
              </a:lnSpc>
              <a:spcBef>
                <a:spcPts val="1000"/>
              </a:spcBef>
              <a:buNone/>
              <a:defRPr sz="4000" b="1" kern="1200">
                <a:solidFill>
                  <a:schemeClr val="accent6">
                    <a:lumMod val="60000"/>
                    <a:lumOff val="40000"/>
                  </a:schemeClr>
                </a:solidFill>
                <a:latin typeface="+mj-lt"/>
                <a:ea typeface="+mj-ea"/>
                <a:cs typeface="+mj-cs"/>
              </a:defRPr>
            </a:lvl1pPr>
          </a:lstStyle>
          <a:p>
            <a:pPr fontAlgn="auto">
              <a:spcAft>
                <a:spcPts val="0"/>
              </a:spcAft>
            </a:pPr>
            <a:r>
              <a:rPr lang="en-US" dirty="0">
                <a:solidFill>
                  <a:schemeClr val="bg2"/>
                </a:solidFill>
              </a:rPr>
              <a:t>Guess What?</a:t>
            </a:r>
          </a:p>
        </p:txBody>
      </p:sp>
      <p:sp>
        <p:nvSpPr>
          <p:cNvPr id="5" name="Text Placeholder 2">
            <a:extLst>
              <a:ext uri="{FF2B5EF4-FFF2-40B4-BE49-F238E27FC236}">
                <a16:creationId xmlns:a16="http://schemas.microsoft.com/office/drawing/2014/main" id="{CE285600-C8CD-E0BA-28A3-FB7AEA4DDE72}"/>
              </a:ext>
            </a:extLst>
          </p:cNvPr>
          <p:cNvSpPr txBox="1">
            <a:spLocks/>
          </p:cNvSpPr>
          <p:nvPr/>
        </p:nvSpPr>
        <p:spPr>
          <a:xfrm>
            <a:off x="762001" y="2985547"/>
            <a:ext cx="5334000" cy="646332"/>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100000"/>
              </a:lnSpc>
              <a:spcBef>
                <a:spcPts val="1000"/>
              </a:spcBef>
              <a:buFont typeface="Arial" panose="020B0604020202020204" pitchFamily="34" charset="0"/>
              <a:buChar char="•"/>
              <a:defRPr sz="18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You might be supporting someone who identifies as LGBTQIA+</a:t>
            </a:r>
          </a:p>
          <a:p>
            <a:pPr fontAlgn="auto">
              <a:spcAft>
                <a:spcPts val="0"/>
              </a:spcAft>
            </a:pPr>
            <a:endParaRPr lang="en-US" dirty="0"/>
          </a:p>
        </p:txBody>
      </p:sp>
      <p:sp>
        <p:nvSpPr>
          <p:cNvPr id="6" name="Title 1">
            <a:extLst>
              <a:ext uri="{FF2B5EF4-FFF2-40B4-BE49-F238E27FC236}">
                <a16:creationId xmlns:a16="http://schemas.microsoft.com/office/drawing/2014/main" id="{8B077990-EB64-3E8F-0645-AE3CFE667576}"/>
              </a:ext>
            </a:extLst>
          </p:cNvPr>
          <p:cNvSpPr txBox="1">
            <a:spLocks/>
          </p:cNvSpPr>
          <p:nvPr/>
        </p:nvSpPr>
        <p:spPr>
          <a:xfrm>
            <a:off x="761999" y="4062508"/>
            <a:ext cx="10591800" cy="646332"/>
          </a:xfrm>
          <a:prstGeom prst="rect">
            <a:avLst/>
          </a:prstGeom>
        </p:spPr>
        <p:txBody>
          <a:bodyPr>
            <a:noAutofit/>
          </a:bodyPr>
          <a:lstStyle>
            <a:lvl1pPr algn="l" defTabSz="914400" rtl="0" eaLnBrk="1" latinLnBrk="0" hangingPunct="1">
              <a:lnSpc>
                <a:spcPct val="90000"/>
              </a:lnSpc>
              <a:spcBef>
                <a:spcPts val="1000"/>
              </a:spcBef>
              <a:buNone/>
              <a:defRPr sz="4000" b="1" kern="1200">
                <a:solidFill>
                  <a:schemeClr val="accent6">
                    <a:lumMod val="60000"/>
                    <a:lumOff val="40000"/>
                  </a:schemeClr>
                </a:solidFill>
                <a:latin typeface="+mj-lt"/>
                <a:ea typeface="+mj-ea"/>
                <a:cs typeface="+mj-cs"/>
              </a:defRPr>
            </a:lvl1pPr>
          </a:lstStyle>
          <a:p>
            <a:pPr fontAlgn="auto">
              <a:spcAft>
                <a:spcPts val="0"/>
              </a:spcAft>
            </a:pPr>
            <a:r>
              <a:rPr lang="en-US">
                <a:solidFill>
                  <a:schemeClr val="bg2"/>
                </a:solidFill>
              </a:rPr>
              <a:t>Guess What?</a:t>
            </a:r>
            <a:endParaRPr lang="en-US" dirty="0">
              <a:solidFill>
                <a:schemeClr val="bg2"/>
              </a:solidFill>
            </a:endParaRPr>
          </a:p>
        </p:txBody>
      </p:sp>
      <p:sp>
        <p:nvSpPr>
          <p:cNvPr id="7" name="Text Placeholder 2">
            <a:extLst>
              <a:ext uri="{FF2B5EF4-FFF2-40B4-BE49-F238E27FC236}">
                <a16:creationId xmlns:a16="http://schemas.microsoft.com/office/drawing/2014/main" id="{DAEEC423-8BEA-19DF-BD5B-E7213283A3E4}"/>
              </a:ext>
            </a:extLst>
          </p:cNvPr>
          <p:cNvSpPr txBox="1">
            <a:spLocks/>
          </p:cNvSpPr>
          <p:nvPr/>
        </p:nvSpPr>
        <p:spPr>
          <a:xfrm>
            <a:off x="762000" y="4779106"/>
            <a:ext cx="5334000" cy="646332"/>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100000"/>
              </a:lnSpc>
              <a:spcBef>
                <a:spcPts val="1000"/>
              </a:spcBef>
              <a:buFont typeface="Arial" panose="020B0604020202020204" pitchFamily="34" charset="0"/>
              <a:buChar char="•"/>
              <a:defRPr sz="18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We must recognize and respect the choices of people with IDD and support them to live their best lives!</a:t>
            </a:r>
          </a:p>
        </p:txBody>
      </p:sp>
      <p:pic>
        <p:nvPicPr>
          <p:cNvPr id="7176" name="Picture 8" descr="LGBT Seniors, Those Living With Disabilities: &quot;If You Don't Count Us, We  Don't Count&quot; - Fenway Health: Health Care Is A Right, Not A Privilege.">
            <a:extLst>
              <a:ext uri="{FF2B5EF4-FFF2-40B4-BE49-F238E27FC236}">
                <a16:creationId xmlns:a16="http://schemas.microsoft.com/office/drawing/2014/main" id="{34BF4445-CD72-1BE8-E682-3C005156B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657" y="1039130"/>
            <a:ext cx="5506313" cy="3673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61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2E52-ABD7-B4D0-18C6-2046154E03B0}"/>
              </a:ext>
            </a:extLst>
          </p:cNvPr>
          <p:cNvSpPr>
            <a:spLocks noGrp="1"/>
          </p:cNvSpPr>
          <p:nvPr>
            <p:ph type="title"/>
          </p:nvPr>
        </p:nvSpPr>
        <p:spPr>
          <a:xfrm>
            <a:off x="762000" y="1429431"/>
            <a:ext cx="10591800" cy="646332"/>
          </a:xfrm>
        </p:spPr>
        <p:txBody>
          <a:bodyPr/>
          <a:lstStyle/>
          <a:p>
            <a:r>
              <a:rPr lang="en-US" dirty="0">
                <a:solidFill>
                  <a:schemeClr val="bg2"/>
                </a:solidFill>
              </a:rPr>
              <a:t>How can DDS support people with IDD who identify as LGBTQIA+?</a:t>
            </a:r>
            <a:br>
              <a:rPr lang="en-US" dirty="0">
                <a:solidFill>
                  <a:schemeClr val="bg2"/>
                </a:solidFill>
              </a:rPr>
            </a:br>
            <a:br>
              <a:rPr lang="en-US" dirty="0">
                <a:solidFill>
                  <a:schemeClr val="bg2"/>
                </a:solidFill>
              </a:rPr>
            </a:br>
            <a:br>
              <a:rPr lang="en-US" dirty="0">
                <a:solidFill>
                  <a:schemeClr val="bg2"/>
                </a:solidFill>
              </a:rPr>
            </a:br>
            <a:r>
              <a:rPr lang="en-US" dirty="0">
                <a:solidFill>
                  <a:schemeClr val="bg2"/>
                </a:solidFill>
              </a:rPr>
              <a:t>How can you support people with IDD who identify as LGBTQIA+?</a:t>
            </a:r>
          </a:p>
        </p:txBody>
      </p:sp>
    </p:spTree>
    <p:extLst>
      <p:ext uri="{BB962C8B-B14F-4D97-AF65-F5344CB8AC3E}">
        <p14:creationId xmlns:p14="http://schemas.microsoft.com/office/powerpoint/2010/main" val="2106631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2E52-ABD7-B4D0-18C6-2046154E03B0}"/>
              </a:ext>
            </a:extLst>
          </p:cNvPr>
          <p:cNvSpPr>
            <a:spLocks noGrp="1"/>
          </p:cNvSpPr>
          <p:nvPr>
            <p:ph type="title"/>
          </p:nvPr>
        </p:nvSpPr>
        <p:spPr/>
        <p:txBody>
          <a:bodyPr/>
          <a:lstStyle/>
          <a:p>
            <a:r>
              <a:rPr lang="en-US" dirty="0">
                <a:solidFill>
                  <a:schemeClr val="bg2"/>
                </a:solidFill>
              </a:rPr>
              <a:t>A Quick Plug for Pronouns and Inclusive Language</a:t>
            </a:r>
          </a:p>
        </p:txBody>
      </p:sp>
      <p:sp>
        <p:nvSpPr>
          <p:cNvPr id="3" name="Text Placeholder 2">
            <a:extLst>
              <a:ext uri="{FF2B5EF4-FFF2-40B4-BE49-F238E27FC236}">
                <a16:creationId xmlns:a16="http://schemas.microsoft.com/office/drawing/2014/main" id="{17522974-91AC-D425-2237-9AF448173E87}"/>
              </a:ext>
            </a:extLst>
          </p:cNvPr>
          <p:cNvSpPr>
            <a:spLocks noGrp="1"/>
          </p:cNvSpPr>
          <p:nvPr>
            <p:ph type="body" sz="quarter" idx="11"/>
          </p:nvPr>
        </p:nvSpPr>
        <p:spPr>
          <a:xfrm>
            <a:off x="762000" y="2119086"/>
            <a:ext cx="10667999" cy="3575658"/>
          </a:xfrm>
        </p:spPr>
        <p:txBody>
          <a:bodyPr/>
          <a:lstStyle/>
          <a:p>
            <a:r>
              <a:rPr lang="en-US" b="1" dirty="0"/>
              <a:t>Pronouns:  </a:t>
            </a:r>
            <a:r>
              <a:rPr lang="en-US" dirty="0"/>
              <a:t>words we use to refer to ourselves or others (</a:t>
            </a:r>
            <a:r>
              <a:rPr lang="en-US" b="0" i="0" dirty="0">
                <a:solidFill>
                  <a:srgbClr val="000000"/>
                </a:solidFill>
                <a:effectLst/>
              </a:rPr>
              <a:t>they/them/theirs, she/her/hers, he/him/his)</a:t>
            </a:r>
          </a:p>
          <a:p>
            <a:r>
              <a:rPr lang="en-US" dirty="0">
                <a:solidFill>
                  <a:srgbClr val="000000"/>
                </a:solidFill>
              </a:rPr>
              <a:t>It is important to respect a person’s pronouns</a:t>
            </a:r>
          </a:p>
          <a:p>
            <a:r>
              <a:rPr lang="en-US" dirty="0">
                <a:solidFill>
                  <a:srgbClr val="000000"/>
                </a:solidFill>
              </a:rPr>
              <a:t>Do not assume someone’s pronouns by looking at them </a:t>
            </a:r>
          </a:p>
          <a:p>
            <a:r>
              <a:rPr lang="en-US" dirty="0">
                <a:solidFill>
                  <a:srgbClr val="000000"/>
                </a:solidFill>
              </a:rPr>
              <a:t>What if you do not know a person’s pronouns or use incorrect pronouns? – Just Ask!</a:t>
            </a:r>
          </a:p>
          <a:p>
            <a:r>
              <a:rPr lang="en-US" b="1" i="0" dirty="0">
                <a:solidFill>
                  <a:srgbClr val="000000"/>
                </a:solidFill>
                <a:effectLst/>
              </a:rPr>
              <a:t>How do you ask?</a:t>
            </a:r>
          </a:p>
          <a:p>
            <a:pPr algn="l" rtl="0"/>
            <a:r>
              <a:rPr lang="en-US" b="0" i="0" dirty="0">
                <a:solidFill>
                  <a:srgbClr val="000000"/>
                </a:solidFill>
                <a:effectLst/>
              </a:rPr>
              <a:t>“What pronouns do you use?” or “What pronouns would you like me to use?”</a:t>
            </a:r>
          </a:p>
          <a:p>
            <a:pPr algn="l" rtl="0"/>
            <a:r>
              <a:rPr lang="en-US" b="1" dirty="0">
                <a:solidFill>
                  <a:srgbClr val="000000"/>
                </a:solidFill>
              </a:rPr>
              <a:t>How do you make language more inclusive?</a:t>
            </a:r>
          </a:p>
          <a:p>
            <a:pPr algn="l" rtl="0"/>
            <a:r>
              <a:rPr lang="en-US" b="0" i="0" dirty="0">
                <a:solidFill>
                  <a:srgbClr val="000000"/>
                </a:solidFill>
                <a:effectLst/>
              </a:rPr>
              <a:t>“Hey everyone!”, “How are y’all doing?”, “They are…” instead of, “Hey guys!”, “How’s it going ladies?”</a:t>
            </a:r>
          </a:p>
          <a:p>
            <a:endParaRPr lang="en-US" i="0" dirty="0">
              <a:solidFill>
                <a:srgbClr val="000000"/>
              </a:solidFill>
              <a:effectLst/>
            </a:endParaRPr>
          </a:p>
          <a:p>
            <a:endParaRPr lang="en-US" dirty="0"/>
          </a:p>
        </p:txBody>
      </p:sp>
    </p:spTree>
    <p:extLst>
      <p:ext uri="{BB962C8B-B14F-4D97-AF65-F5344CB8AC3E}">
        <p14:creationId xmlns:p14="http://schemas.microsoft.com/office/powerpoint/2010/main" val="2029670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a:xfrm>
            <a:off x="5199742" y="715961"/>
            <a:ext cx="6477000" cy="1189037"/>
          </a:xfrm>
        </p:spPr>
        <p:txBody>
          <a:bodyPr>
            <a:normAutofit fontScale="90000"/>
          </a:bodyPr>
          <a:lstStyle/>
          <a:p>
            <a:r>
              <a:rPr lang="en-US" dirty="0">
                <a:solidFill>
                  <a:schemeClr val="bg2"/>
                </a:solidFill>
              </a:rPr>
              <a:t>Interesting Facts About LGBTQIA+ Pride</a:t>
            </a:r>
            <a:br>
              <a:rPr lang="en-US" dirty="0">
                <a:solidFill>
                  <a:schemeClr val="bg2"/>
                </a:solidFill>
              </a:rPr>
            </a:br>
            <a:endParaRPr lang="en-US" dirty="0">
              <a:solidFill>
                <a:schemeClr val="bg2"/>
              </a:solidFill>
            </a:endParaRPr>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5199743" y="1905000"/>
            <a:ext cx="6477000" cy="3276600"/>
          </a:xfrm>
        </p:spPr>
        <p:txBody>
          <a:bodyPr vert="horz" lIns="91440" tIns="45720" rIns="91440" bIns="45720" rtlCol="0" anchor="t">
            <a:normAutofit/>
          </a:bodyPr>
          <a:lstStyle/>
          <a:p>
            <a:pPr lvl="1"/>
            <a:r>
              <a:rPr lang="en-US" dirty="0"/>
              <a:t>The LGBT rights movement in the US was kickstarted in 1969 with the Stonewall riots.</a:t>
            </a:r>
          </a:p>
          <a:p>
            <a:pPr lvl="1"/>
            <a:r>
              <a:rPr lang="en-US" dirty="0"/>
              <a:t>The rainbow flag was designed in 1978 by Gilbert Baker.</a:t>
            </a:r>
          </a:p>
          <a:p>
            <a:pPr lvl="1"/>
            <a:r>
              <a:rPr lang="en-US" dirty="0"/>
              <a:t>President Obama announced the designation of the first national monument to LGBTQIA+ rights in 2016.</a:t>
            </a:r>
          </a:p>
          <a:p>
            <a:pPr lvl="1"/>
            <a:r>
              <a:rPr lang="en-US" dirty="0"/>
              <a:t>Capital Pride was originally called, “Gay Pride Day” – a one day block party.</a:t>
            </a:r>
          </a:p>
          <a:p>
            <a:pPr lvl="1"/>
            <a:r>
              <a:rPr lang="en-US" dirty="0"/>
              <a:t>“DC Black Pride” is the first official black gay pride event in the US.</a:t>
            </a:r>
          </a:p>
        </p:txBody>
      </p:sp>
    </p:spTree>
    <p:extLst>
      <p:ext uri="{BB962C8B-B14F-4D97-AF65-F5344CB8AC3E}">
        <p14:creationId xmlns:p14="http://schemas.microsoft.com/office/powerpoint/2010/main" val="39478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15">
      <a:dk1>
        <a:sysClr val="windowText" lastClr="000000"/>
      </a:dk1>
      <a:lt1>
        <a:sysClr val="window" lastClr="FFFFFF"/>
      </a:lt1>
      <a:dk2>
        <a:srgbClr val="F36E36"/>
      </a:dk2>
      <a:lt2>
        <a:srgbClr val="E7E6E6"/>
      </a:lt2>
      <a:accent1>
        <a:srgbClr val="A31312"/>
      </a:accent1>
      <a:accent2>
        <a:srgbClr val="E7E6E6"/>
      </a:accent2>
      <a:accent3>
        <a:srgbClr val="FDB913"/>
      </a:accent3>
      <a:accent4>
        <a:srgbClr val="1E753B"/>
      </a:accent4>
      <a:accent5>
        <a:srgbClr val="067CA2"/>
      </a:accent5>
      <a:accent6>
        <a:srgbClr val="493456"/>
      </a:accent6>
      <a:hlink>
        <a:srgbClr val="067CA2"/>
      </a:hlink>
      <a:folHlink>
        <a:srgbClr val="886D93"/>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967531_win32_mlw v2" id="{D6E82B91-6E0A-4ADE-ABDF-7A3107FF5DC0}" vid="{FDF63795-6842-4874-86B5-D3F4150A0B0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32A503-7E2B-48A7-A1A4-FEB996769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794402-D476-4C0A-8953-D7E5D3D97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A6AD0CE-C3A1-49ED-84DB-B51D7D3B27B3}">
  <ds:schemaRefs>
    <ds:schemaRef ds:uri="http://schemas.microsoft.com/sharepoint/v3/contenttype/forms"/>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LGBTQIA Pride Month presentation</Template>
  <TotalTime>8597</TotalTime>
  <Words>1527</Words>
  <Application>Microsoft Office PowerPoint</Application>
  <PresentationFormat>Widescreen</PresentationFormat>
  <Paragraphs>84</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Google Sans</vt:lpstr>
      <vt:lpstr>Open Sans</vt:lpstr>
      <vt:lpstr>proxima-nova</vt:lpstr>
      <vt:lpstr>Segoe UI</vt:lpstr>
      <vt:lpstr>Office Theme</vt:lpstr>
      <vt:lpstr>Celebrating LGBTQIA+ Pride Month, 2023</vt:lpstr>
      <vt:lpstr>Introduction</vt:lpstr>
      <vt:lpstr>Sexual Orientation and Gender Identity </vt:lpstr>
      <vt:lpstr>PowerPoint Presentation</vt:lpstr>
      <vt:lpstr>The Range of Sexuality and Gender</vt:lpstr>
      <vt:lpstr>Guess What?</vt:lpstr>
      <vt:lpstr>How can DDS support people with IDD who identify as LGBTQIA+?   How can you support people with IDD who identify as LGBTQIA+?</vt:lpstr>
      <vt:lpstr>A Quick Plug for Pronouns and Inclusive Language</vt:lpstr>
      <vt:lpstr>Interesting Facts About LGBTQIA+ Pride </vt:lpstr>
      <vt:lpstr>Celebrate Pride Month!</vt:lpstr>
      <vt:lpstr>Any 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Celebrating LGBTQIA+ Pride Month, 2023</dc:title>
  <dc:subject/>
  <dc:creator>Erica Thomas</dc:creator>
  <cp:keywords/>
  <dc:description/>
  <cp:lastModifiedBy>Erica Thomas</cp:lastModifiedBy>
  <cp:revision>2</cp:revision>
  <dcterms:created xsi:type="dcterms:W3CDTF">2023-06-14T16:58:12Z</dcterms:created>
  <dcterms:modified xsi:type="dcterms:W3CDTF">2023-06-20T16:16:08Z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