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59" r:id="rId4"/>
    <p:sldId id="264" r:id="rId5"/>
    <p:sldId id="268" r:id="rId6"/>
    <p:sldId id="258" r:id="rId7"/>
    <p:sldId id="267" r:id="rId8"/>
    <p:sldId id="260" r:id="rId9"/>
    <p:sldId id="262" r:id="rId10"/>
    <p:sldId id="265"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8AD65E-8844-C50B-2E85-1682A8D397DB}" name="Harmon, Pamela (DDS)" initials="H(" userId="S::pamela.harmon@dc.gov::e7cad59d-a632-47d3-99f8-3c4ddc7249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1F4F"/>
    <a:srgbClr val="C4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893E4A-F67E-4185-81A6-D64360EB2D38}" type="doc">
      <dgm:prSet loTypeId="urn:microsoft.com/office/officeart/2008/layout/AscendingPictureAccentProcess" loCatId="process" qsTypeId="urn:microsoft.com/office/officeart/2005/8/quickstyle/simple4" qsCatId="simple" csTypeId="urn:microsoft.com/office/officeart/2005/8/colors/accent1_2" csCatId="accent1" phldr="1"/>
      <dgm:spPr/>
      <dgm:t>
        <a:bodyPr/>
        <a:lstStyle/>
        <a:p>
          <a:endParaRPr lang="en-US"/>
        </a:p>
      </dgm:t>
    </dgm:pt>
    <dgm:pt modelId="{40572B8C-4C18-4DAB-A789-4B9AD7592B19}">
      <dgm:prSet phldrT="[Text]"/>
      <dgm:spPr/>
      <dgm:t>
        <a:bodyPr/>
        <a:lstStyle/>
        <a:p>
          <a:r>
            <a:rPr lang="en-US"/>
            <a:t>$100 per month</a:t>
          </a:r>
        </a:p>
      </dgm:t>
    </dgm:pt>
    <dgm:pt modelId="{4C4ECF9E-565A-41D0-A2A6-D743A47CE6CB}" type="parTrans" cxnId="{286F3268-C423-4FEB-AB3C-E8BF5A5E515F}">
      <dgm:prSet/>
      <dgm:spPr/>
      <dgm:t>
        <a:bodyPr/>
        <a:lstStyle/>
        <a:p>
          <a:endParaRPr lang="en-US"/>
        </a:p>
      </dgm:t>
    </dgm:pt>
    <dgm:pt modelId="{94A14019-AADB-4442-9B9F-70AD775F4893}" type="sibTrans" cxnId="{286F3268-C423-4FEB-AB3C-E8BF5A5E515F}">
      <dgm:prSet/>
      <dgm:spPr/>
      <dgm:t>
        <a:bodyPr/>
        <a:lstStyle/>
        <a:p>
          <a:endParaRPr lang="en-US"/>
        </a:p>
      </dgm:t>
    </dgm:pt>
    <dgm:pt modelId="{626A20E2-CBE2-4B5A-B237-F81D426DDBB5}">
      <dgm:prSet phldrT="[Text]"/>
      <dgm:spPr/>
      <dgm:t>
        <a:bodyPr/>
        <a:lstStyle/>
        <a:p>
          <a:r>
            <a:rPr lang="en-US"/>
            <a:t>$150 per month</a:t>
          </a:r>
        </a:p>
      </dgm:t>
    </dgm:pt>
    <dgm:pt modelId="{6E875D31-8768-41BA-AA86-1423A388600E}" type="parTrans" cxnId="{494AE517-39C7-48D7-B718-64A02E5AD398}">
      <dgm:prSet/>
      <dgm:spPr/>
      <dgm:t>
        <a:bodyPr/>
        <a:lstStyle/>
        <a:p>
          <a:endParaRPr lang="en-US"/>
        </a:p>
      </dgm:t>
    </dgm:pt>
    <dgm:pt modelId="{33620230-DCEB-4636-B71B-B175D1DD6E24}" type="sibTrans" cxnId="{494AE517-39C7-48D7-B718-64A02E5AD398}">
      <dgm:prSet/>
      <dgm:spPr/>
      <dgm:t>
        <a:bodyPr/>
        <a:lstStyle/>
        <a:p>
          <a:endParaRPr lang="en-US"/>
        </a:p>
      </dgm:t>
    </dgm:pt>
    <dgm:pt modelId="{9CB0B603-49E9-4AE2-A6EC-9FC82550344E}">
      <dgm:prSet/>
      <dgm:spPr/>
      <dgm:t>
        <a:bodyPr/>
        <a:lstStyle/>
        <a:p>
          <a:r>
            <a:rPr lang="en-US"/>
            <a:t>$200 per month</a:t>
          </a:r>
        </a:p>
      </dgm:t>
    </dgm:pt>
    <dgm:pt modelId="{D0DB8A70-803D-4462-A876-F82B1C29B1CC}" type="parTrans" cxnId="{8D2D062E-6476-4471-94FF-00CF28A35220}">
      <dgm:prSet/>
      <dgm:spPr/>
      <dgm:t>
        <a:bodyPr/>
        <a:lstStyle/>
        <a:p>
          <a:endParaRPr lang="en-US"/>
        </a:p>
      </dgm:t>
    </dgm:pt>
    <dgm:pt modelId="{5489E11A-D8D6-420A-9A09-F945C1498CCF}" type="sibTrans" cxnId="{8D2D062E-6476-4471-94FF-00CF28A35220}">
      <dgm:prSet/>
      <dgm:spPr/>
      <dgm:t>
        <a:bodyPr/>
        <a:lstStyle/>
        <a:p>
          <a:endParaRPr lang="en-US"/>
        </a:p>
      </dgm:t>
    </dgm:pt>
    <dgm:pt modelId="{061503E6-5649-40DF-8255-F0E1A57AEEDC}">
      <dgm:prSet/>
      <dgm:spPr/>
      <dgm:t>
        <a:bodyPr/>
        <a:lstStyle/>
        <a:p>
          <a:r>
            <a:rPr lang="en-US"/>
            <a:t>$250 per month</a:t>
          </a:r>
        </a:p>
      </dgm:t>
    </dgm:pt>
    <dgm:pt modelId="{85628AA4-8263-4163-A265-123C8022EB44}" type="parTrans" cxnId="{1DFDC4DA-E2B0-4473-9EB9-A35A2CE63EA0}">
      <dgm:prSet/>
      <dgm:spPr/>
      <dgm:t>
        <a:bodyPr/>
        <a:lstStyle/>
        <a:p>
          <a:endParaRPr lang="en-US"/>
        </a:p>
      </dgm:t>
    </dgm:pt>
    <dgm:pt modelId="{609392E0-E99A-49A3-A272-0D8F05131744}" type="sibTrans" cxnId="{1DFDC4DA-E2B0-4473-9EB9-A35A2CE63EA0}">
      <dgm:prSet/>
      <dgm:spPr/>
      <dgm:t>
        <a:bodyPr/>
        <a:lstStyle/>
        <a:p>
          <a:endParaRPr lang="en-US"/>
        </a:p>
      </dgm:t>
    </dgm:pt>
    <dgm:pt modelId="{099721B7-CB2B-4E5F-8E37-EF01725D3063}" type="pres">
      <dgm:prSet presAssocID="{84893E4A-F67E-4185-81A6-D64360EB2D38}" presName="Name0" presStyleCnt="0">
        <dgm:presLayoutVars>
          <dgm:chMax val="7"/>
          <dgm:chPref val="7"/>
          <dgm:dir/>
        </dgm:presLayoutVars>
      </dgm:prSet>
      <dgm:spPr/>
    </dgm:pt>
    <dgm:pt modelId="{1C260BFA-B864-47DC-8121-187759BA4468}" type="pres">
      <dgm:prSet presAssocID="{84893E4A-F67E-4185-81A6-D64360EB2D38}" presName="dot1" presStyleLbl="alignNode1" presStyleIdx="0" presStyleCnt="13"/>
      <dgm:spPr/>
    </dgm:pt>
    <dgm:pt modelId="{46131530-DB4F-4599-B4D7-30F24B60BE01}" type="pres">
      <dgm:prSet presAssocID="{84893E4A-F67E-4185-81A6-D64360EB2D38}" presName="dot2" presStyleLbl="alignNode1" presStyleIdx="1" presStyleCnt="13"/>
      <dgm:spPr/>
    </dgm:pt>
    <dgm:pt modelId="{9349C205-C4FF-4539-8767-B57DBADBB75F}" type="pres">
      <dgm:prSet presAssocID="{84893E4A-F67E-4185-81A6-D64360EB2D38}" presName="dot3" presStyleLbl="alignNode1" presStyleIdx="2" presStyleCnt="13"/>
      <dgm:spPr/>
    </dgm:pt>
    <dgm:pt modelId="{6CCE4FFA-DD56-45AE-8CBA-4DAD349D691F}" type="pres">
      <dgm:prSet presAssocID="{84893E4A-F67E-4185-81A6-D64360EB2D38}" presName="dot4" presStyleLbl="alignNode1" presStyleIdx="3" presStyleCnt="13"/>
      <dgm:spPr/>
    </dgm:pt>
    <dgm:pt modelId="{F281722A-22B1-4599-90B1-EAB7436CC807}" type="pres">
      <dgm:prSet presAssocID="{84893E4A-F67E-4185-81A6-D64360EB2D38}" presName="dot5" presStyleLbl="alignNode1" presStyleIdx="4" presStyleCnt="13"/>
      <dgm:spPr/>
    </dgm:pt>
    <dgm:pt modelId="{75752D12-3A30-4F5E-AE9F-F4A503EFB835}" type="pres">
      <dgm:prSet presAssocID="{84893E4A-F67E-4185-81A6-D64360EB2D38}" presName="dot6" presStyleLbl="alignNode1" presStyleIdx="5" presStyleCnt="13"/>
      <dgm:spPr/>
    </dgm:pt>
    <dgm:pt modelId="{E2A38C13-2CDF-49E6-89B3-418DB857A7B1}" type="pres">
      <dgm:prSet presAssocID="{84893E4A-F67E-4185-81A6-D64360EB2D38}" presName="dotArrow1" presStyleLbl="alignNode1" presStyleIdx="6" presStyleCnt="13"/>
      <dgm:spPr/>
    </dgm:pt>
    <dgm:pt modelId="{79612F52-15BB-44C6-B9B7-5AAB24D85769}" type="pres">
      <dgm:prSet presAssocID="{84893E4A-F67E-4185-81A6-D64360EB2D38}" presName="dotArrow2" presStyleLbl="alignNode1" presStyleIdx="7" presStyleCnt="13"/>
      <dgm:spPr/>
    </dgm:pt>
    <dgm:pt modelId="{4DB2CEC8-3E96-4DC0-8961-F0D4B6EAB372}" type="pres">
      <dgm:prSet presAssocID="{84893E4A-F67E-4185-81A6-D64360EB2D38}" presName="dotArrow3" presStyleLbl="alignNode1" presStyleIdx="8" presStyleCnt="13"/>
      <dgm:spPr/>
    </dgm:pt>
    <dgm:pt modelId="{A826DF32-DECB-4907-85AB-E3E3F3F24426}" type="pres">
      <dgm:prSet presAssocID="{84893E4A-F67E-4185-81A6-D64360EB2D38}" presName="dotArrow4" presStyleLbl="alignNode1" presStyleIdx="9" presStyleCnt="13"/>
      <dgm:spPr/>
    </dgm:pt>
    <dgm:pt modelId="{F89D64F6-62BB-4B9B-B676-176B10ACCF04}" type="pres">
      <dgm:prSet presAssocID="{84893E4A-F67E-4185-81A6-D64360EB2D38}" presName="dotArrow5" presStyleLbl="alignNode1" presStyleIdx="10" presStyleCnt="13"/>
      <dgm:spPr/>
    </dgm:pt>
    <dgm:pt modelId="{2F47C9D0-7649-4B4D-80D4-D0737F966B53}" type="pres">
      <dgm:prSet presAssocID="{84893E4A-F67E-4185-81A6-D64360EB2D38}" presName="dotArrow6" presStyleLbl="alignNode1" presStyleIdx="11" presStyleCnt="13"/>
      <dgm:spPr/>
    </dgm:pt>
    <dgm:pt modelId="{102B4EDB-B0C7-4978-A1C1-FE23D3BD09B7}" type="pres">
      <dgm:prSet presAssocID="{84893E4A-F67E-4185-81A6-D64360EB2D38}" presName="dotArrow7" presStyleLbl="alignNode1" presStyleIdx="12" presStyleCnt="13"/>
      <dgm:spPr/>
    </dgm:pt>
    <dgm:pt modelId="{395911EB-FA18-4D7E-A0B2-662F2F669DD8}" type="pres">
      <dgm:prSet presAssocID="{40572B8C-4C18-4DAB-A789-4B9AD7592B19}" presName="parTx1" presStyleLbl="node1" presStyleIdx="0" presStyleCnt="4" custLinFactNeighborX="193" custLinFactNeighborY="-202"/>
      <dgm:spPr/>
    </dgm:pt>
    <dgm:pt modelId="{5AA3FD73-1575-4D5A-A38A-AF6D90896A07}" type="pres">
      <dgm:prSet presAssocID="{94A14019-AADB-4442-9B9F-70AD775F4893}" presName="picture1" presStyleCnt="0"/>
      <dgm:spPr/>
    </dgm:pt>
    <dgm:pt modelId="{A44D363E-875D-4447-B6D8-67E35364A34A}" type="pres">
      <dgm:prSet presAssocID="{94A14019-AADB-4442-9B9F-70AD775F4893}" presName="imageRepeatNode" presStyleLbl="fgImgPlace1" presStyleIdx="0" presStyleCnt="4"/>
      <dgm:spPr/>
    </dgm:pt>
    <dgm:pt modelId="{AB008AB9-03F4-4516-BE29-06300CD7E72B}" type="pres">
      <dgm:prSet presAssocID="{626A20E2-CBE2-4B5A-B237-F81D426DDBB5}" presName="parTx2" presStyleLbl="node1" presStyleIdx="1" presStyleCnt="4"/>
      <dgm:spPr/>
    </dgm:pt>
    <dgm:pt modelId="{4BF0B4B3-106E-4133-860E-86E95092FCF7}" type="pres">
      <dgm:prSet presAssocID="{33620230-DCEB-4636-B71B-B175D1DD6E24}" presName="picture2" presStyleCnt="0"/>
      <dgm:spPr/>
    </dgm:pt>
    <dgm:pt modelId="{BAE00E33-C55B-475D-95F1-F723F1CA87B2}" type="pres">
      <dgm:prSet presAssocID="{33620230-DCEB-4636-B71B-B175D1DD6E24}" presName="imageRepeatNode" presStyleLbl="fgImgPlace1" presStyleIdx="1" presStyleCnt="4"/>
      <dgm:spPr/>
    </dgm:pt>
    <dgm:pt modelId="{E71FE126-C37C-4B89-91AB-B992DA20F85B}" type="pres">
      <dgm:prSet presAssocID="{9CB0B603-49E9-4AE2-A6EC-9FC82550344E}" presName="parTx3" presStyleLbl="node1" presStyleIdx="2" presStyleCnt="4"/>
      <dgm:spPr/>
    </dgm:pt>
    <dgm:pt modelId="{3BD9D770-24BB-4768-B79C-B72B06B47995}" type="pres">
      <dgm:prSet presAssocID="{5489E11A-D8D6-420A-9A09-F945C1498CCF}" presName="picture3" presStyleCnt="0"/>
      <dgm:spPr/>
    </dgm:pt>
    <dgm:pt modelId="{76D9107B-49DF-4D61-BF87-2E0D644AF92A}" type="pres">
      <dgm:prSet presAssocID="{5489E11A-D8D6-420A-9A09-F945C1498CCF}" presName="imageRepeatNode" presStyleLbl="fgImgPlace1" presStyleIdx="2" presStyleCnt="4"/>
      <dgm:spPr/>
    </dgm:pt>
    <dgm:pt modelId="{9504026E-911E-480C-8CF5-9E0AD263C7E6}" type="pres">
      <dgm:prSet presAssocID="{061503E6-5649-40DF-8255-F0E1A57AEEDC}" presName="parTx4" presStyleLbl="node1" presStyleIdx="3" presStyleCnt="4"/>
      <dgm:spPr/>
    </dgm:pt>
    <dgm:pt modelId="{6E09D5F7-3720-4275-AFFD-6BEFC94A0AD7}" type="pres">
      <dgm:prSet presAssocID="{609392E0-E99A-49A3-A272-0D8F05131744}" presName="picture4" presStyleCnt="0"/>
      <dgm:spPr/>
    </dgm:pt>
    <dgm:pt modelId="{A725C4CE-B4BF-4C14-A569-D4061C982B98}" type="pres">
      <dgm:prSet presAssocID="{609392E0-E99A-49A3-A272-0D8F05131744}" presName="imageRepeatNode" presStyleLbl="fgImgPlace1" presStyleIdx="3" presStyleCnt="4"/>
      <dgm:spPr/>
    </dgm:pt>
  </dgm:ptLst>
  <dgm:cxnLst>
    <dgm:cxn modelId="{074A190C-3924-4BCD-B0D1-416CB5776EAA}" type="presOf" srcId="{061503E6-5649-40DF-8255-F0E1A57AEEDC}" destId="{9504026E-911E-480C-8CF5-9E0AD263C7E6}" srcOrd="0" destOrd="0" presId="urn:microsoft.com/office/officeart/2008/layout/AscendingPictureAccentProcess"/>
    <dgm:cxn modelId="{494AE517-39C7-48D7-B718-64A02E5AD398}" srcId="{84893E4A-F67E-4185-81A6-D64360EB2D38}" destId="{626A20E2-CBE2-4B5A-B237-F81D426DDBB5}" srcOrd="1" destOrd="0" parTransId="{6E875D31-8768-41BA-AA86-1423A388600E}" sibTransId="{33620230-DCEB-4636-B71B-B175D1DD6E24}"/>
    <dgm:cxn modelId="{8D2D062E-6476-4471-94FF-00CF28A35220}" srcId="{84893E4A-F67E-4185-81A6-D64360EB2D38}" destId="{9CB0B603-49E9-4AE2-A6EC-9FC82550344E}" srcOrd="2" destOrd="0" parTransId="{D0DB8A70-803D-4462-A876-F82B1C29B1CC}" sibTransId="{5489E11A-D8D6-420A-9A09-F945C1498CCF}"/>
    <dgm:cxn modelId="{8464E634-EC50-4DBD-A16B-AB9411A30A1F}" type="presOf" srcId="{609392E0-E99A-49A3-A272-0D8F05131744}" destId="{A725C4CE-B4BF-4C14-A569-D4061C982B98}" srcOrd="0" destOrd="0" presId="urn:microsoft.com/office/officeart/2008/layout/AscendingPictureAccentProcess"/>
    <dgm:cxn modelId="{FF2EBA65-2557-454F-8569-409A24D537E2}" type="presOf" srcId="{626A20E2-CBE2-4B5A-B237-F81D426DDBB5}" destId="{AB008AB9-03F4-4516-BE29-06300CD7E72B}" srcOrd="0" destOrd="0" presId="urn:microsoft.com/office/officeart/2008/layout/AscendingPictureAccentProcess"/>
    <dgm:cxn modelId="{286F3268-C423-4FEB-AB3C-E8BF5A5E515F}" srcId="{84893E4A-F67E-4185-81A6-D64360EB2D38}" destId="{40572B8C-4C18-4DAB-A789-4B9AD7592B19}" srcOrd="0" destOrd="0" parTransId="{4C4ECF9E-565A-41D0-A2A6-D743A47CE6CB}" sibTransId="{94A14019-AADB-4442-9B9F-70AD775F4893}"/>
    <dgm:cxn modelId="{E686FE6D-45CD-4A23-83FC-44CF224505D2}" type="presOf" srcId="{9CB0B603-49E9-4AE2-A6EC-9FC82550344E}" destId="{E71FE126-C37C-4B89-91AB-B992DA20F85B}" srcOrd="0" destOrd="0" presId="urn:microsoft.com/office/officeart/2008/layout/AscendingPictureAccentProcess"/>
    <dgm:cxn modelId="{A2DE3558-4526-4294-9699-8AE632D6C6AB}" type="presOf" srcId="{94A14019-AADB-4442-9B9F-70AD775F4893}" destId="{A44D363E-875D-4447-B6D8-67E35364A34A}" srcOrd="0" destOrd="0" presId="urn:microsoft.com/office/officeart/2008/layout/AscendingPictureAccentProcess"/>
    <dgm:cxn modelId="{0B337258-9F50-4CD5-9DCB-1527BB2720EA}" type="presOf" srcId="{40572B8C-4C18-4DAB-A789-4B9AD7592B19}" destId="{395911EB-FA18-4D7E-A0B2-662F2F669DD8}" srcOrd="0" destOrd="0" presId="urn:microsoft.com/office/officeart/2008/layout/AscendingPictureAccentProcess"/>
    <dgm:cxn modelId="{8EF61296-CE17-443D-B8AC-6788C6BA8D51}" type="presOf" srcId="{5489E11A-D8D6-420A-9A09-F945C1498CCF}" destId="{76D9107B-49DF-4D61-BF87-2E0D644AF92A}" srcOrd="0" destOrd="0" presId="urn:microsoft.com/office/officeart/2008/layout/AscendingPictureAccentProcess"/>
    <dgm:cxn modelId="{1E8E3498-5943-44BB-AD50-526413FB8152}" type="presOf" srcId="{33620230-DCEB-4636-B71B-B175D1DD6E24}" destId="{BAE00E33-C55B-475D-95F1-F723F1CA87B2}" srcOrd="0" destOrd="0" presId="urn:microsoft.com/office/officeart/2008/layout/AscendingPictureAccentProcess"/>
    <dgm:cxn modelId="{B8F2F2C4-ABF8-47EB-A179-7DF0B5C66C1B}" type="presOf" srcId="{84893E4A-F67E-4185-81A6-D64360EB2D38}" destId="{099721B7-CB2B-4E5F-8E37-EF01725D3063}" srcOrd="0" destOrd="0" presId="urn:microsoft.com/office/officeart/2008/layout/AscendingPictureAccentProcess"/>
    <dgm:cxn modelId="{1DFDC4DA-E2B0-4473-9EB9-A35A2CE63EA0}" srcId="{84893E4A-F67E-4185-81A6-D64360EB2D38}" destId="{061503E6-5649-40DF-8255-F0E1A57AEEDC}" srcOrd="3" destOrd="0" parTransId="{85628AA4-8263-4163-A265-123C8022EB44}" sibTransId="{609392E0-E99A-49A3-A272-0D8F05131744}"/>
    <dgm:cxn modelId="{95C841F1-B4D8-4FE6-AFC5-5056DD6C9DAD}" type="presParOf" srcId="{099721B7-CB2B-4E5F-8E37-EF01725D3063}" destId="{1C260BFA-B864-47DC-8121-187759BA4468}" srcOrd="0" destOrd="0" presId="urn:microsoft.com/office/officeart/2008/layout/AscendingPictureAccentProcess"/>
    <dgm:cxn modelId="{81F67545-FD51-4AD4-BFA3-DC72B1DDC3EA}" type="presParOf" srcId="{099721B7-CB2B-4E5F-8E37-EF01725D3063}" destId="{46131530-DB4F-4599-B4D7-30F24B60BE01}" srcOrd="1" destOrd="0" presId="urn:microsoft.com/office/officeart/2008/layout/AscendingPictureAccentProcess"/>
    <dgm:cxn modelId="{C34B043B-E662-400A-8720-FF37AA1985A0}" type="presParOf" srcId="{099721B7-CB2B-4E5F-8E37-EF01725D3063}" destId="{9349C205-C4FF-4539-8767-B57DBADBB75F}" srcOrd="2" destOrd="0" presId="urn:microsoft.com/office/officeart/2008/layout/AscendingPictureAccentProcess"/>
    <dgm:cxn modelId="{75CD6763-F142-4C18-B23F-6AB3684AFFBE}" type="presParOf" srcId="{099721B7-CB2B-4E5F-8E37-EF01725D3063}" destId="{6CCE4FFA-DD56-45AE-8CBA-4DAD349D691F}" srcOrd="3" destOrd="0" presId="urn:microsoft.com/office/officeart/2008/layout/AscendingPictureAccentProcess"/>
    <dgm:cxn modelId="{B0DEC227-EB50-4700-B6FD-FA46B97C7896}" type="presParOf" srcId="{099721B7-CB2B-4E5F-8E37-EF01725D3063}" destId="{F281722A-22B1-4599-90B1-EAB7436CC807}" srcOrd="4" destOrd="0" presId="urn:microsoft.com/office/officeart/2008/layout/AscendingPictureAccentProcess"/>
    <dgm:cxn modelId="{F169B5C9-BBE5-414D-B17E-1B5D1BE90CEB}" type="presParOf" srcId="{099721B7-CB2B-4E5F-8E37-EF01725D3063}" destId="{75752D12-3A30-4F5E-AE9F-F4A503EFB835}" srcOrd="5" destOrd="0" presId="urn:microsoft.com/office/officeart/2008/layout/AscendingPictureAccentProcess"/>
    <dgm:cxn modelId="{7FBD66A6-C608-446B-BA04-C145FE1C4B3B}" type="presParOf" srcId="{099721B7-CB2B-4E5F-8E37-EF01725D3063}" destId="{E2A38C13-2CDF-49E6-89B3-418DB857A7B1}" srcOrd="6" destOrd="0" presId="urn:microsoft.com/office/officeart/2008/layout/AscendingPictureAccentProcess"/>
    <dgm:cxn modelId="{05ADE6D9-B215-48C6-A83E-20DF8FB901A6}" type="presParOf" srcId="{099721B7-CB2B-4E5F-8E37-EF01725D3063}" destId="{79612F52-15BB-44C6-B9B7-5AAB24D85769}" srcOrd="7" destOrd="0" presId="urn:microsoft.com/office/officeart/2008/layout/AscendingPictureAccentProcess"/>
    <dgm:cxn modelId="{4AADE312-3B63-479A-AC65-EB3E6B44E5D4}" type="presParOf" srcId="{099721B7-CB2B-4E5F-8E37-EF01725D3063}" destId="{4DB2CEC8-3E96-4DC0-8961-F0D4B6EAB372}" srcOrd="8" destOrd="0" presId="urn:microsoft.com/office/officeart/2008/layout/AscendingPictureAccentProcess"/>
    <dgm:cxn modelId="{83FAB225-8279-40F2-B635-B8A3E1BBC3EE}" type="presParOf" srcId="{099721B7-CB2B-4E5F-8E37-EF01725D3063}" destId="{A826DF32-DECB-4907-85AB-E3E3F3F24426}" srcOrd="9" destOrd="0" presId="urn:microsoft.com/office/officeart/2008/layout/AscendingPictureAccentProcess"/>
    <dgm:cxn modelId="{90CBCC54-8ADF-42AA-8CDA-2B4A356D856B}" type="presParOf" srcId="{099721B7-CB2B-4E5F-8E37-EF01725D3063}" destId="{F89D64F6-62BB-4B9B-B676-176B10ACCF04}" srcOrd="10" destOrd="0" presId="urn:microsoft.com/office/officeart/2008/layout/AscendingPictureAccentProcess"/>
    <dgm:cxn modelId="{20E1DA33-ABB6-4E1F-B0BA-F1732C31664B}" type="presParOf" srcId="{099721B7-CB2B-4E5F-8E37-EF01725D3063}" destId="{2F47C9D0-7649-4B4D-80D4-D0737F966B53}" srcOrd="11" destOrd="0" presId="urn:microsoft.com/office/officeart/2008/layout/AscendingPictureAccentProcess"/>
    <dgm:cxn modelId="{543146FE-8FDB-48C4-B2B7-C2A8BC189D0F}" type="presParOf" srcId="{099721B7-CB2B-4E5F-8E37-EF01725D3063}" destId="{102B4EDB-B0C7-4978-A1C1-FE23D3BD09B7}" srcOrd="12" destOrd="0" presId="urn:microsoft.com/office/officeart/2008/layout/AscendingPictureAccentProcess"/>
    <dgm:cxn modelId="{EE5DE377-16F5-4FAE-B40B-ACDDE64A99EE}" type="presParOf" srcId="{099721B7-CB2B-4E5F-8E37-EF01725D3063}" destId="{395911EB-FA18-4D7E-A0B2-662F2F669DD8}" srcOrd="13" destOrd="0" presId="urn:microsoft.com/office/officeart/2008/layout/AscendingPictureAccentProcess"/>
    <dgm:cxn modelId="{C4C78152-888A-4E2E-9FC6-81999F8F3B1C}" type="presParOf" srcId="{099721B7-CB2B-4E5F-8E37-EF01725D3063}" destId="{5AA3FD73-1575-4D5A-A38A-AF6D90896A07}" srcOrd="14" destOrd="0" presId="urn:microsoft.com/office/officeart/2008/layout/AscendingPictureAccentProcess"/>
    <dgm:cxn modelId="{8153CBF4-0822-404F-A851-B9C0AD4B9554}" type="presParOf" srcId="{5AA3FD73-1575-4D5A-A38A-AF6D90896A07}" destId="{A44D363E-875D-4447-B6D8-67E35364A34A}" srcOrd="0" destOrd="0" presId="urn:microsoft.com/office/officeart/2008/layout/AscendingPictureAccentProcess"/>
    <dgm:cxn modelId="{FF0ED858-5C52-48D4-B632-8B6B287ABFC9}" type="presParOf" srcId="{099721B7-CB2B-4E5F-8E37-EF01725D3063}" destId="{AB008AB9-03F4-4516-BE29-06300CD7E72B}" srcOrd="15" destOrd="0" presId="urn:microsoft.com/office/officeart/2008/layout/AscendingPictureAccentProcess"/>
    <dgm:cxn modelId="{0CC05B56-E307-4A30-968B-EB3E654F7F17}" type="presParOf" srcId="{099721B7-CB2B-4E5F-8E37-EF01725D3063}" destId="{4BF0B4B3-106E-4133-860E-86E95092FCF7}" srcOrd="16" destOrd="0" presId="urn:microsoft.com/office/officeart/2008/layout/AscendingPictureAccentProcess"/>
    <dgm:cxn modelId="{857C400E-838D-4B21-AD08-0D5D99ABB7A5}" type="presParOf" srcId="{4BF0B4B3-106E-4133-860E-86E95092FCF7}" destId="{BAE00E33-C55B-475D-95F1-F723F1CA87B2}" srcOrd="0" destOrd="0" presId="urn:microsoft.com/office/officeart/2008/layout/AscendingPictureAccentProcess"/>
    <dgm:cxn modelId="{52F5BC87-5952-449C-A1DE-B1AC84D6EDA4}" type="presParOf" srcId="{099721B7-CB2B-4E5F-8E37-EF01725D3063}" destId="{E71FE126-C37C-4B89-91AB-B992DA20F85B}" srcOrd="17" destOrd="0" presId="urn:microsoft.com/office/officeart/2008/layout/AscendingPictureAccentProcess"/>
    <dgm:cxn modelId="{D476980F-B372-43C0-A41F-B6E1375549A2}" type="presParOf" srcId="{099721B7-CB2B-4E5F-8E37-EF01725D3063}" destId="{3BD9D770-24BB-4768-B79C-B72B06B47995}" srcOrd="18" destOrd="0" presId="urn:microsoft.com/office/officeart/2008/layout/AscendingPictureAccentProcess"/>
    <dgm:cxn modelId="{095845B2-CFDF-4F9A-89FF-A4E9DCCE9A0D}" type="presParOf" srcId="{3BD9D770-24BB-4768-B79C-B72B06B47995}" destId="{76D9107B-49DF-4D61-BF87-2E0D644AF92A}" srcOrd="0" destOrd="0" presId="urn:microsoft.com/office/officeart/2008/layout/AscendingPictureAccentProcess"/>
    <dgm:cxn modelId="{A893ECD7-5721-4125-8755-12FB144C949F}" type="presParOf" srcId="{099721B7-CB2B-4E5F-8E37-EF01725D3063}" destId="{9504026E-911E-480C-8CF5-9E0AD263C7E6}" srcOrd="19" destOrd="0" presId="urn:microsoft.com/office/officeart/2008/layout/AscendingPictureAccentProcess"/>
    <dgm:cxn modelId="{E5D9634F-4CF4-42B1-A3F3-2971C58CD9B8}" type="presParOf" srcId="{099721B7-CB2B-4E5F-8E37-EF01725D3063}" destId="{6E09D5F7-3720-4275-AFFD-6BEFC94A0AD7}" srcOrd="20" destOrd="0" presId="urn:microsoft.com/office/officeart/2008/layout/AscendingPictureAccentProcess"/>
    <dgm:cxn modelId="{9526FA51-3645-4121-B999-1126511A0FDA}" type="presParOf" srcId="{6E09D5F7-3720-4275-AFFD-6BEFC94A0AD7}" destId="{A725C4CE-B4BF-4C14-A569-D4061C982B98}" srcOrd="0" destOrd="0" presId="urn:microsoft.com/office/officeart/2008/layout/AscendingPictureAccen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C5F89F-0940-4450-9E34-EE5C1004A8B5}" type="doc">
      <dgm:prSet loTypeId="urn:microsoft.com/office/officeart/2005/8/layout/hProcess4" loCatId="process" qsTypeId="urn:microsoft.com/office/officeart/2005/8/quickstyle/simple5" qsCatId="simple" csTypeId="urn:microsoft.com/office/officeart/2005/8/colors/accent0_3" csCatId="mainScheme" phldr="1"/>
      <dgm:spPr/>
      <dgm:t>
        <a:bodyPr/>
        <a:lstStyle/>
        <a:p>
          <a:endParaRPr lang="en-US"/>
        </a:p>
      </dgm:t>
    </dgm:pt>
    <dgm:pt modelId="{FE8CD8AF-15D1-49BC-9073-DA6EEB0F609F}">
      <dgm:prSet phldrT="[Text]"/>
      <dgm:spPr/>
      <dgm:t>
        <a:bodyPr/>
        <a:lstStyle/>
        <a:p>
          <a:r>
            <a:rPr lang="en-US"/>
            <a:t>First Occurrence of Non-Payment</a:t>
          </a:r>
        </a:p>
      </dgm:t>
    </dgm:pt>
    <dgm:pt modelId="{347E1D7D-3B31-4C6C-B980-3FE5704C6523}" type="parTrans" cxnId="{79763A4F-A622-4050-A1B8-A6911DB21597}">
      <dgm:prSet/>
      <dgm:spPr/>
      <dgm:t>
        <a:bodyPr/>
        <a:lstStyle/>
        <a:p>
          <a:endParaRPr lang="en-US"/>
        </a:p>
      </dgm:t>
    </dgm:pt>
    <dgm:pt modelId="{9400A282-6702-484E-8875-DCCB07DAE681}" type="sibTrans" cxnId="{79763A4F-A622-4050-A1B8-A6911DB21597}">
      <dgm:prSet/>
      <dgm:spPr/>
      <dgm:t>
        <a:bodyPr/>
        <a:lstStyle/>
        <a:p>
          <a:endParaRPr lang="en-US"/>
        </a:p>
      </dgm:t>
    </dgm:pt>
    <dgm:pt modelId="{C4322A4F-1175-4F06-A797-7D1089E0D0AE}">
      <dgm:prSet phldrT="[Text]"/>
      <dgm:spPr/>
      <dgm:t>
        <a:bodyPr/>
        <a:lstStyle/>
        <a:p>
          <a:r>
            <a:rPr lang="en-US"/>
            <a:t>Notify DDS of non-payment within </a:t>
          </a:r>
          <a:r>
            <a:rPr lang="en-US" u="sng"/>
            <a:t>five (5) calendar days</a:t>
          </a:r>
        </a:p>
      </dgm:t>
    </dgm:pt>
    <dgm:pt modelId="{35AD7D57-548F-4D0D-9F2A-0C9EDB1F60BE}" type="parTrans" cxnId="{558EFD21-BB36-4AF4-AF36-5D1E750C3F4C}">
      <dgm:prSet/>
      <dgm:spPr/>
      <dgm:t>
        <a:bodyPr/>
        <a:lstStyle/>
        <a:p>
          <a:endParaRPr lang="en-US"/>
        </a:p>
      </dgm:t>
    </dgm:pt>
    <dgm:pt modelId="{27DFE47E-1533-4FDA-9B0D-C43B8E5563ED}" type="sibTrans" cxnId="{558EFD21-BB36-4AF4-AF36-5D1E750C3F4C}">
      <dgm:prSet/>
      <dgm:spPr/>
      <dgm:t>
        <a:bodyPr/>
        <a:lstStyle/>
        <a:p>
          <a:endParaRPr lang="en-US"/>
        </a:p>
      </dgm:t>
    </dgm:pt>
    <dgm:pt modelId="{A9682755-6B8B-4EC3-9DE4-4B9D0112C934}">
      <dgm:prSet phldrT="[Text]"/>
      <dgm:spPr/>
      <dgm:t>
        <a:bodyPr/>
        <a:lstStyle/>
        <a:p>
          <a:r>
            <a:rPr lang="en-US"/>
            <a:t> Reason for Non-Payment</a:t>
          </a:r>
        </a:p>
      </dgm:t>
    </dgm:pt>
    <dgm:pt modelId="{0A6745CC-AD2F-4393-921C-6699AB901DF3}" type="parTrans" cxnId="{C3951DBF-A94E-4DB3-84E1-B210D3A9BA45}">
      <dgm:prSet/>
      <dgm:spPr/>
      <dgm:t>
        <a:bodyPr/>
        <a:lstStyle/>
        <a:p>
          <a:endParaRPr lang="en-US"/>
        </a:p>
      </dgm:t>
    </dgm:pt>
    <dgm:pt modelId="{03ED061D-4976-4DD3-945D-8EDA76DBCE99}" type="sibTrans" cxnId="{C3951DBF-A94E-4DB3-84E1-B210D3A9BA45}">
      <dgm:prSet/>
      <dgm:spPr/>
      <dgm:t>
        <a:bodyPr/>
        <a:lstStyle/>
        <a:p>
          <a:endParaRPr lang="en-US"/>
        </a:p>
      </dgm:t>
    </dgm:pt>
    <dgm:pt modelId="{042F644A-D424-4B84-B2FA-865B3293C4FB}">
      <dgm:prSet phldrT="[Text]"/>
      <dgm:spPr/>
      <dgm:t>
        <a:bodyPr/>
        <a:lstStyle/>
        <a:p>
          <a:r>
            <a:rPr lang="en-US"/>
            <a:t>Send notice to person detailing amount owed and requesting payment</a:t>
          </a:r>
        </a:p>
      </dgm:t>
    </dgm:pt>
    <dgm:pt modelId="{952AFEA1-4511-47C1-B769-A1A7528EF765}" type="parTrans" cxnId="{B2CDC8A5-2D98-4091-BA9C-230157632C9E}">
      <dgm:prSet/>
      <dgm:spPr/>
      <dgm:t>
        <a:bodyPr/>
        <a:lstStyle/>
        <a:p>
          <a:endParaRPr lang="en-US"/>
        </a:p>
      </dgm:t>
    </dgm:pt>
    <dgm:pt modelId="{52FA24BC-C2A6-4199-8597-6BD3C9FC841B}" type="sibTrans" cxnId="{B2CDC8A5-2D98-4091-BA9C-230157632C9E}">
      <dgm:prSet/>
      <dgm:spPr/>
      <dgm:t>
        <a:bodyPr/>
        <a:lstStyle/>
        <a:p>
          <a:endParaRPr lang="en-US"/>
        </a:p>
      </dgm:t>
    </dgm:pt>
    <dgm:pt modelId="{AACD9848-FA59-48FD-A1F0-73D6FE37914A}">
      <dgm:prSet phldrT="[Text]"/>
      <dgm:spPr/>
      <dgm:t>
        <a:bodyPr/>
        <a:lstStyle/>
        <a:p>
          <a:r>
            <a:rPr lang="en-US"/>
            <a:t>Make up to three (3) attempts to collect</a:t>
          </a:r>
        </a:p>
      </dgm:t>
    </dgm:pt>
    <dgm:pt modelId="{E3A11D7F-F15F-4729-A4A5-CC7AB25C2D5C}" type="parTrans" cxnId="{87CB9AB0-D3E5-449C-953A-F2C1C3D6F1F6}">
      <dgm:prSet/>
      <dgm:spPr/>
      <dgm:t>
        <a:bodyPr/>
        <a:lstStyle/>
        <a:p>
          <a:endParaRPr lang="en-US"/>
        </a:p>
      </dgm:t>
    </dgm:pt>
    <dgm:pt modelId="{F0BE7856-3873-4119-9A3A-976311F5286B}" type="sibTrans" cxnId="{87CB9AB0-D3E5-449C-953A-F2C1C3D6F1F6}">
      <dgm:prSet/>
      <dgm:spPr/>
      <dgm:t>
        <a:bodyPr/>
        <a:lstStyle/>
        <a:p>
          <a:endParaRPr lang="en-US"/>
        </a:p>
      </dgm:t>
    </dgm:pt>
    <dgm:pt modelId="{3F37E0C4-6B79-4CB7-A03B-B7365C0A5620}">
      <dgm:prSet/>
      <dgm:spPr/>
      <dgm:t>
        <a:bodyPr/>
        <a:lstStyle/>
        <a:p>
          <a:r>
            <a:rPr lang="en-US"/>
            <a:t>Refusal or Pattern of Non-Payment</a:t>
          </a:r>
        </a:p>
      </dgm:t>
    </dgm:pt>
    <dgm:pt modelId="{9E28AA4C-573F-4C3C-88D1-27C17ABB0FA3}" type="parTrans" cxnId="{9FB8E449-1CF3-4BBF-9C7E-1ED4C096E1FF}">
      <dgm:prSet/>
      <dgm:spPr/>
      <dgm:t>
        <a:bodyPr/>
        <a:lstStyle/>
        <a:p>
          <a:endParaRPr lang="en-US"/>
        </a:p>
      </dgm:t>
    </dgm:pt>
    <dgm:pt modelId="{17761B77-E7E9-4F36-A979-58A6AB777D65}" type="sibTrans" cxnId="{9FB8E449-1CF3-4BBF-9C7E-1ED4C096E1FF}">
      <dgm:prSet/>
      <dgm:spPr/>
      <dgm:t>
        <a:bodyPr/>
        <a:lstStyle/>
        <a:p>
          <a:endParaRPr lang="en-US"/>
        </a:p>
      </dgm:t>
    </dgm:pt>
    <dgm:pt modelId="{FCE770B4-185B-4848-9967-2A4C459411AF}">
      <dgm:prSet/>
      <dgm:spPr/>
      <dgm:t>
        <a:bodyPr/>
        <a:lstStyle/>
        <a:p>
          <a:r>
            <a:rPr lang="en-US"/>
            <a:t>Three Months of Non-Payment</a:t>
          </a:r>
        </a:p>
      </dgm:t>
    </dgm:pt>
    <dgm:pt modelId="{54E8B3B3-6F63-4E65-B18E-71CD249E1D9A}" type="parTrans" cxnId="{5957875E-323B-4BB2-A53B-05C46B3AF10B}">
      <dgm:prSet/>
      <dgm:spPr/>
      <dgm:t>
        <a:bodyPr/>
        <a:lstStyle/>
        <a:p>
          <a:endParaRPr lang="en-US"/>
        </a:p>
      </dgm:t>
    </dgm:pt>
    <dgm:pt modelId="{2FFB9D2A-287C-4776-8BF2-4538EBBF9738}" type="sibTrans" cxnId="{5957875E-323B-4BB2-A53B-05C46B3AF10B}">
      <dgm:prSet/>
      <dgm:spPr/>
      <dgm:t>
        <a:bodyPr/>
        <a:lstStyle/>
        <a:p>
          <a:endParaRPr lang="en-US"/>
        </a:p>
      </dgm:t>
    </dgm:pt>
    <dgm:pt modelId="{41CC67A9-EB6C-44FF-B8F4-E1912FFC7812}">
      <dgm:prSet phldrT="[Text]"/>
      <dgm:spPr/>
      <dgm:t>
        <a:bodyPr/>
        <a:lstStyle/>
        <a:p>
          <a:r>
            <a:rPr lang="en-US"/>
            <a:t>Interview person for non-payment reason</a:t>
          </a:r>
        </a:p>
      </dgm:t>
    </dgm:pt>
    <dgm:pt modelId="{3AF666AE-D45E-4839-92EA-302FB70A6143}" type="parTrans" cxnId="{67C2057F-596F-48CC-9A84-FFC6E298B947}">
      <dgm:prSet/>
      <dgm:spPr/>
      <dgm:t>
        <a:bodyPr/>
        <a:lstStyle/>
        <a:p>
          <a:endParaRPr lang="en-US"/>
        </a:p>
      </dgm:t>
    </dgm:pt>
    <dgm:pt modelId="{831E730A-60BF-4956-A423-D9031D539606}" type="sibTrans" cxnId="{67C2057F-596F-48CC-9A84-FFC6E298B947}">
      <dgm:prSet/>
      <dgm:spPr/>
      <dgm:t>
        <a:bodyPr/>
        <a:lstStyle/>
        <a:p>
          <a:endParaRPr lang="en-US"/>
        </a:p>
      </dgm:t>
    </dgm:pt>
    <dgm:pt modelId="{EC7BFCEE-4ADC-46B4-97F7-12D50995055C}">
      <dgm:prSet/>
      <dgm:spPr/>
      <dgm:t>
        <a:bodyPr/>
        <a:lstStyle/>
        <a:p>
          <a:r>
            <a:rPr lang="en-US"/>
            <a:t>Provider</a:t>
          </a:r>
          <a:r>
            <a:rPr lang="en-US" baseline="0"/>
            <a:t> may move to discharge the person from residential supports</a:t>
          </a:r>
          <a:endParaRPr lang="en-US"/>
        </a:p>
      </dgm:t>
    </dgm:pt>
    <dgm:pt modelId="{372C9219-0EBE-45F9-A683-5151AA651056}" type="parTrans" cxnId="{91E7C3D3-2DE1-4C8B-A711-F385F484C188}">
      <dgm:prSet/>
      <dgm:spPr/>
      <dgm:t>
        <a:bodyPr/>
        <a:lstStyle/>
        <a:p>
          <a:endParaRPr lang="en-US"/>
        </a:p>
      </dgm:t>
    </dgm:pt>
    <dgm:pt modelId="{563BC666-D139-4F50-BB11-32EBA9D59641}" type="sibTrans" cxnId="{91E7C3D3-2DE1-4C8B-A711-F385F484C188}">
      <dgm:prSet/>
      <dgm:spPr/>
      <dgm:t>
        <a:bodyPr/>
        <a:lstStyle/>
        <a:p>
          <a:endParaRPr lang="en-US"/>
        </a:p>
      </dgm:t>
    </dgm:pt>
    <dgm:pt modelId="{14C9F57E-9184-471E-9A63-0DECBBCDDFCA}">
      <dgm:prSet/>
      <dgm:spPr/>
      <dgm:t>
        <a:bodyPr/>
        <a:lstStyle/>
        <a:p>
          <a:r>
            <a:rPr lang="en-US"/>
            <a:t>DDS may pay provider if the person doesn’t pay required contribution</a:t>
          </a:r>
        </a:p>
      </dgm:t>
    </dgm:pt>
    <dgm:pt modelId="{AF3FA453-C588-4A22-9A07-6A446D92D07D}" type="parTrans" cxnId="{60B4A1A5-F510-450B-B9DA-D7DF007B2520}">
      <dgm:prSet/>
      <dgm:spPr/>
      <dgm:t>
        <a:bodyPr/>
        <a:lstStyle/>
        <a:p>
          <a:endParaRPr lang="en-US"/>
        </a:p>
      </dgm:t>
    </dgm:pt>
    <dgm:pt modelId="{1D5D8672-6E6C-4B28-80B8-33C369840F04}" type="sibTrans" cxnId="{60B4A1A5-F510-450B-B9DA-D7DF007B2520}">
      <dgm:prSet/>
      <dgm:spPr/>
      <dgm:t>
        <a:bodyPr/>
        <a:lstStyle/>
        <a:p>
          <a:endParaRPr lang="en-US"/>
        </a:p>
      </dgm:t>
    </dgm:pt>
    <dgm:pt modelId="{C1E29F64-7FB0-4E5F-81D0-40E62C89E55F}">
      <dgm:prSet/>
      <dgm:spPr/>
      <dgm:t>
        <a:bodyPr/>
        <a:lstStyle/>
        <a:p>
          <a:r>
            <a:rPr lang="en-US"/>
            <a:t>DDS may begin process of terminating the person’s residential supports</a:t>
          </a:r>
        </a:p>
      </dgm:t>
    </dgm:pt>
    <dgm:pt modelId="{9C3D3999-4F5F-4E8F-833F-D19320245842}" type="parTrans" cxnId="{CA1EECAA-838D-49EF-B1BB-53856FA01C58}">
      <dgm:prSet/>
      <dgm:spPr/>
      <dgm:t>
        <a:bodyPr/>
        <a:lstStyle/>
        <a:p>
          <a:endParaRPr lang="en-US"/>
        </a:p>
      </dgm:t>
    </dgm:pt>
    <dgm:pt modelId="{A9F8B7C6-813C-40CF-9916-6BB9947948B8}" type="sibTrans" cxnId="{CA1EECAA-838D-49EF-B1BB-53856FA01C58}">
      <dgm:prSet/>
      <dgm:spPr/>
      <dgm:t>
        <a:bodyPr/>
        <a:lstStyle/>
        <a:p>
          <a:endParaRPr lang="en-US"/>
        </a:p>
      </dgm:t>
    </dgm:pt>
    <dgm:pt modelId="{8133DCBA-BC17-4F28-8F0A-39E4A560C5F1}">
      <dgm:prSet/>
      <dgm:spPr/>
      <dgm:t>
        <a:bodyPr/>
        <a:lstStyle/>
        <a:p>
          <a:r>
            <a:rPr lang="en-US"/>
            <a:t>DDS will provide 30 days written notice of due process rights</a:t>
          </a:r>
        </a:p>
      </dgm:t>
    </dgm:pt>
    <dgm:pt modelId="{A77C0460-395A-45D1-A43D-F164B145FE34}" type="parTrans" cxnId="{A1F0D073-C70F-497E-B4B2-43B4D9EC7240}">
      <dgm:prSet/>
      <dgm:spPr/>
      <dgm:t>
        <a:bodyPr/>
        <a:lstStyle/>
        <a:p>
          <a:endParaRPr lang="en-US"/>
        </a:p>
      </dgm:t>
    </dgm:pt>
    <dgm:pt modelId="{FFF56552-028B-4211-A9AD-E76AD97C7FAD}" type="sibTrans" cxnId="{A1F0D073-C70F-497E-B4B2-43B4D9EC7240}">
      <dgm:prSet/>
      <dgm:spPr/>
      <dgm:t>
        <a:bodyPr/>
        <a:lstStyle/>
        <a:p>
          <a:endParaRPr lang="en-US"/>
        </a:p>
      </dgm:t>
    </dgm:pt>
    <dgm:pt modelId="{B2C5DF65-DA30-48A9-A841-1577A9DEF543}" type="pres">
      <dgm:prSet presAssocID="{8FC5F89F-0940-4450-9E34-EE5C1004A8B5}" presName="Name0" presStyleCnt="0">
        <dgm:presLayoutVars>
          <dgm:dir/>
          <dgm:animLvl val="lvl"/>
          <dgm:resizeHandles val="exact"/>
        </dgm:presLayoutVars>
      </dgm:prSet>
      <dgm:spPr/>
    </dgm:pt>
    <dgm:pt modelId="{09BDE9ED-A898-4004-96B3-5FCC68842E9D}" type="pres">
      <dgm:prSet presAssocID="{8FC5F89F-0940-4450-9E34-EE5C1004A8B5}" presName="tSp" presStyleCnt="0"/>
      <dgm:spPr/>
    </dgm:pt>
    <dgm:pt modelId="{305083BD-ACE9-4C88-A67E-499FB749478F}" type="pres">
      <dgm:prSet presAssocID="{8FC5F89F-0940-4450-9E34-EE5C1004A8B5}" presName="bSp" presStyleCnt="0"/>
      <dgm:spPr/>
    </dgm:pt>
    <dgm:pt modelId="{D40A4784-BFA9-4A1F-8495-7C4E04C85898}" type="pres">
      <dgm:prSet presAssocID="{8FC5F89F-0940-4450-9E34-EE5C1004A8B5}" presName="process" presStyleCnt="0"/>
      <dgm:spPr/>
    </dgm:pt>
    <dgm:pt modelId="{A32FE5CF-274F-41D5-B3D7-F8CE0157D2F3}" type="pres">
      <dgm:prSet presAssocID="{FE8CD8AF-15D1-49BC-9073-DA6EEB0F609F}" presName="composite1" presStyleCnt="0"/>
      <dgm:spPr/>
    </dgm:pt>
    <dgm:pt modelId="{24C19F0A-8B6D-4D11-A478-6D787E1B4E86}" type="pres">
      <dgm:prSet presAssocID="{FE8CD8AF-15D1-49BC-9073-DA6EEB0F609F}" presName="dummyNode1" presStyleLbl="node1" presStyleIdx="0" presStyleCnt="4"/>
      <dgm:spPr/>
    </dgm:pt>
    <dgm:pt modelId="{700B6886-DCBE-4A8B-909B-E0E374EF1B37}" type="pres">
      <dgm:prSet presAssocID="{FE8CD8AF-15D1-49BC-9073-DA6EEB0F609F}" presName="childNode1" presStyleLbl="bgAcc1" presStyleIdx="0" presStyleCnt="4">
        <dgm:presLayoutVars>
          <dgm:bulletEnabled val="1"/>
        </dgm:presLayoutVars>
      </dgm:prSet>
      <dgm:spPr/>
    </dgm:pt>
    <dgm:pt modelId="{5304CD68-CA07-40A1-BC34-F3A2E02F83BB}" type="pres">
      <dgm:prSet presAssocID="{FE8CD8AF-15D1-49BC-9073-DA6EEB0F609F}" presName="childNode1tx" presStyleLbl="bgAcc1" presStyleIdx="0" presStyleCnt="4">
        <dgm:presLayoutVars>
          <dgm:bulletEnabled val="1"/>
        </dgm:presLayoutVars>
      </dgm:prSet>
      <dgm:spPr/>
    </dgm:pt>
    <dgm:pt modelId="{B04C5C9F-9B54-4A93-89EA-9768C397A148}" type="pres">
      <dgm:prSet presAssocID="{FE8CD8AF-15D1-49BC-9073-DA6EEB0F609F}" presName="parentNode1" presStyleLbl="node1" presStyleIdx="0" presStyleCnt="4">
        <dgm:presLayoutVars>
          <dgm:chMax val="1"/>
          <dgm:bulletEnabled val="1"/>
        </dgm:presLayoutVars>
      </dgm:prSet>
      <dgm:spPr/>
    </dgm:pt>
    <dgm:pt modelId="{054CEC62-7F09-4DBB-89CA-7AA247C98495}" type="pres">
      <dgm:prSet presAssocID="{FE8CD8AF-15D1-49BC-9073-DA6EEB0F609F}" presName="connSite1" presStyleCnt="0"/>
      <dgm:spPr/>
    </dgm:pt>
    <dgm:pt modelId="{34DAE821-F71E-4C05-AAA7-33D6E046EBDC}" type="pres">
      <dgm:prSet presAssocID="{9400A282-6702-484E-8875-DCCB07DAE681}" presName="Name9" presStyleLbl="sibTrans2D1" presStyleIdx="0" presStyleCnt="3"/>
      <dgm:spPr/>
    </dgm:pt>
    <dgm:pt modelId="{3B408A34-B4E5-476C-A493-F390CCDC3ADA}" type="pres">
      <dgm:prSet presAssocID="{A9682755-6B8B-4EC3-9DE4-4B9D0112C934}" presName="composite2" presStyleCnt="0"/>
      <dgm:spPr/>
    </dgm:pt>
    <dgm:pt modelId="{4559AA50-50CD-49C4-B8A1-6C5F0C9D1F8F}" type="pres">
      <dgm:prSet presAssocID="{A9682755-6B8B-4EC3-9DE4-4B9D0112C934}" presName="dummyNode2" presStyleLbl="node1" presStyleIdx="0" presStyleCnt="4"/>
      <dgm:spPr/>
    </dgm:pt>
    <dgm:pt modelId="{BDE3E4FE-4883-42AD-AC45-7DC5218B1A72}" type="pres">
      <dgm:prSet presAssocID="{A9682755-6B8B-4EC3-9DE4-4B9D0112C934}" presName="childNode2" presStyleLbl="bgAcc1" presStyleIdx="1" presStyleCnt="4">
        <dgm:presLayoutVars>
          <dgm:bulletEnabled val="1"/>
        </dgm:presLayoutVars>
      </dgm:prSet>
      <dgm:spPr/>
    </dgm:pt>
    <dgm:pt modelId="{3A6000CD-4C0F-452B-9CFA-42221D053AA7}" type="pres">
      <dgm:prSet presAssocID="{A9682755-6B8B-4EC3-9DE4-4B9D0112C934}" presName="childNode2tx" presStyleLbl="bgAcc1" presStyleIdx="1" presStyleCnt="4">
        <dgm:presLayoutVars>
          <dgm:bulletEnabled val="1"/>
        </dgm:presLayoutVars>
      </dgm:prSet>
      <dgm:spPr/>
    </dgm:pt>
    <dgm:pt modelId="{EEADE29A-0265-4B5D-AC28-B518F840FDA7}" type="pres">
      <dgm:prSet presAssocID="{A9682755-6B8B-4EC3-9DE4-4B9D0112C934}" presName="parentNode2" presStyleLbl="node1" presStyleIdx="1" presStyleCnt="4">
        <dgm:presLayoutVars>
          <dgm:chMax val="0"/>
          <dgm:bulletEnabled val="1"/>
        </dgm:presLayoutVars>
      </dgm:prSet>
      <dgm:spPr/>
    </dgm:pt>
    <dgm:pt modelId="{833A410B-361E-4B91-AA91-04C67D2870E6}" type="pres">
      <dgm:prSet presAssocID="{A9682755-6B8B-4EC3-9DE4-4B9D0112C934}" presName="connSite2" presStyleCnt="0"/>
      <dgm:spPr/>
    </dgm:pt>
    <dgm:pt modelId="{277D8216-61F5-4A86-9DD9-47286AED07FD}" type="pres">
      <dgm:prSet presAssocID="{03ED061D-4976-4DD3-945D-8EDA76DBCE99}" presName="Name18" presStyleLbl="sibTrans2D1" presStyleIdx="1" presStyleCnt="3"/>
      <dgm:spPr/>
    </dgm:pt>
    <dgm:pt modelId="{3FC53874-5466-48CA-A37A-8939F88A6858}" type="pres">
      <dgm:prSet presAssocID="{3F37E0C4-6B79-4CB7-A03B-B7365C0A5620}" presName="composite1" presStyleCnt="0"/>
      <dgm:spPr/>
    </dgm:pt>
    <dgm:pt modelId="{A90A0FA9-443C-42F9-89B5-DABB24C70857}" type="pres">
      <dgm:prSet presAssocID="{3F37E0C4-6B79-4CB7-A03B-B7365C0A5620}" presName="dummyNode1" presStyleLbl="node1" presStyleIdx="1" presStyleCnt="4"/>
      <dgm:spPr/>
    </dgm:pt>
    <dgm:pt modelId="{82C74B7B-5242-4052-8544-E0A66E354A6F}" type="pres">
      <dgm:prSet presAssocID="{3F37E0C4-6B79-4CB7-A03B-B7365C0A5620}" presName="childNode1" presStyleLbl="bgAcc1" presStyleIdx="2" presStyleCnt="4">
        <dgm:presLayoutVars>
          <dgm:bulletEnabled val="1"/>
        </dgm:presLayoutVars>
      </dgm:prSet>
      <dgm:spPr/>
    </dgm:pt>
    <dgm:pt modelId="{E353D114-D72C-4748-B6BD-13333B01E4EC}" type="pres">
      <dgm:prSet presAssocID="{3F37E0C4-6B79-4CB7-A03B-B7365C0A5620}" presName="childNode1tx" presStyleLbl="bgAcc1" presStyleIdx="2" presStyleCnt="4">
        <dgm:presLayoutVars>
          <dgm:bulletEnabled val="1"/>
        </dgm:presLayoutVars>
      </dgm:prSet>
      <dgm:spPr/>
    </dgm:pt>
    <dgm:pt modelId="{663B07D2-4F97-47AF-AC47-2DBA071D74BA}" type="pres">
      <dgm:prSet presAssocID="{3F37E0C4-6B79-4CB7-A03B-B7365C0A5620}" presName="parentNode1" presStyleLbl="node1" presStyleIdx="2" presStyleCnt="4">
        <dgm:presLayoutVars>
          <dgm:chMax val="1"/>
          <dgm:bulletEnabled val="1"/>
        </dgm:presLayoutVars>
      </dgm:prSet>
      <dgm:spPr/>
    </dgm:pt>
    <dgm:pt modelId="{FB9F9B92-4CFF-4B86-86ED-B181EF14B41A}" type="pres">
      <dgm:prSet presAssocID="{3F37E0C4-6B79-4CB7-A03B-B7365C0A5620}" presName="connSite1" presStyleCnt="0"/>
      <dgm:spPr/>
    </dgm:pt>
    <dgm:pt modelId="{F22233CC-9B40-421F-AF76-259B6A385DC0}" type="pres">
      <dgm:prSet presAssocID="{17761B77-E7E9-4F36-A979-58A6AB777D65}" presName="Name9" presStyleLbl="sibTrans2D1" presStyleIdx="2" presStyleCnt="3"/>
      <dgm:spPr/>
    </dgm:pt>
    <dgm:pt modelId="{720F852B-CD18-4C67-ABF2-9CD294572265}" type="pres">
      <dgm:prSet presAssocID="{FCE770B4-185B-4848-9967-2A4C459411AF}" presName="composite2" presStyleCnt="0"/>
      <dgm:spPr/>
    </dgm:pt>
    <dgm:pt modelId="{7E427D87-243A-48B6-9309-A7C464F3DFA2}" type="pres">
      <dgm:prSet presAssocID="{FCE770B4-185B-4848-9967-2A4C459411AF}" presName="dummyNode2" presStyleLbl="node1" presStyleIdx="2" presStyleCnt="4"/>
      <dgm:spPr/>
    </dgm:pt>
    <dgm:pt modelId="{0E922A96-E66E-484C-A100-1F1ED2037050}" type="pres">
      <dgm:prSet presAssocID="{FCE770B4-185B-4848-9967-2A4C459411AF}" presName="childNode2" presStyleLbl="bgAcc1" presStyleIdx="3" presStyleCnt="4">
        <dgm:presLayoutVars>
          <dgm:bulletEnabled val="1"/>
        </dgm:presLayoutVars>
      </dgm:prSet>
      <dgm:spPr/>
    </dgm:pt>
    <dgm:pt modelId="{9855C97F-9163-401A-BEF1-6FEA61A325F2}" type="pres">
      <dgm:prSet presAssocID="{FCE770B4-185B-4848-9967-2A4C459411AF}" presName="childNode2tx" presStyleLbl="bgAcc1" presStyleIdx="3" presStyleCnt="4">
        <dgm:presLayoutVars>
          <dgm:bulletEnabled val="1"/>
        </dgm:presLayoutVars>
      </dgm:prSet>
      <dgm:spPr/>
    </dgm:pt>
    <dgm:pt modelId="{9A61AA1F-581C-472B-B48F-550A7AE7EB88}" type="pres">
      <dgm:prSet presAssocID="{FCE770B4-185B-4848-9967-2A4C459411AF}" presName="parentNode2" presStyleLbl="node1" presStyleIdx="3" presStyleCnt="4">
        <dgm:presLayoutVars>
          <dgm:chMax val="0"/>
          <dgm:bulletEnabled val="1"/>
        </dgm:presLayoutVars>
      </dgm:prSet>
      <dgm:spPr/>
    </dgm:pt>
    <dgm:pt modelId="{5C6F563E-E1AC-48E5-8EA5-696C300BA6BC}" type="pres">
      <dgm:prSet presAssocID="{FCE770B4-185B-4848-9967-2A4C459411AF}" presName="connSite2" presStyleCnt="0"/>
      <dgm:spPr/>
    </dgm:pt>
  </dgm:ptLst>
  <dgm:cxnLst>
    <dgm:cxn modelId="{3DD0B603-BD4B-40B5-91C4-5E8B69858CAF}" type="presOf" srcId="{41CC67A9-EB6C-44FF-B8F4-E1912FFC7812}" destId="{5304CD68-CA07-40A1-BC34-F3A2E02F83BB}" srcOrd="1" destOrd="1" presId="urn:microsoft.com/office/officeart/2005/8/layout/hProcess4"/>
    <dgm:cxn modelId="{671EBB11-8B6E-4EB6-B5B9-DEE005B3A1A7}" type="presOf" srcId="{FCE770B4-185B-4848-9967-2A4C459411AF}" destId="{9A61AA1F-581C-472B-B48F-550A7AE7EB88}" srcOrd="0" destOrd="0" presId="urn:microsoft.com/office/officeart/2005/8/layout/hProcess4"/>
    <dgm:cxn modelId="{558EFD21-BB36-4AF4-AF36-5D1E750C3F4C}" srcId="{FE8CD8AF-15D1-49BC-9073-DA6EEB0F609F}" destId="{C4322A4F-1175-4F06-A797-7D1089E0D0AE}" srcOrd="0" destOrd="0" parTransId="{35AD7D57-548F-4D0D-9F2A-0C9EDB1F60BE}" sibTransId="{27DFE47E-1533-4FDA-9B0D-C43B8E5563ED}"/>
    <dgm:cxn modelId="{3DA8ED29-CA02-4454-BAC4-9ECF657DB3F4}" type="presOf" srcId="{A9682755-6B8B-4EC3-9DE4-4B9D0112C934}" destId="{EEADE29A-0265-4B5D-AC28-B518F840FDA7}" srcOrd="0" destOrd="0" presId="urn:microsoft.com/office/officeart/2005/8/layout/hProcess4"/>
    <dgm:cxn modelId="{5483C82D-0DD5-4E64-AC3D-AA21FBF5B883}" type="presOf" srcId="{8FC5F89F-0940-4450-9E34-EE5C1004A8B5}" destId="{B2C5DF65-DA30-48A9-A841-1577A9DEF543}" srcOrd="0" destOrd="0" presId="urn:microsoft.com/office/officeart/2005/8/layout/hProcess4"/>
    <dgm:cxn modelId="{E1696D31-460D-42D7-AD59-EAEBD29E81D4}" type="presOf" srcId="{AACD9848-FA59-48FD-A1F0-73D6FE37914A}" destId="{3A6000CD-4C0F-452B-9CFA-42221D053AA7}" srcOrd="1" destOrd="1" presId="urn:microsoft.com/office/officeart/2005/8/layout/hProcess4"/>
    <dgm:cxn modelId="{1A148640-814C-43F2-9A15-D62DCAC06344}" type="presOf" srcId="{C4322A4F-1175-4F06-A797-7D1089E0D0AE}" destId="{5304CD68-CA07-40A1-BC34-F3A2E02F83BB}" srcOrd="1" destOrd="0" presId="urn:microsoft.com/office/officeart/2005/8/layout/hProcess4"/>
    <dgm:cxn modelId="{5957875E-323B-4BB2-A53B-05C46B3AF10B}" srcId="{8FC5F89F-0940-4450-9E34-EE5C1004A8B5}" destId="{FCE770B4-185B-4848-9967-2A4C459411AF}" srcOrd="3" destOrd="0" parTransId="{54E8B3B3-6F63-4E65-B18E-71CD249E1D9A}" sibTransId="{2FFB9D2A-287C-4776-8BF2-4538EBBF9738}"/>
    <dgm:cxn modelId="{80A15264-9C2E-47C4-99CF-C0BC7C55DCAA}" type="presOf" srcId="{C4322A4F-1175-4F06-A797-7D1089E0D0AE}" destId="{700B6886-DCBE-4A8B-909B-E0E374EF1B37}" srcOrd="0" destOrd="0" presId="urn:microsoft.com/office/officeart/2005/8/layout/hProcess4"/>
    <dgm:cxn modelId="{67626C47-2D51-4BBE-9925-879A11752D7E}" type="presOf" srcId="{EC7BFCEE-4ADC-46B4-97F7-12D50995055C}" destId="{82C74B7B-5242-4052-8544-E0A66E354A6F}" srcOrd="0" destOrd="0" presId="urn:microsoft.com/office/officeart/2005/8/layout/hProcess4"/>
    <dgm:cxn modelId="{7D7B0869-5D33-4F12-9FC5-B601650AE3FE}" type="presOf" srcId="{AACD9848-FA59-48FD-A1F0-73D6FE37914A}" destId="{BDE3E4FE-4883-42AD-AC45-7DC5218B1A72}" srcOrd="0" destOrd="1" presId="urn:microsoft.com/office/officeart/2005/8/layout/hProcess4"/>
    <dgm:cxn modelId="{9FB8E449-1CF3-4BBF-9C7E-1ED4C096E1FF}" srcId="{8FC5F89F-0940-4450-9E34-EE5C1004A8B5}" destId="{3F37E0C4-6B79-4CB7-A03B-B7365C0A5620}" srcOrd="2" destOrd="0" parTransId="{9E28AA4C-573F-4C3C-88D1-27C17ABB0FA3}" sibTransId="{17761B77-E7E9-4F36-A979-58A6AB777D65}"/>
    <dgm:cxn modelId="{B5F0E46B-4396-47AD-8C0C-1B391C7851B6}" type="presOf" srcId="{C1E29F64-7FB0-4E5F-81D0-40E62C89E55F}" destId="{0E922A96-E66E-484C-A100-1F1ED2037050}" srcOrd="0" destOrd="0" presId="urn:microsoft.com/office/officeart/2005/8/layout/hProcess4"/>
    <dgm:cxn modelId="{79763A4F-A622-4050-A1B8-A6911DB21597}" srcId="{8FC5F89F-0940-4450-9E34-EE5C1004A8B5}" destId="{FE8CD8AF-15D1-49BC-9073-DA6EEB0F609F}" srcOrd="0" destOrd="0" parTransId="{347E1D7D-3B31-4C6C-B980-3FE5704C6523}" sibTransId="{9400A282-6702-484E-8875-DCCB07DAE681}"/>
    <dgm:cxn modelId="{212ECD71-F0B5-4FEC-871E-3788119A6426}" type="presOf" srcId="{41CC67A9-EB6C-44FF-B8F4-E1912FFC7812}" destId="{700B6886-DCBE-4A8B-909B-E0E374EF1B37}" srcOrd="0" destOrd="1" presId="urn:microsoft.com/office/officeart/2005/8/layout/hProcess4"/>
    <dgm:cxn modelId="{A1F0D073-C70F-497E-B4B2-43B4D9EC7240}" srcId="{FCE770B4-185B-4848-9967-2A4C459411AF}" destId="{8133DCBA-BC17-4F28-8F0A-39E4A560C5F1}" srcOrd="1" destOrd="0" parTransId="{A77C0460-395A-45D1-A43D-F164B145FE34}" sibTransId="{FFF56552-028B-4211-A9AD-E76AD97C7FAD}"/>
    <dgm:cxn modelId="{67C2057F-596F-48CC-9A84-FFC6E298B947}" srcId="{FE8CD8AF-15D1-49BC-9073-DA6EEB0F609F}" destId="{41CC67A9-EB6C-44FF-B8F4-E1912FFC7812}" srcOrd="1" destOrd="0" parTransId="{3AF666AE-D45E-4839-92EA-302FB70A6143}" sibTransId="{831E730A-60BF-4956-A423-D9031D539606}"/>
    <dgm:cxn modelId="{EE770B82-611F-4953-957C-823E8779DD10}" type="presOf" srcId="{3F37E0C4-6B79-4CB7-A03B-B7365C0A5620}" destId="{663B07D2-4F97-47AF-AC47-2DBA071D74BA}" srcOrd="0" destOrd="0" presId="urn:microsoft.com/office/officeart/2005/8/layout/hProcess4"/>
    <dgm:cxn modelId="{5527F797-C9A3-484F-98CF-58CBD1B22648}" type="presOf" srcId="{17761B77-E7E9-4F36-A979-58A6AB777D65}" destId="{F22233CC-9B40-421F-AF76-259B6A385DC0}" srcOrd="0" destOrd="0" presId="urn:microsoft.com/office/officeart/2005/8/layout/hProcess4"/>
    <dgm:cxn modelId="{49D3A499-5816-4633-B102-2236AED1DD63}" type="presOf" srcId="{FE8CD8AF-15D1-49BC-9073-DA6EEB0F609F}" destId="{B04C5C9F-9B54-4A93-89EA-9768C397A148}" srcOrd="0" destOrd="0" presId="urn:microsoft.com/office/officeart/2005/8/layout/hProcess4"/>
    <dgm:cxn modelId="{E77E0DA2-E1A9-454E-8731-B0848F523B0B}" type="presOf" srcId="{14C9F57E-9184-471E-9A63-0DECBBCDDFCA}" destId="{E353D114-D72C-4748-B6BD-13333B01E4EC}" srcOrd="1" destOrd="1" presId="urn:microsoft.com/office/officeart/2005/8/layout/hProcess4"/>
    <dgm:cxn modelId="{A5F866A4-DDB1-45D4-9C1A-EEFD44DB9B5E}" type="presOf" srcId="{042F644A-D424-4B84-B2FA-865B3293C4FB}" destId="{3A6000CD-4C0F-452B-9CFA-42221D053AA7}" srcOrd="1" destOrd="0" presId="urn:microsoft.com/office/officeart/2005/8/layout/hProcess4"/>
    <dgm:cxn modelId="{60B4A1A5-F510-450B-B9DA-D7DF007B2520}" srcId="{3F37E0C4-6B79-4CB7-A03B-B7365C0A5620}" destId="{14C9F57E-9184-471E-9A63-0DECBBCDDFCA}" srcOrd="1" destOrd="0" parTransId="{AF3FA453-C588-4A22-9A07-6A446D92D07D}" sibTransId="{1D5D8672-6E6C-4B28-80B8-33C369840F04}"/>
    <dgm:cxn modelId="{B2CDC8A5-2D98-4091-BA9C-230157632C9E}" srcId="{A9682755-6B8B-4EC3-9DE4-4B9D0112C934}" destId="{042F644A-D424-4B84-B2FA-865B3293C4FB}" srcOrd="0" destOrd="0" parTransId="{952AFEA1-4511-47C1-B769-A1A7528EF765}" sibTransId="{52FA24BC-C2A6-4199-8597-6BD3C9FC841B}"/>
    <dgm:cxn modelId="{CA1EECAA-838D-49EF-B1BB-53856FA01C58}" srcId="{FCE770B4-185B-4848-9967-2A4C459411AF}" destId="{C1E29F64-7FB0-4E5F-81D0-40E62C89E55F}" srcOrd="0" destOrd="0" parTransId="{9C3D3999-4F5F-4E8F-833F-D19320245842}" sibTransId="{A9F8B7C6-813C-40CF-9916-6BB9947948B8}"/>
    <dgm:cxn modelId="{87CB9AB0-D3E5-449C-953A-F2C1C3D6F1F6}" srcId="{A9682755-6B8B-4EC3-9DE4-4B9D0112C934}" destId="{AACD9848-FA59-48FD-A1F0-73D6FE37914A}" srcOrd="1" destOrd="0" parTransId="{E3A11D7F-F15F-4729-A4A5-CC7AB25C2D5C}" sibTransId="{F0BE7856-3873-4119-9A3A-976311F5286B}"/>
    <dgm:cxn modelId="{05BC18BC-0A9A-40F2-8FD2-668223D87458}" type="presOf" srcId="{042F644A-D424-4B84-B2FA-865B3293C4FB}" destId="{BDE3E4FE-4883-42AD-AC45-7DC5218B1A72}" srcOrd="0" destOrd="0" presId="urn:microsoft.com/office/officeart/2005/8/layout/hProcess4"/>
    <dgm:cxn modelId="{C3951DBF-A94E-4DB3-84E1-B210D3A9BA45}" srcId="{8FC5F89F-0940-4450-9E34-EE5C1004A8B5}" destId="{A9682755-6B8B-4EC3-9DE4-4B9D0112C934}" srcOrd="1" destOrd="0" parTransId="{0A6745CC-AD2F-4393-921C-6699AB901DF3}" sibTransId="{03ED061D-4976-4DD3-945D-8EDA76DBCE99}"/>
    <dgm:cxn modelId="{6335B7C1-445A-40CB-B0CF-6860530FA48F}" type="presOf" srcId="{9400A282-6702-484E-8875-DCCB07DAE681}" destId="{34DAE821-F71E-4C05-AAA7-33D6E046EBDC}" srcOrd="0" destOrd="0" presId="urn:microsoft.com/office/officeart/2005/8/layout/hProcess4"/>
    <dgm:cxn modelId="{D595E5CB-5604-4DDE-A958-75BD9E8180E2}" type="presOf" srcId="{03ED061D-4976-4DD3-945D-8EDA76DBCE99}" destId="{277D8216-61F5-4A86-9DD9-47286AED07FD}" srcOrd="0" destOrd="0" presId="urn:microsoft.com/office/officeart/2005/8/layout/hProcess4"/>
    <dgm:cxn modelId="{87499ACD-5A9D-4231-ACC5-86AE9A66EC5D}" type="presOf" srcId="{8133DCBA-BC17-4F28-8F0A-39E4A560C5F1}" destId="{9855C97F-9163-401A-BEF1-6FEA61A325F2}" srcOrd="1" destOrd="1" presId="urn:microsoft.com/office/officeart/2005/8/layout/hProcess4"/>
    <dgm:cxn modelId="{91E7C3D3-2DE1-4C8B-A711-F385F484C188}" srcId="{3F37E0C4-6B79-4CB7-A03B-B7365C0A5620}" destId="{EC7BFCEE-4ADC-46B4-97F7-12D50995055C}" srcOrd="0" destOrd="0" parTransId="{372C9219-0EBE-45F9-A683-5151AA651056}" sibTransId="{563BC666-D139-4F50-BB11-32EBA9D59641}"/>
    <dgm:cxn modelId="{2B7BE5E2-1D31-4068-8F46-878E1A032D2D}" type="presOf" srcId="{8133DCBA-BC17-4F28-8F0A-39E4A560C5F1}" destId="{0E922A96-E66E-484C-A100-1F1ED2037050}" srcOrd="0" destOrd="1" presId="urn:microsoft.com/office/officeart/2005/8/layout/hProcess4"/>
    <dgm:cxn modelId="{3560EFF2-4329-4FE1-884E-C4F1D7A204E4}" type="presOf" srcId="{14C9F57E-9184-471E-9A63-0DECBBCDDFCA}" destId="{82C74B7B-5242-4052-8544-E0A66E354A6F}" srcOrd="0" destOrd="1" presId="urn:microsoft.com/office/officeart/2005/8/layout/hProcess4"/>
    <dgm:cxn modelId="{BBC160FE-5F21-4C34-B227-2C799FBEDAB3}" type="presOf" srcId="{C1E29F64-7FB0-4E5F-81D0-40E62C89E55F}" destId="{9855C97F-9163-401A-BEF1-6FEA61A325F2}" srcOrd="1" destOrd="0" presId="urn:microsoft.com/office/officeart/2005/8/layout/hProcess4"/>
    <dgm:cxn modelId="{43C690FE-DFF8-40D5-81FE-40D9CFDC5FE1}" type="presOf" srcId="{EC7BFCEE-4ADC-46B4-97F7-12D50995055C}" destId="{E353D114-D72C-4748-B6BD-13333B01E4EC}" srcOrd="1" destOrd="0" presId="urn:microsoft.com/office/officeart/2005/8/layout/hProcess4"/>
    <dgm:cxn modelId="{FF8C591F-E09A-49D9-99D9-C12161474FA3}" type="presParOf" srcId="{B2C5DF65-DA30-48A9-A841-1577A9DEF543}" destId="{09BDE9ED-A898-4004-96B3-5FCC68842E9D}" srcOrd="0" destOrd="0" presId="urn:microsoft.com/office/officeart/2005/8/layout/hProcess4"/>
    <dgm:cxn modelId="{0FBAE676-129D-42AE-AE87-62C920A0C668}" type="presParOf" srcId="{B2C5DF65-DA30-48A9-A841-1577A9DEF543}" destId="{305083BD-ACE9-4C88-A67E-499FB749478F}" srcOrd="1" destOrd="0" presId="urn:microsoft.com/office/officeart/2005/8/layout/hProcess4"/>
    <dgm:cxn modelId="{7281BB51-E742-4398-BD2E-FDE5ADBE2469}" type="presParOf" srcId="{B2C5DF65-DA30-48A9-A841-1577A9DEF543}" destId="{D40A4784-BFA9-4A1F-8495-7C4E04C85898}" srcOrd="2" destOrd="0" presId="urn:microsoft.com/office/officeart/2005/8/layout/hProcess4"/>
    <dgm:cxn modelId="{EE0CA971-CB74-4A5A-BDA4-D36BCF96443E}" type="presParOf" srcId="{D40A4784-BFA9-4A1F-8495-7C4E04C85898}" destId="{A32FE5CF-274F-41D5-B3D7-F8CE0157D2F3}" srcOrd="0" destOrd="0" presId="urn:microsoft.com/office/officeart/2005/8/layout/hProcess4"/>
    <dgm:cxn modelId="{2DA1DBFC-F100-42D7-8E56-58FE789D8022}" type="presParOf" srcId="{A32FE5CF-274F-41D5-B3D7-F8CE0157D2F3}" destId="{24C19F0A-8B6D-4D11-A478-6D787E1B4E86}" srcOrd="0" destOrd="0" presId="urn:microsoft.com/office/officeart/2005/8/layout/hProcess4"/>
    <dgm:cxn modelId="{22023A8F-C919-42F0-84A2-350F1E412718}" type="presParOf" srcId="{A32FE5CF-274F-41D5-B3D7-F8CE0157D2F3}" destId="{700B6886-DCBE-4A8B-909B-E0E374EF1B37}" srcOrd="1" destOrd="0" presId="urn:microsoft.com/office/officeart/2005/8/layout/hProcess4"/>
    <dgm:cxn modelId="{E0710270-DDB3-4B5C-984B-E7CF8F6F9FEE}" type="presParOf" srcId="{A32FE5CF-274F-41D5-B3D7-F8CE0157D2F3}" destId="{5304CD68-CA07-40A1-BC34-F3A2E02F83BB}" srcOrd="2" destOrd="0" presId="urn:microsoft.com/office/officeart/2005/8/layout/hProcess4"/>
    <dgm:cxn modelId="{D65D60EF-517D-4DFB-BF10-990071EEF66D}" type="presParOf" srcId="{A32FE5CF-274F-41D5-B3D7-F8CE0157D2F3}" destId="{B04C5C9F-9B54-4A93-89EA-9768C397A148}" srcOrd="3" destOrd="0" presId="urn:microsoft.com/office/officeart/2005/8/layout/hProcess4"/>
    <dgm:cxn modelId="{E76EF50E-EB14-4328-A9F3-6316DEDF7EAF}" type="presParOf" srcId="{A32FE5CF-274F-41D5-B3D7-F8CE0157D2F3}" destId="{054CEC62-7F09-4DBB-89CA-7AA247C98495}" srcOrd="4" destOrd="0" presId="urn:microsoft.com/office/officeart/2005/8/layout/hProcess4"/>
    <dgm:cxn modelId="{F6566EF9-3204-4342-9A9C-52605AA971E2}" type="presParOf" srcId="{D40A4784-BFA9-4A1F-8495-7C4E04C85898}" destId="{34DAE821-F71E-4C05-AAA7-33D6E046EBDC}" srcOrd="1" destOrd="0" presId="urn:microsoft.com/office/officeart/2005/8/layout/hProcess4"/>
    <dgm:cxn modelId="{B9ACC114-469F-4BCB-81E4-55EF0FD12018}" type="presParOf" srcId="{D40A4784-BFA9-4A1F-8495-7C4E04C85898}" destId="{3B408A34-B4E5-476C-A493-F390CCDC3ADA}" srcOrd="2" destOrd="0" presId="urn:microsoft.com/office/officeart/2005/8/layout/hProcess4"/>
    <dgm:cxn modelId="{0AF1AD52-7AC0-4515-9E21-E94B25BCB9A3}" type="presParOf" srcId="{3B408A34-B4E5-476C-A493-F390CCDC3ADA}" destId="{4559AA50-50CD-49C4-B8A1-6C5F0C9D1F8F}" srcOrd="0" destOrd="0" presId="urn:microsoft.com/office/officeart/2005/8/layout/hProcess4"/>
    <dgm:cxn modelId="{5457B0CB-A2AD-40C3-A541-B516699BBB16}" type="presParOf" srcId="{3B408A34-B4E5-476C-A493-F390CCDC3ADA}" destId="{BDE3E4FE-4883-42AD-AC45-7DC5218B1A72}" srcOrd="1" destOrd="0" presId="urn:microsoft.com/office/officeart/2005/8/layout/hProcess4"/>
    <dgm:cxn modelId="{6302F135-B37E-4C51-A135-FF9240337334}" type="presParOf" srcId="{3B408A34-B4E5-476C-A493-F390CCDC3ADA}" destId="{3A6000CD-4C0F-452B-9CFA-42221D053AA7}" srcOrd="2" destOrd="0" presId="urn:microsoft.com/office/officeart/2005/8/layout/hProcess4"/>
    <dgm:cxn modelId="{65FC2624-D6E6-45F9-AD34-EBA884446A18}" type="presParOf" srcId="{3B408A34-B4E5-476C-A493-F390CCDC3ADA}" destId="{EEADE29A-0265-4B5D-AC28-B518F840FDA7}" srcOrd="3" destOrd="0" presId="urn:microsoft.com/office/officeart/2005/8/layout/hProcess4"/>
    <dgm:cxn modelId="{CE923E67-C0DF-4D2D-BC9F-A99BDC631DCE}" type="presParOf" srcId="{3B408A34-B4E5-476C-A493-F390CCDC3ADA}" destId="{833A410B-361E-4B91-AA91-04C67D2870E6}" srcOrd="4" destOrd="0" presId="urn:microsoft.com/office/officeart/2005/8/layout/hProcess4"/>
    <dgm:cxn modelId="{DFC49048-8009-415E-9D1C-9C2D835AE7AB}" type="presParOf" srcId="{D40A4784-BFA9-4A1F-8495-7C4E04C85898}" destId="{277D8216-61F5-4A86-9DD9-47286AED07FD}" srcOrd="3" destOrd="0" presId="urn:microsoft.com/office/officeart/2005/8/layout/hProcess4"/>
    <dgm:cxn modelId="{B956AEBD-7933-4B7C-9CF3-9EDEE1D911B5}" type="presParOf" srcId="{D40A4784-BFA9-4A1F-8495-7C4E04C85898}" destId="{3FC53874-5466-48CA-A37A-8939F88A6858}" srcOrd="4" destOrd="0" presId="urn:microsoft.com/office/officeart/2005/8/layout/hProcess4"/>
    <dgm:cxn modelId="{0A8AA6B5-BCDF-48E5-AE42-9D695D4C7BC0}" type="presParOf" srcId="{3FC53874-5466-48CA-A37A-8939F88A6858}" destId="{A90A0FA9-443C-42F9-89B5-DABB24C70857}" srcOrd="0" destOrd="0" presId="urn:microsoft.com/office/officeart/2005/8/layout/hProcess4"/>
    <dgm:cxn modelId="{862722F2-CC20-4535-81E8-DEF1F9A3B27E}" type="presParOf" srcId="{3FC53874-5466-48CA-A37A-8939F88A6858}" destId="{82C74B7B-5242-4052-8544-E0A66E354A6F}" srcOrd="1" destOrd="0" presId="urn:microsoft.com/office/officeart/2005/8/layout/hProcess4"/>
    <dgm:cxn modelId="{219C4FE9-01F4-41B0-AF7B-C40EE13FA792}" type="presParOf" srcId="{3FC53874-5466-48CA-A37A-8939F88A6858}" destId="{E353D114-D72C-4748-B6BD-13333B01E4EC}" srcOrd="2" destOrd="0" presId="urn:microsoft.com/office/officeart/2005/8/layout/hProcess4"/>
    <dgm:cxn modelId="{30839F6C-18FE-4733-B54F-C4843CD842A6}" type="presParOf" srcId="{3FC53874-5466-48CA-A37A-8939F88A6858}" destId="{663B07D2-4F97-47AF-AC47-2DBA071D74BA}" srcOrd="3" destOrd="0" presId="urn:microsoft.com/office/officeart/2005/8/layout/hProcess4"/>
    <dgm:cxn modelId="{D9B04343-252F-457B-B0EA-6D3C48432524}" type="presParOf" srcId="{3FC53874-5466-48CA-A37A-8939F88A6858}" destId="{FB9F9B92-4CFF-4B86-86ED-B181EF14B41A}" srcOrd="4" destOrd="0" presId="urn:microsoft.com/office/officeart/2005/8/layout/hProcess4"/>
    <dgm:cxn modelId="{E03D3DC8-4434-4B08-81A4-D47CD98B8BAC}" type="presParOf" srcId="{D40A4784-BFA9-4A1F-8495-7C4E04C85898}" destId="{F22233CC-9B40-421F-AF76-259B6A385DC0}" srcOrd="5" destOrd="0" presId="urn:microsoft.com/office/officeart/2005/8/layout/hProcess4"/>
    <dgm:cxn modelId="{6074A60E-1162-4362-A937-0DC18A32D252}" type="presParOf" srcId="{D40A4784-BFA9-4A1F-8495-7C4E04C85898}" destId="{720F852B-CD18-4C67-ABF2-9CD294572265}" srcOrd="6" destOrd="0" presId="urn:microsoft.com/office/officeart/2005/8/layout/hProcess4"/>
    <dgm:cxn modelId="{E35B4070-2BAE-40BB-806A-44D91B325D93}" type="presParOf" srcId="{720F852B-CD18-4C67-ABF2-9CD294572265}" destId="{7E427D87-243A-48B6-9309-A7C464F3DFA2}" srcOrd="0" destOrd="0" presId="urn:microsoft.com/office/officeart/2005/8/layout/hProcess4"/>
    <dgm:cxn modelId="{BF080529-83ED-4E7A-BF8D-DDAD7A59AFE5}" type="presParOf" srcId="{720F852B-CD18-4C67-ABF2-9CD294572265}" destId="{0E922A96-E66E-484C-A100-1F1ED2037050}" srcOrd="1" destOrd="0" presId="urn:microsoft.com/office/officeart/2005/8/layout/hProcess4"/>
    <dgm:cxn modelId="{77AF35AC-0417-47CB-9E67-865671069A11}" type="presParOf" srcId="{720F852B-CD18-4C67-ABF2-9CD294572265}" destId="{9855C97F-9163-401A-BEF1-6FEA61A325F2}" srcOrd="2" destOrd="0" presId="urn:microsoft.com/office/officeart/2005/8/layout/hProcess4"/>
    <dgm:cxn modelId="{ACA33B56-ECCC-4E81-BAFB-2496A8928005}" type="presParOf" srcId="{720F852B-CD18-4C67-ABF2-9CD294572265}" destId="{9A61AA1F-581C-472B-B48F-550A7AE7EB88}" srcOrd="3" destOrd="0" presId="urn:microsoft.com/office/officeart/2005/8/layout/hProcess4"/>
    <dgm:cxn modelId="{2F9988DC-F4E3-4AC0-903E-B9EC70DD5600}" type="presParOf" srcId="{720F852B-CD18-4C67-ABF2-9CD294572265}" destId="{5C6F563E-E1AC-48E5-8EA5-696C300BA6BC}" srcOrd="4" destOrd="0" presId="urn:microsoft.com/office/officeart/2005/8/layout/h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260BFA-B864-47DC-8121-187759BA4468}">
      <dsp:nvSpPr>
        <dsp:cNvPr id="0" name=""/>
        <dsp:cNvSpPr/>
      </dsp:nvSpPr>
      <dsp:spPr>
        <a:xfrm>
          <a:off x="1457347" y="3512532"/>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6131530-DB4F-4599-B4D7-30F24B60BE01}">
      <dsp:nvSpPr>
        <dsp:cNvPr id="0" name=""/>
        <dsp:cNvSpPr/>
      </dsp:nvSpPr>
      <dsp:spPr>
        <a:xfrm>
          <a:off x="1287944" y="3589777"/>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9349C205-C4FF-4539-8767-B57DBADBB75F}">
      <dsp:nvSpPr>
        <dsp:cNvPr id="0" name=""/>
        <dsp:cNvSpPr/>
      </dsp:nvSpPr>
      <dsp:spPr>
        <a:xfrm>
          <a:off x="1113531" y="3653369"/>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6CCE4FFA-DD56-45AE-8CBA-4DAD349D691F}">
      <dsp:nvSpPr>
        <dsp:cNvPr id="0" name=""/>
        <dsp:cNvSpPr/>
      </dsp:nvSpPr>
      <dsp:spPr>
        <a:xfrm>
          <a:off x="934109" y="3702950"/>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281722A-22B1-4599-90B1-EAB7436CC807}">
      <dsp:nvSpPr>
        <dsp:cNvPr id="0" name=""/>
        <dsp:cNvSpPr/>
      </dsp:nvSpPr>
      <dsp:spPr>
        <a:xfrm>
          <a:off x="2249262" y="2867268"/>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5752D12-3A30-4F5E-AE9F-F4A503EFB835}">
      <dsp:nvSpPr>
        <dsp:cNvPr id="0" name=""/>
        <dsp:cNvSpPr/>
      </dsp:nvSpPr>
      <dsp:spPr>
        <a:xfrm>
          <a:off x="2701005" y="1920569"/>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E2A38C13-2CDF-49E6-89B3-418DB857A7B1}">
      <dsp:nvSpPr>
        <dsp:cNvPr id="0" name=""/>
        <dsp:cNvSpPr/>
      </dsp:nvSpPr>
      <dsp:spPr>
        <a:xfrm>
          <a:off x="2578961" y="739261"/>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79612F52-15BB-44C6-B9B7-5AAB24D85769}">
      <dsp:nvSpPr>
        <dsp:cNvPr id="0" name=""/>
        <dsp:cNvSpPr/>
      </dsp:nvSpPr>
      <dsp:spPr>
        <a:xfrm>
          <a:off x="2687343" y="662376"/>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4DB2CEC8-3E96-4DC0-8961-F0D4B6EAB372}">
      <dsp:nvSpPr>
        <dsp:cNvPr id="0" name=""/>
        <dsp:cNvSpPr/>
      </dsp:nvSpPr>
      <dsp:spPr>
        <a:xfrm>
          <a:off x="2795725" y="585490"/>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A826DF32-DECB-4907-85AB-E3E3F3F24426}">
      <dsp:nvSpPr>
        <dsp:cNvPr id="0" name=""/>
        <dsp:cNvSpPr/>
      </dsp:nvSpPr>
      <dsp:spPr>
        <a:xfrm>
          <a:off x="2904107" y="662376"/>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F89D64F6-62BB-4B9B-B676-176B10ACCF04}">
      <dsp:nvSpPr>
        <dsp:cNvPr id="0" name=""/>
        <dsp:cNvSpPr/>
      </dsp:nvSpPr>
      <dsp:spPr>
        <a:xfrm>
          <a:off x="3012944" y="739261"/>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2F47C9D0-7649-4B4D-80D4-D0737F966B53}">
      <dsp:nvSpPr>
        <dsp:cNvPr id="0" name=""/>
        <dsp:cNvSpPr/>
      </dsp:nvSpPr>
      <dsp:spPr>
        <a:xfrm>
          <a:off x="2795725" y="747884"/>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102B4EDB-B0C7-4978-A1C1-FE23D3BD09B7}">
      <dsp:nvSpPr>
        <dsp:cNvPr id="0" name=""/>
        <dsp:cNvSpPr/>
      </dsp:nvSpPr>
      <dsp:spPr>
        <a:xfrm>
          <a:off x="2795725" y="910278"/>
          <a:ext cx="76049" cy="76049"/>
        </a:xfrm>
        <a:prstGeom prst="ellipse">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395911EB-FA18-4D7E-A0B2-662F2F669DD8}">
      <dsp:nvSpPr>
        <dsp:cNvPr id="0" name=""/>
        <dsp:cNvSpPr/>
      </dsp:nvSpPr>
      <dsp:spPr>
        <a:xfrm>
          <a:off x="503514" y="3854698"/>
          <a:ext cx="1637110" cy="43903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652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$100 per month</a:t>
          </a:r>
        </a:p>
      </dsp:txBody>
      <dsp:txXfrm>
        <a:off x="524946" y="3876130"/>
        <a:ext cx="1594246" cy="396174"/>
      </dsp:txXfrm>
    </dsp:sp>
    <dsp:sp modelId="{A44D363E-875D-4447-B6D8-67E35364A34A}">
      <dsp:nvSpPr>
        <dsp:cNvPr id="0" name=""/>
        <dsp:cNvSpPr/>
      </dsp:nvSpPr>
      <dsp:spPr>
        <a:xfrm>
          <a:off x="46563" y="3424989"/>
          <a:ext cx="759127" cy="75915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B008AB9-03F4-4516-BE29-06300CD7E72B}">
      <dsp:nvSpPr>
        <dsp:cNvPr id="0" name=""/>
        <dsp:cNvSpPr/>
      </dsp:nvSpPr>
      <dsp:spPr>
        <a:xfrm>
          <a:off x="1969883" y="3325649"/>
          <a:ext cx="1637110" cy="43903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652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$150 per month</a:t>
          </a:r>
        </a:p>
      </dsp:txBody>
      <dsp:txXfrm>
        <a:off x="1991315" y="3347081"/>
        <a:ext cx="1594246" cy="396174"/>
      </dsp:txXfrm>
    </dsp:sp>
    <dsp:sp modelId="{BAE00E33-C55B-475D-95F1-F723F1CA87B2}">
      <dsp:nvSpPr>
        <dsp:cNvPr id="0" name=""/>
        <dsp:cNvSpPr/>
      </dsp:nvSpPr>
      <dsp:spPr>
        <a:xfrm>
          <a:off x="1516092" y="2895053"/>
          <a:ext cx="759127" cy="75915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71FE126-C37C-4B89-91AB-B992DA20F85B}">
      <dsp:nvSpPr>
        <dsp:cNvPr id="0" name=""/>
        <dsp:cNvSpPr/>
      </dsp:nvSpPr>
      <dsp:spPr>
        <a:xfrm>
          <a:off x="2595583" y="2489967"/>
          <a:ext cx="1637110" cy="43903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652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$200 per month</a:t>
          </a:r>
        </a:p>
      </dsp:txBody>
      <dsp:txXfrm>
        <a:off x="2617015" y="2511399"/>
        <a:ext cx="1594246" cy="396174"/>
      </dsp:txXfrm>
    </dsp:sp>
    <dsp:sp modelId="{76D9107B-49DF-4D61-BF87-2E0D644AF92A}">
      <dsp:nvSpPr>
        <dsp:cNvPr id="0" name=""/>
        <dsp:cNvSpPr/>
      </dsp:nvSpPr>
      <dsp:spPr>
        <a:xfrm>
          <a:off x="2141791" y="2059372"/>
          <a:ext cx="759127" cy="75915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504026E-911E-480C-8CF5-9E0AD263C7E6}">
      <dsp:nvSpPr>
        <dsp:cNvPr id="0" name=""/>
        <dsp:cNvSpPr/>
      </dsp:nvSpPr>
      <dsp:spPr>
        <a:xfrm>
          <a:off x="2870180" y="1494406"/>
          <a:ext cx="1637110" cy="439038"/>
        </a:xfrm>
        <a:prstGeom prst="round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46522"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$250 per month</a:t>
          </a:r>
        </a:p>
      </dsp:txBody>
      <dsp:txXfrm>
        <a:off x="2891612" y="1515838"/>
        <a:ext cx="1594246" cy="396174"/>
      </dsp:txXfrm>
    </dsp:sp>
    <dsp:sp modelId="{A725C4CE-B4BF-4C14-A569-D4061C982B98}">
      <dsp:nvSpPr>
        <dsp:cNvPr id="0" name=""/>
        <dsp:cNvSpPr/>
      </dsp:nvSpPr>
      <dsp:spPr>
        <a:xfrm>
          <a:off x="2416389" y="1063811"/>
          <a:ext cx="759127" cy="759155"/>
        </a:xfrm>
        <a:prstGeom prst="ellipse">
          <a:avLst/>
        </a:prstGeom>
        <a:solidFill>
          <a:schemeClr val="accent1">
            <a:tint val="5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B6886-DCBE-4A8B-909B-E0E374EF1B37}">
      <dsp:nvSpPr>
        <dsp:cNvPr id="0" name=""/>
        <dsp:cNvSpPr/>
      </dsp:nvSpPr>
      <dsp:spPr>
        <a:xfrm>
          <a:off x="314" y="891736"/>
          <a:ext cx="1661368" cy="137028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Notify DDS of non-payment within </a:t>
          </a:r>
          <a:r>
            <a:rPr lang="en-US" sz="1100" u="sng" kern="1200"/>
            <a:t>five (5) calendar days</a:t>
          </a:r>
        </a:p>
        <a:p>
          <a:pPr marL="57150" lvl="1" indent="-57150" algn="l" defTabSz="488950">
            <a:lnSpc>
              <a:spcPct val="90000"/>
            </a:lnSpc>
            <a:spcBef>
              <a:spcPct val="0"/>
            </a:spcBef>
            <a:spcAft>
              <a:spcPct val="15000"/>
            </a:spcAft>
            <a:buChar char="•"/>
          </a:pPr>
          <a:r>
            <a:rPr lang="en-US" sz="1100" kern="1200"/>
            <a:t>Interview person for non-payment reason</a:t>
          </a:r>
        </a:p>
      </dsp:txBody>
      <dsp:txXfrm>
        <a:off x="31848" y="923270"/>
        <a:ext cx="1598300" cy="1013582"/>
      </dsp:txXfrm>
    </dsp:sp>
    <dsp:sp modelId="{34DAE821-F71E-4C05-AAA7-33D6E046EBDC}">
      <dsp:nvSpPr>
        <dsp:cNvPr id="0" name=""/>
        <dsp:cNvSpPr/>
      </dsp:nvSpPr>
      <dsp:spPr>
        <a:xfrm>
          <a:off x="902978" y="1106823"/>
          <a:ext cx="1996562" cy="1996562"/>
        </a:xfrm>
        <a:prstGeom prst="leftCircularArrow">
          <a:avLst>
            <a:gd name="adj1" fmla="val 3972"/>
            <a:gd name="adj2" fmla="val 498439"/>
            <a:gd name="adj3" fmla="val 2273950"/>
            <a:gd name="adj4" fmla="val 9024489"/>
            <a:gd name="adj5" fmla="val 4634"/>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B04C5C9F-9B54-4A93-89EA-9768C397A148}">
      <dsp:nvSpPr>
        <dsp:cNvPr id="0" name=""/>
        <dsp:cNvSpPr/>
      </dsp:nvSpPr>
      <dsp:spPr>
        <a:xfrm>
          <a:off x="369507" y="1968386"/>
          <a:ext cx="1476772" cy="587263"/>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First Occurrence of Non-Payment</a:t>
          </a:r>
        </a:p>
      </dsp:txBody>
      <dsp:txXfrm>
        <a:off x="386707" y="1985586"/>
        <a:ext cx="1442372" cy="552863"/>
      </dsp:txXfrm>
    </dsp:sp>
    <dsp:sp modelId="{BDE3E4FE-4883-42AD-AC45-7DC5218B1A72}">
      <dsp:nvSpPr>
        <dsp:cNvPr id="0" name=""/>
        <dsp:cNvSpPr/>
      </dsp:nvSpPr>
      <dsp:spPr>
        <a:xfrm>
          <a:off x="2223905" y="891736"/>
          <a:ext cx="1661368" cy="137028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Send notice to person detailing amount owed and requesting payment</a:t>
          </a:r>
        </a:p>
        <a:p>
          <a:pPr marL="57150" lvl="1" indent="-57150" algn="l" defTabSz="488950">
            <a:lnSpc>
              <a:spcPct val="90000"/>
            </a:lnSpc>
            <a:spcBef>
              <a:spcPct val="0"/>
            </a:spcBef>
            <a:spcAft>
              <a:spcPct val="15000"/>
            </a:spcAft>
            <a:buChar char="•"/>
          </a:pPr>
          <a:r>
            <a:rPr lang="en-US" sz="1100" kern="1200"/>
            <a:t>Make up to three (3) attempts to collect</a:t>
          </a:r>
        </a:p>
      </dsp:txBody>
      <dsp:txXfrm>
        <a:off x="2255439" y="1216902"/>
        <a:ext cx="1598300" cy="1013582"/>
      </dsp:txXfrm>
    </dsp:sp>
    <dsp:sp modelId="{277D8216-61F5-4A86-9DD9-47286AED07FD}">
      <dsp:nvSpPr>
        <dsp:cNvPr id="0" name=""/>
        <dsp:cNvSpPr/>
      </dsp:nvSpPr>
      <dsp:spPr>
        <a:xfrm>
          <a:off x="3112725" y="-3358"/>
          <a:ext cx="2208848" cy="2208848"/>
        </a:xfrm>
        <a:prstGeom prst="circularArrow">
          <a:avLst>
            <a:gd name="adj1" fmla="val 3590"/>
            <a:gd name="adj2" fmla="val 446417"/>
            <a:gd name="adj3" fmla="val 19378072"/>
            <a:gd name="adj4" fmla="val 12575511"/>
            <a:gd name="adj5" fmla="val 4189"/>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EADE29A-0265-4B5D-AC28-B518F840FDA7}">
      <dsp:nvSpPr>
        <dsp:cNvPr id="0" name=""/>
        <dsp:cNvSpPr/>
      </dsp:nvSpPr>
      <dsp:spPr>
        <a:xfrm>
          <a:off x="2593098" y="598104"/>
          <a:ext cx="1476772" cy="587263"/>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 Reason for Non-Payment</a:t>
          </a:r>
        </a:p>
      </dsp:txBody>
      <dsp:txXfrm>
        <a:off x="2610298" y="615304"/>
        <a:ext cx="1442372" cy="552863"/>
      </dsp:txXfrm>
    </dsp:sp>
    <dsp:sp modelId="{82C74B7B-5242-4052-8544-E0A66E354A6F}">
      <dsp:nvSpPr>
        <dsp:cNvPr id="0" name=""/>
        <dsp:cNvSpPr/>
      </dsp:nvSpPr>
      <dsp:spPr>
        <a:xfrm>
          <a:off x="4447496" y="891736"/>
          <a:ext cx="1661368" cy="137028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Provider</a:t>
          </a:r>
          <a:r>
            <a:rPr lang="en-US" sz="1100" kern="1200" baseline="0"/>
            <a:t> may move to discharge the person from residential supports</a:t>
          </a:r>
          <a:endParaRPr lang="en-US" sz="1100" kern="1200"/>
        </a:p>
        <a:p>
          <a:pPr marL="57150" lvl="1" indent="-57150" algn="l" defTabSz="488950">
            <a:lnSpc>
              <a:spcPct val="90000"/>
            </a:lnSpc>
            <a:spcBef>
              <a:spcPct val="0"/>
            </a:spcBef>
            <a:spcAft>
              <a:spcPct val="15000"/>
            </a:spcAft>
            <a:buChar char="•"/>
          </a:pPr>
          <a:r>
            <a:rPr lang="en-US" sz="1100" kern="1200"/>
            <a:t>DDS may pay provider if the person doesn’t pay required contribution</a:t>
          </a:r>
        </a:p>
      </dsp:txBody>
      <dsp:txXfrm>
        <a:off x="4479030" y="923270"/>
        <a:ext cx="1598300" cy="1013582"/>
      </dsp:txXfrm>
    </dsp:sp>
    <dsp:sp modelId="{F22233CC-9B40-421F-AF76-259B6A385DC0}">
      <dsp:nvSpPr>
        <dsp:cNvPr id="0" name=""/>
        <dsp:cNvSpPr/>
      </dsp:nvSpPr>
      <dsp:spPr>
        <a:xfrm>
          <a:off x="5350160" y="1106823"/>
          <a:ext cx="1996562" cy="1996562"/>
        </a:xfrm>
        <a:prstGeom prst="leftCircularArrow">
          <a:avLst>
            <a:gd name="adj1" fmla="val 3972"/>
            <a:gd name="adj2" fmla="val 498439"/>
            <a:gd name="adj3" fmla="val 2273950"/>
            <a:gd name="adj4" fmla="val 9024489"/>
            <a:gd name="adj5" fmla="val 4634"/>
          </a:avLst>
        </a:prstGeom>
        <a:gradFill rotWithShape="0">
          <a:gsLst>
            <a:gs pos="0">
              <a:schemeClr val="dk2">
                <a:tint val="60000"/>
                <a:hueOff val="0"/>
                <a:satOff val="0"/>
                <a:lumOff val="0"/>
                <a:alphaOff val="0"/>
                <a:tint val="100000"/>
                <a:shade val="100000"/>
                <a:satMod val="130000"/>
              </a:schemeClr>
            </a:gs>
            <a:gs pos="100000">
              <a:schemeClr val="dk2">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63B07D2-4F97-47AF-AC47-2DBA071D74BA}">
      <dsp:nvSpPr>
        <dsp:cNvPr id="0" name=""/>
        <dsp:cNvSpPr/>
      </dsp:nvSpPr>
      <dsp:spPr>
        <a:xfrm>
          <a:off x="4816689" y="1968386"/>
          <a:ext cx="1476772" cy="587263"/>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Refusal or Pattern of Non-Payment</a:t>
          </a:r>
        </a:p>
      </dsp:txBody>
      <dsp:txXfrm>
        <a:off x="4833889" y="1985586"/>
        <a:ext cx="1442372" cy="552863"/>
      </dsp:txXfrm>
    </dsp:sp>
    <dsp:sp modelId="{0E922A96-E66E-484C-A100-1F1ED2037050}">
      <dsp:nvSpPr>
        <dsp:cNvPr id="0" name=""/>
        <dsp:cNvSpPr/>
      </dsp:nvSpPr>
      <dsp:spPr>
        <a:xfrm>
          <a:off x="6671087" y="891736"/>
          <a:ext cx="1661368" cy="1370281"/>
        </a:xfrm>
        <a:prstGeom prst="roundRect">
          <a:avLst>
            <a:gd name="adj" fmla="val 10000"/>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0955" tIns="20955" rIns="20955" bIns="20955" numCol="1" spcCol="1270" anchor="t" anchorCtr="0">
          <a:noAutofit/>
        </a:bodyPr>
        <a:lstStyle/>
        <a:p>
          <a:pPr marL="57150" lvl="1" indent="-57150" algn="l" defTabSz="488950">
            <a:lnSpc>
              <a:spcPct val="90000"/>
            </a:lnSpc>
            <a:spcBef>
              <a:spcPct val="0"/>
            </a:spcBef>
            <a:spcAft>
              <a:spcPct val="15000"/>
            </a:spcAft>
            <a:buChar char="•"/>
          </a:pPr>
          <a:r>
            <a:rPr lang="en-US" sz="1100" kern="1200"/>
            <a:t>DDS may begin process of terminating the person’s residential supports</a:t>
          </a:r>
        </a:p>
        <a:p>
          <a:pPr marL="57150" lvl="1" indent="-57150" algn="l" defTabSz="488950">
            <a:lnSpc>
              <a:spcPct val="90000"/>
            </a:lnSpc>
            <a:spcBef>
              <a:spcPct val="0"/>
            </a:spcBef>
            <a:spcAft>
              <a:spcPct val="15000"/>
            </a:spcAft>
            <a:buChar char="•"/>
          </a:pPr>
          <a:r>
            <a:rPr lang="en-US" sz="1100" kern="1200"/>
            <a:t>DDS will provide 30 days written notice of due process rights</a:t>
          </a:r>
        </a:p>
      </dsp:txBody>
      <dsp:txXfrm>
        <a:off x="6702621" y="1216902"/>
        <a:ext cx="1598300" cy="1013582"/>
      </dsp:txXfrm>
    </dsp:sp>
    <dsp:sp modelId="{9A61AA1F-581C-472B-B48F-550A7AE7EB88}">
      <dsp:nvSpPr>
        <dsp:cNvPr id="0" name=""/>
        <dsp:cNvSpPr/>
      </dsp:nvSpPr>
      <dsp:spPr>
        <a:xfrm>
          <a:off x="7040280" y="598104"/>
          <a:ext cx="1476772" cy="587263"/>
        </a:xfrm>
        <a:prstGeom prst="roundRect">
          <a:avLst>
            <a:gd name="adj" fmla="val 10000"/>
          </a:avLst>
        </a:prstGeom>
        <a:gradFill rotWithShape="0">
          <a:gsLst>
            <a:gs pos="0">
              <a:schemeClr val="dk2">
                <a:hueOff val="0"/>
                <a:satOff val="0"/>
                <a:lumOff val="0"/>
                <a:alphaOff val="0"/>
                <a:tint val="100000"/>
                <a:shade val="100000"/>
                <a:satMod val="130000"/>
              </a:schemeClr>
            </a:gs>
            <a:gs pos="100000">
              <a:schemeClr val="dk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kern="1200"/>
            <a:t>Three Months of Non-Payment</a:t>
          </a:r>
        </a:p>
      </dsp:txBody>
      <dsp:txXfrm>
        <a:off x="7057480" y="615304"/>
        <a:ext cx="1442372" cy="552863"/>
      </dsp:txXfrm>
    </dsp:sp>
  </dsp:spTree>
</dsp:drawing>
</file>

<file path=ppt/diagrams/layout1.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9D21CA-4368-DC42-977B-52126C9F9BC4}" type="datetimeFigureOut">
              <a:rPr lang="en-US" smtClean="0"/>
              <a:pPr/>
              <a:t>12/8/2022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B810AC-92B2-C843-AD7B-EBCA31EF58C3}" type="slidenum">
              <a:rPr lang="en-US" smtClean="0"/>
              <a:pPr/>
              <a:t>‹#›</a:t>
            </a:fld>
            <a:endParaRPr lang="en-US"/>
          </a:p>
        </p:txBody>
      </p:sp>
    </p:spTree>
    <p:extLst>
      <p:ext uri="{BB962C8B-B14F-4D97-AF65-F5344CB8AC3E}">
        <p14:creationId xmlns:p14="http://schemas.microsoft.com/office/powerpoint/2010/main" val="178384286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5B810AC-92B2-C843-AD7B-EBCA31EF58C3}" type="slidenum">
              <a:rPr lang="en-US" smtClean="0"/>
              <a:pPr/>
              <a:t>1</a:t>
            </a:fld>
            <a:endParaRPr lang="en-US"/>
          </a:p>
        </p:txBody>
      </p:sp>
    </p:spTree>
    <p:extLst>
      <p:ext uri="{BB962C8B-B14F-4D97-AF65-F5344CB8AC3E}">
        <p14:creationId xmlns:p14="http://schemas.microsoft.com/office/powerpoint/2010/main" val="1152369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5B810AC-92B2-C843-AD7B-EBCA31EF58C3}" type="slidenum">
              <a:rPr lang="en-US" smtClean="0"/>
              <a:pPr/>
              <a:t>3</a:t>
            </a:fld>
            <a:endParaRPr lang="en-US"/>
          </a:p>
        </p:txBody>
      </p:sp>
    </p:spTree>
    <p:extLst>
      <p:ext uri="{BB962C8B-B14F-4D97-AF65-F5344CB8AC3E}">
        <p14:creationId xmlns:p14="http://schemas.microsoft.com/office/powerpoint/2010/main" val="2265470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Rectangle 14"/>
          <p:cNvSpPr/>
          <p:nvPr userDrawn="1"/>
        </p:nvSpPr>
        <p:spPr>
          <a:xfrm>
            <a:off x="0" y="702733"/>
            <a:ext cx="9144000" cy="6155267"/>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userDrawn="1"/>
        </p:nvSpPr>
        <p:spPr>
          <a:xfrm rot="1112321">
            <a:off x="-1085917" y="-1716455"/>
            <a:ext cx="12657749" cy="5186394"/>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2"/>
          <a:stretch>
            <a:fillRect/>
          </a:stretch>
        </p:blipFill>
        <p:spPr>
          <a:xfrm>
            <a:off x="7490778" y="486713"/>
            <a:ext cx="1242490" cy="1533172"/>
          </a:xfrm>
          <a:prstGeom prst="rect">
            <a:avLst/>
          </a:prstGeom>
        </p:spPr>
      </p:pic>
      <p:sp>
        <p:nvSpPr>
          <p:cNvPr id="13" name="Rectangle 12"/>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3"/>
          <p:cNvSpPr>
            <a:spLocks noGrp="1"/>
          </p:cNvSpPr>
          <p:nvPr>
            <p:ph type="body" sz="half" idx="2"/>
          </p:nvPr>
        </p:nvSpPr>
        <p:spPr>
          <a:xfrm>
            <a:off x="914400" y="3124200"/>
            <a:ext cx="7315200" cy="2895600"/>
          </a:xfrm>
          <a:prstGeom prst="rect">
            <a:avLst/>
          </a:prstGeom>
        </p:spPr>
        <p:txBody>
          <a:bodyPr lIns="0" tIns="0" rIns="0" bIns="0"/>
          <a:lstStyle>
            <a:lvl1pPr marL="0" indent="0">
              <a:lnSpc>
                <a:spcPts val="2400"/>
              </a:lnSpc>
              <a:buNone/>
              <a:defRPr sz="3200" b="0" i="0">
                <a:latin typeface="Gill Sans Std Light"/>
                <a:cs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Subtitle 2"/>
          <p:cNvSpPr>
            <a:spLocks noGrp="1"/>
          </p:cNvSpPr>
          <p:nvPr>
            <p:ph type="subTitle" idx="1"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5"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12/8/2022</a:t>
            </a:fld>
            <a:endParaRPr lang="en-US"/>
          </a:p>
        </p:txBody>
      </p:sp>
      <p:sp>
        <p:nvSpPr>
          <p:cNvPr id="16"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7"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256643"/>
            <a:ext cx="7772400" cy="2869520"/>
          </a:xfrm>
          <a:prstGeom prst="rect">
            <a:avLst/>
          </a:prstGeom>
        </p:spPr>
        <p:txBody>
          <a:bodyPr/>
          <a:lstStyle>
            <a:lvl1pPr>
              <a:buClr>
                <a:srgbClr val="C40033"/>
              </a:buClr>
              <a:defRPr>
                <a:latin typeface="Gill Sans Std Light"/>
              </a:defRPr>
            </a:lvl1pPr>
            <a:lvl2pPr>
              <a:buClr>
                <a:srgbClr val="C40033"/>
              </a:buClr>
              <a:defRPr>
                <a:latin typeface="Gill Sans Std Light"/>
              </a:defRPr>
            </a:lvl2pPr>
            <a:lvl3pPr>
              <a:buClr>
                <a:srgbClr val="C40033"/>
              </a:buClr>
              <a:defRPr>
                <a:latin typeface="Gill Sans Std Light"/>
              </a:defRPr>
            </a:lvl3pPr>
            <a:lvl4pPr>
              <a:buClr>
                <a:srgbClr val="C40033"/>
              </a:buClr>
              <a:defRPr>
                <a:latin typeface="Gill Sans Std Light"/>
              </a:defRPr>
            </a:lvl4pPr>
            <a:lvl5pPr>
              <a:buClr>
                <a:srgbClr val="C40033"/>
              </a:buClr>
              <a:defRPr>
                <a:latin typeface="Gill Sans Std Ligh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1"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2"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12/8/2022</a:t>
            </a:fld>
            <a:endParaRPr lang="en-US"/>
          </a:p>
        </p:txBody>
      </p:sp>
      <p:sp>
        <p:nvSpPr>
          <p:cNvPr id="13"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4"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144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95837"/>
            <a:ext cx="3581400" cy="3830326"/>
          </a:xfrm>
          <a:prstGeom prst="rect">
            <a:avLst/>
          </a:prstGeom>
        </p:spPr>
        <p:txBody>
          <a:bodyPr/>
          <a:lstStyle>
            <a:lvl1pPr>
              <a:buClr>
                <a:srgbClr val="C40033"/>
              </a:buClr>
              <a:defRPr sz="2800">
                <a:latin typeface="Gill Sans Std Light"/>
              </a:defRPr>
            </a:lvl1pPr>
            <a:lvl2pPr>
              <a:buClr>
                <a:srgbClr val="C40033"/>
              </a:buClr>
              <a:defRPr sz="2400">
                <a:latin typeface="Gill Sans Std Light"/>
              </a:defRPr>
            </a:lvl2pPr>
            <a:lvl3pPr>
              <a:buClr>
                <a:srgbClr val="C40033"/>
              </a:buClr>
              <a:defRPr sz="2000">
                <a:latin typeface="Gill Sans Std Light"/>
              </a:defRPr>
            </a:lvl3pPr>
            <a:lvl4pPr>
              <a:buClr>
                <a:srgbClr val="C40033"/>
              </a:buClr>
              <a:defRPr sz="1800">
                <a:latin typeface="Gill Sans Std Light"/>
              </a:defRPr>
            </a:lvl4pPr>
            <a:lvl5pPr>
              <a:buClr>
                <a:srgbClr val="C40033"/>
              </a:buClr>
              <a:defRPr sz="1800">
                <a:latin typeface="Gill Sans Std Ligh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9"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12/8/2022</a:t>
            </a:fld>
            <a:endParaRPr lang="en-US"/>
          </a:p>
        </p:txBody>
      </p:sp>
      <p:sp>
        <p:nvSpPr>
          <p:cNvPr id="10"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1"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14400" y="2225963"/>
            <a:ext cx="3582988"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4" name="Content Placeholder 3"/>
          <p:cNvSpPr>
            <a:spLocks noGrp="1"/>
          </p:cNvSpPr>
          <p:nvPr>
            <p:ph sz="half" idx="2"/>
          </p:nvPr>
        </p:nvSpPr>
        <p:spPr>
          <a:xfrm>
            <a:off x="914400" y="2865725"/>
            <a:ext cx="3582988" cy="3260437"/>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hasCustomPrompt="1"/>
          </p:nvPr>
        </p:nvSpPr>
        <p:spPr>
          <a:xfrm>
            <a:off x="4645025" y="2225963"/>
            <a:ext cx="3584575" cy="639762"/>
          </a:xfrm>
          <a:prstGeom prst="rect">
            <a:avLst/>
          </a:prstGeom>
        </p:spPr>
        <p:txBody>
          <a:bodyPr anchor="b"/>
          <a:lstStyle>
            <a:lvl1pPr marL="0" indent="0">
              <a:buNone/>
              <a:defRPr sz="2800" b="0" i="0">
                <a:solidFill>
                  <a:srgbClr val="011F4F"/>
                </a:solidFill>
                <a:latin typeface="Gill Sans Std Bold"/>
                <a:cs typeface="Gill Sans Std 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Slide Subhead</a:t>
            </a:r>
          </a:p>
        </p:txBody>
      </p:sp>
      <p:sp>
        <p:nvSpPr>
          <p:cNvPr id="6" name="Content Placeholder 5"/>
          <p:cNvSpPr>
            <a:spLocks noGrp="1"/>
          </p:cNvSpPr>
          <p:nvPr>
            <p:ph sz="quarter" idx="4"/>
          </p:nvPr>
        </p:nvSpPr>
        <p:spPr>
          <a:xfrm>
            <a:off x="4645025" y="2865725"/>
            <a:ext cx="3584575" cy="3260438"/>
          </a:xfrm>
          <a:prstGeom prst="rect">
            <a:avLst/>
          </a:prstGeom>
        </p:spPr>
        <p:txBody>
          <a:bodyPr/>
          <a:lstStyle>
            <a:lvl1pPr>
              <a:buClr>
                <a:srgbClr val="C40033"/>
              </a:buClr>
              <a:defRPr sz="2400">
                <a:latin typeface="Gill Sans Std Light"/>
              </a:defRPr>
            </a:lvl1pPr>
            <a:lvl2pPr>
              <a:buClr>
                <a:srgbClr val="C40033"/>
              </a:buClr>
              <a:defRPr sz="2000">
                <a:latin typeface="Gill Sans Std Light"/>
              </a:defRPr>
            </a:lvl2pPr>
            <a:lvl3pPr>
              <a:buClr>
                <a:srgbClr val="C40033"/>
              </a:buClr>
              <a:defRPr sz="1800">
                <a:latin typeface="Gill Sans Std Light"/>
              </a:defRPr>
            </a:lvl3pPr>
            <a:lvl4pPr>
              <a:buClr>
                <a:srgbClr val="C40033"/>
              </a:buClr>
              <a:defRPr sz="1600">
                <a:latin typeface="Gill Sans Std Light"/>
              </a:defRPr>
            </a:lvl4pPr>
            <a:lvl5pPr>
              <a:buClr>
                <a:srgbClr val="C40033"/>
              </a:buClr>
              <a:defRPr sz="1600">
                <a:latin typeface="Gill Sans Std Ligh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3"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12/8/2022</a:t>
            </a:fld>
            <a:endParaRPr lang="en-US"/>
          </a:p>
        </p:txBody>
      </p:sp>
      <p:sp>
        <p:nvSpPr>
          <p:cNvPr id="14"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5"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3134388"/>
            <a:ext cx="5111750" cy="2991775"/>
          </a:xfrm>
          <a:prstGeom prst="rect">
            <a:avLst/>
          </a:prstGeom>
        </p:spPr>
        <p:txBody>
          <a:bodyPr/>
          <a:lstStyle>
            <a:lvl1pPr>
              <a:buClr>
                <a:srgbClr val="C40033"/>
              </a:buClr>
              <a:defRPr sz="3200">
                <a:latin typeface="Gill Sans Std Light"/>
              </a:defRPr>
            </a:lvl1pPr>
            <a:lvl2pPr>
              <a:buClr>
                <a:srgbClr val="C40033"/>
              </a:buClr>
              <a:defRPr sz="2800">
                <a:latin typeface="Gill Sans Std Light"/>
              </a:defRPr>
            </a:lvl2pPr>
            <a:lvl3pPr>
              <a:buClr>
                <a:srgbClr val="C40033"/>
              </a:buClr>
              <a:defRPr sz="2400">
                <a:latin typeface="Gill Sans Std Light"/>
              </a:defRPr>
            </a:lvl3pPr>
            <a:lvl4pPr>
              <a:buClr>
                <a:srgbClr val="C40033"/>
              </a:buClr>
              <a:defRPr sz="2000">
                <a:latin typeface="Gill Sans Std Light"/>
              </a:defRPr>
            </a:lvl4pPr>
            <a:lvl5pPr>
              <a:buClr>
                <a:srgbClr val="C40033"/>
              </a:buClr>
              <a:defRPr sz="2000">
                <a:latin typeface="Gill Sans Std Ligh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3134388"/>
            <a:ext cx="2551113" cy="2991775"/>
          </a:xfrm>
          <a:prstGeom prst="rect">
            <a:avLst/>
          </a:prstGeom>
        </p:spPr>
        <p:txBody>
          <a:bodyPr lIns="0" tIns="0" rIns="0" bIns="0"/>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Subtitle 2"/>
          <p:cNvSpPr>
            <a:spLocks noGrp="1"/>
          </p:cNvSpPr>
          <p:nvPr>
            <p:ph type="subTitle" idx="13" hasCustomPrompt="1"/>
          </p:nvPr>
        </p:nvSpPr>
        <p:spPr>
          <a:xfrm>
            <a:off x="914400" y="2362200"/>
            <a:ext cx="7315200" cy="457200"/>
          </a:xfrm>
          <a:prstGeom prst="rect">
            <a:avLst/>
          </a:prstGeom>
        </p:spPr>
        <p:txBody>
          <a:bodyPr lIns="0" tIns="0" rIns="0" bIns="0" anchor="t"/>
          <a:lstStyle>
            <a:lvl1pPr marL="0" indent="0" algn="l">
              <a:buNone/>
              <a:defRPr b="0" i="0">
                <a:solidFill>
                  <a:srgbClr val="011F4F"/>
                </a:solidFill>
                <a:latin typeface="Gill Sans Std Bold"/>
                <a:cs typeface="Gill Sans St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Slide Subhead</a:t>
            </a:r>
          </a:p>
        </p:txBody>
      </p:sp>
      <p:sp>
        <p:nvSpPr>
          <p:cNvPr id="13" name="Title 1"/>
          <p:cNvSpPr>
            <a:spLocks noGrp="1"/>
          </p:cNvSpPr>
          <p:nvPr>
            <p:ph type="title" hasCustomPrompt="1"/>
          </p:nvPr>
        </p:nvSpPr>
        <p:spPr>
          <a:xfrm>
            <a:off x="914400" y="762000"/>
            <a:ext cx="7315200" cy="1143000"/>
          </a:xfrm>
          <a:prstGeom prst="rect">
            <a:avLst/>
          </a:prstGeom>
        </p:spPr>
        <p:txBody>
          <a:bodyPr lIns="0" tIns="0" rIns="0" bIns="0" anchor="t"/>
          <a:lstStyle>
            <a:lvl1pPr algn="l">
              <a:lnSpc>
                <a:spcPts val="4900"/>
              </a:lnSpc>
              <a:defRPr sz="4800" b="0" i="0">
                <a:solidFill>
                  <a:srgbClr val="C4004F"/>
                </a:solidFill>
                <a:latin typeface="Gill Sans Std Light"/>
                <a:cs typeface="Gill Sans Std Light"/>
              </a:defRPr>
            </a:lvl1pPr>
          </a:lstStyle>
          <a:p>
            <a:r>
              <a:rPr lang="en-US"/>
              <a:t>Slide Headline 1</a:t>
            </a:r>
            <a:br>
              <a:rPr lang="en-US"/>
            </a:br>
            <a:r>
              <a:rPr lang="en-US"/>
              <a:t>Slide Headline 2</a:t>
            </a:r>
          </a:p>
        </p:txBody>
      </p:sp>
      <p:sp>
        <p:nvSpPr>
          <p:cNvPr id="14"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12/8/2022</a:t>
            </a:fld>
            <a:endParaRPr lang="en-US"/>
          </a:p>
        </p:txBody>
      </p:sp>
      <p:sp>
        <p:nvSpPr>
          <p:cNvPr id="15"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6"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0" i="0">
                <a:solidFill>
                  <a:srgbClr val="011F4F"/>
                </a:solidFill>
                <a:latin typeface="Gill Sans Std Bold"/>
                <a:cs typeface="Gill Sans Std Bold"/>
              </a:defRPr>
            </a:lvl1pPr>
          </a:lstStyle>
          <a:p>
            <a:r>
              <a:rPr lang="en-US"/>
              <a:t>Slide Subhead</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Gill Sans Std Ligh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ill Sans Std Ligh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2"/>
          <p:cNvSpPr>
            <a:spLocks noGrp="1"/>
          </p:cNvSpPr>
          <p:nvPr>
            <p:ph type="dt" sz="half" idx="10"/>
          </p:nvPr>
        </p:nvSpPr>
        <p:spPr>
          <a:xfrm>
            <a:off x="457200" y="6356350"/>
            <a:ext cx="2133600" cy="365125"/>
          </a:xfrm>
          <a:prstGeom prst="rect">
            <a:avLst/>
          </a:prstGeom>
        </p:spPr>
        <p:txBody>
          <a:bodyPr/>
          <a:lstStyle>
            <a:lvl1pPr>
              <a:defRPr sz="1400">
                <a:latin typeface="Gill Sans Std Light"/>
              </a:defRPr>
            </a:lvl1pPr>
          </a:lstStyle>
          <a:p>
            <a:fld id="{7D289284-70B2-944D-BA0D-80D5B831EF78}" type="datetimeFigureOut">
              <a:rPr lang="en-US" smtClean="0"/>
              <a:pPr/>
              <a:t>12/8/2022</a:t>
            </a:fld>
            <a:endParaRPr lang="en-US"/>
          </a:p>
        </p:txBody>
      </p:sp>
      <p:sp>
        <p:nvSpPr>
          <p:cNvPr id="9" name="Footer Placeholder 3"/>
          <p:cNvSpPr>
            <a:spLocks noGrp="1"/>
          </p:cNvSpPr>
          <p:nvPr>
            <p:ph type="ftr" sz="quarter" idx="11"/>
          </p:nvPr>
        </p:nvSpPr>
        <p:spPr>
          <a:xfrm>
            <a:off x="3124200" y="6356350"/>
            <a:ext cx="2895600" cy="365125"/>
          </a:xfrm>
          <a:prstGeom prst="rect">
            <a:avLst/>
          </a:prstGeom>
        </p:spPr>
        <p:txBody>
          <a:bodyPr/>
          <a:lstStyle>
            <a:lvl1pPr>
              <a:defRPr sz="1400">
                <a:latin typeface="Gill Sans Std Light"/>
              </a:defRPr>
            </a:lvl1pPr>
          </a:lstStyle>
          <a:p>
            <a:endParaRPr lang="en-US"/>
          </a:p>
        </p:txBody>
      </p:sp>
      <p:sp>
        <p:nvSpPr>
          <p:cNvPr id="10" name="Slide Number Placeholder 4"/>
          <p:cNvSpPr>
            <a:spLocks noGrp="1"/>
          </p:cNvSpPr>
          <p:nvPr>
            <p:ph type="sldNum" sz="quarter" idx="12"/>
          </p:nvPr>
        </p:nvSpPr>
        <p:spPr>
          <a:xfrm>
            <a:off x="6553200" y="6356350"/>
            <a:ext cx="2133600" cy="365125"/>
          </a:xfrm>
          <a:prstGeom prst="rect">
            <a:avLst/>
          </a:prstGeom>
        </p:spPr>
        <p:txBody>
          <a:bodyPr/>
          <a:lstStyle>
            <a:lvl1pPr algn="r">
              <a:defRPr sz="1400">
                <a:latin typeface="Gill Sans Std Light"/>
              </a:defRPr>
            </a:lvl1pPr>
          </a:lstStyle>
          <a:p>
            <a:fld id="{4A75BE36-4E3E-C248-B598-07ED9BB6E04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7208648" y="0"/>
            <a:ext cx="1944496" cy="294162"/>
          </a:xfrm>
          <a:prstGeom prst="rect">
            <a:avLst/>
          </a:prstGeom>
          <a:solidFill>
            <a:srgbClr val="C4003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14160DDSS_logo_DDSfinal.png"/>
          <p:cNvPicPr>
            <a:picLocks noChangeAspect="1"/>
          </p:cNvPicPr>
          <p:nvPr userDrawn="1"/>
        </p:nvPicPr>
        <p:blipFill>
          <a:blip r:embed="rId9"/>
          <a:stretch>
            <a:fillRect/>
          </a:stretch>
        </p:blipFill>
        <p:spPr>
          <a:xfrm>
            <a:off x="8215889" y="422006"/>
            <a:ext cx="718095" cy="886094"/>
          </a:xfrm>
          <a:prstGeom prst="rect">
            <a:avLst/>
          </a:prstGeom>
        </p:spPr>
      </p:pic>
      <p:sp>
        <p:nvSpPr>
          <p:cNvPr id="10" name="Rectangle 9"/>
          <p:cNvSpPr/>
          <p:nvPr userDrawn="1"/>
        </p:nvSpPr>
        <p:spPr>
          <a:xfrm>
            <a:off x="0" y="0"/>
            <a:ext cx="7208648" cy="294162"/>
          </a:xfrm>
          <a:prstGeom prst="rect">
            <a:avLst/>
          </a:prstGeom>
          <a:solidFill>
            <a:srgbClr val="011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dds.dc.gov/sites/default/files/dc/sites/dds/publication/attachments/FINAL%20Procedure%20-%20Contribution%20to%20Costs%20of%20Residential%20Supports.pdf" TargetMode="External"/><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hyperlink" Target="https://dds.dc.gov/sites/default/files/dc/sites/dds/publication/attachments/Contribution%20to%20Costs%20of%20Residential%20Supports.pdf" TargetMode="External"/><Relationship Id="rId5" Type="http://schemas.openxmlformats.org/officeDocument/2006/relationships/hyperlink" Target="https://dds.dc.gov/sites/default/files/dc/sites/dds/publication/attachments/DDS_Contribution%20to%20Cost%20Fact%20Sheet-FINAL-072121eijh.pdf" TargetMode="External"/><Relationship Id="rId4" Type="http://schemas.openxmlformats.org/officeDocument/2006/relationships/hyperlink" Target="https://dds.dc.gov/sites/default/files/dc/sites/dds/publication/attachments/Contribution%20to%20Costs%20of%20DDA%20Residential%20Supports%20Final%20Rule%20at%2065%20DCR%20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8186" y="386277"/>
            <a:ext cx="1362853" cy="2006968"/>
          </a:xfrm>
          <a:prstGeom prst="rect">
            <a:avLst/>
          </a:prstGeom>
        </p:spPr>
      </p:pic>
      <p:sp>
        <p:nvSpPr>
          <p:cNvPr id="6" name="Title 1">
            <a:extLst>
              <a:ext uri="{FF2B5EF4-FFF2-40B4-BE49-F238E27FC236}">
                <a16:creationId xmlns:a16="http://schemas.microsoft.com/office/drawing/2014/main" id="{0DFB0BC5-36B8-4231-9031-FEB58942F15C}"/>
              </a:ext>
            </a:extLst>
          </p:cNvPr>
          <p:cNvSpPr txBox="1">
            <a:spLocks/>
          </p:cNvSpPr>
          <p:nvPr/>
        </p:nvSpPr>
        <p:spPr>
          <a:xfrm>
            <a:off x="1623967" y="1846809"/>
            <a:ext cx="5896066" cy="147344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a:t>Contribution to Costs of Residential Supports</a:t>
            </a:r>
          </a:p>
        </p:txBody>
      </p:sp>
      <p:sp>
        <p:nvSpPr>
          <p:cNvPr id="7" name="Subtitle 2">
            <a:extLst>
              <a:ext uri="{FF2B5EF4-FFF2-40B4-BE49-F238E27FC236}">
                <a16:creationId xmlns:a16="http://schemas.microsoft.com/office/drawing/2014/main" id="{85748A68-B206-44A9-AB24-532C48AF6A0A}"/>
              </a:ext>
            </a:extLst>
          </p:cNvPr>
          <p:cNvSpPr txBox="1">
            <a:spLocks/>
          </p:cNvSpPr>
          <p:nvPr/>
        </p:nvSpPr>
        <p:spPr>
          <a:xfrm>
            <a:off x="1366520" y="3930726"/>
            <a:ext cx="6410960" cy="1655762"/>
          </a:xfrm>
          <a:prstGeom prst="rect">
            <a:avLst/>
          </a:prstGeom>
        </p:spPr>
        <p:txBody>
          <a:bodyPr vert="horz" lIns="91440" tIns="45720" rIns="91440" bIns="45720" rtlCol="0" anchor="t">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b="1">
                <a:solidFill>
                  <a:schemeClr val="bg1"/>
                </a:solidFill>
              </a:rPr>
              <a:t>Policy and Procedure Overview</a:t>
            </a:r>
          </a:p>
          <a:p>
            <a:pPr marL="0" indent="0" algn="ctr">
              <a:buNone/>
            </a:pPr>
            <a:r>
              <a:rPr lang="en-US">
                <a:solidFill>
                  <a:schemeClr val="bg1"/>
                </a:solidFill>
                <a:cs typeface="Calibri"/>
              </a:rPr>
              <a:t>Shasta Brown, Deputy Director of QAPMA </a:t>
            </a:r>
          </a:p>
          <a:p>
            <a:pPr marL="0" indent="0" algn="ctr">
              <a:buNone/>
            </a:pPr>
            <a:r>
              <a:rPr lang="en-US">
                <a:solidFill>
                  <a:schemeClr val="bg1"/>
                </a:solidFill>
                <a:cs typeface="Calibri"/>
              </a:rPr>
              <a:t>Pamela Harmon, Supervisory Medicaid Waiver Specialist</a:t>
            </a:r>
          </a:p>
          <a:p>
            <a:pPr marL="0" indent="0" algn="ctr">
              <a:buNone/>
            </a:pPr>
            <a:r>
              <a:rPr lang="en-US">
                <a:solidFill>
                  <a:schemeClr val="bg1"/>
                </a:solidFill>
                <a:cs typeface="Calibri"/>
              </a:rPr>
              <a:t>Rhode Bernadel, Program Manager Service Coordination </a:t>
            </a:r>
            <a:endParaRPr lang="en-US">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66057" y="510379"/>
            <a:ext cx="7315200" cy="1186678"/>
          </a:xfrm>
        </p:spPr>
        <p:txBody>
          <a:bodyPr/>
          <a:lstStyle/>
          <a:p>
            <a:r>
              <a:rPr lang="en-US" sz="3600" b="1"/>
              <a:t>REFERENCES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2" name="Content Placeholder 2">
            <a:extLst>
              <a:ext uri="{FF2B5EF4-FFF2-40B4-BE49-F238E27FC236}">
                <a16:creationId xmlns:a16="http://schemas.microsoft.com/office/drawing/2014/main" id="{335625ED-956A-42F0-8E9E-DB1DD36509EE}"/>
              </a:ext>
            </a:extLst>
          </p:cNvPr>
          <p:cNvSpPr>
            <a:spLocks noGrp="1"/>
          </p:cNvSpPr>
          <p:nvPr>
            <p:ph sz="half" idx="1"/>
          </p:nvPr>
        </p:nvSpPr>
        <p:spPr>
          <a:xfrm>
            <a:off x="515204" y="1185633"/>
            <a:ext cx="7568398" cy="5510486"/>
          </a:xfrm>
        </p:spPr>
        <p:txBody>
          <a:bodyPr vert="horz" lIns="68580" tIns="34290" rIns="68580" bIns="34290" rtlCol="0" anchor="t">
            <a:normAutofit/>
          </a:bodyPr>
          <a:lstStyle/>
          <a:p>
            <a:pPr marL="0" indent="0">
              <a:buNone/>
            </a:pPr>
            <a:r>
              <a:rPr lang="en-US" sz="1600" dirty="0"/>
              <a:t>Final rulemaking for the Contribution to Costs of DDA Residential Supports can be found in the D.C. Municipal Regulations (29 DCMR § 13100 et seq.), which were published in the D.C. register on November 30, 2018 (65 DCR 013201.</a:t>
            </a:r>
          </a:p>
          <a:p>
            <a:pPr marL="0" indent="0">
              <a:buNone/>
            </a:pPr>
            <a:r>
              <a:rPr lang="en-US" sz="1600" dirty="0">
                <a:hlinkClick r:id="rId4"/>
              </a:rPr>
              <a:t>https://dds.dc.gov/sites/default/files/dc/sites/dds/publication/attachments/Contribution%20to%20Costs%20of%20DDA%20Residential%20Supports%20Final%20Rule%20at%2065%20DCR%200....pdf</a:t>
            </a:r>
            <a:endParaRPr lang="en-US" sz="1600" dirty="0"/>
          </a:p>
          <a:p>
            <a:pPr marL="0" indent="0">
              <a:buNone/>
            </a:pPr>
            <a:endParaRPr lang="en-US" sz="1600" dirty="0"/>
          </a:p>
          <a:p>
            <a:pPr marL="0" indent="0">
              <a:buNone/>
            </a:pPr>
            <a:r>
              <a:rPr lang="en-US" sz="1600" dirty="0"/>
              <a:t>Contribution to Cost of Residential Supports Fact Sheet</a:t>
            </a:r>
          </a:p>
          <a:p>
            <a:pPr marL="0" indent="0">
              <a:buNone/>
            </a:pPr>
            <a:r>
              <a:rPr lang="en-US" sz="1600" dirty="0">
                <a:hlinkClick r:id="rId5"/>
              </a:rPr>
              <a:t>https://dds.dc.gov/sites/default/files/dc/sites/dds/publication/attachments/DDS_Contribution%20to%20Cost%20Fact%20Sheet-FINAL-072121eijh.pdf</a:t>
            </a:r>
            <a:endParaRPr lang="en-US" sz="1600" dirty="0"/>
          </a:p>
          <a:p>
            <a:pPr marL="0" indent="0">
              <a:buNone/>
            </a:pPr>
            <a:endParaRPr lang="en-US" sz="1600" dirty="0"/>
          </a:p>
          <a:p>
            <a:pPr marL="0" indent="0">
              <a:buNone/>
            </a:pPr>
            <a:r>
              <a:rPr lang="en-US" sz="1600" dirty="0"/>
              <a:t>Contribution to Cost of Residential Supports Policy</a:t>
            </a:r>
          </a:p>
          <a:p>
            <a:pPr marL="0" indent="0">
              <a:buNone/>
            </a:pPr>
            <a:r>
              <a:rPr lang="en-US" sz="1600" dirty="0">
                <a:hlinkClick r:id="rId6"/>
              </a:rPr>
              <a:t>https://dds.dc.gov/sites/default/files/dc/sites/dds/publication/attachments/Contribution%20to%20Costs%20of%20Residential%20Supports.pdf</a:t>
            </a:r>
          </a:p>
          <a:p>
            <a:pPr marL="0" indent="0">
              <a:buNone/>
            </a:pPr>
            <a:endParaRPr lang="en-US" sz="1600" dirty="0"/>
          </a:p>
          <a:p>
            <a:pPr marL="0" indent="0">
              <a:buNone/>
            </a:pPr>
            <a:r>
              <a:rPr lang="en-US" sz="1600" dirty="0"/>
              <a:t>Contribution to Cost of Residential Supports Procedures</a:t>
            </a:r>
          </a:p>
          <a:p>
            <a:pPr marL="0" indent="0">
              <a:buNone/>
            </a:pPr>
            <a:r>
              <a:rPr lang="en-US" sz="1600" dirty="0">
                <a:hlinkClick r:id="rId7"/>
              </a:rPr>
              <a:t>https://dds.dc.gov/sites/default/files/dc/sites/dds/publication/attachments/FINAL%20Procedure%20-%20Contribution%20to%20Costs%20of%20Residential%20Supports.pdf</a:t>
            </a:r>
            <a:endParaRPr lang="en-US" dirty="0"/>
          </a:p>
          <a:p>
            <a:pPr marL="0" indent="0">
              <a:buNone/>
            </a:pPr>
            <a:endParaRPr lang="en-US" sz="1600" dirty="0"/>
          </a:p>
        </p:txBody>
      </p:sp>
    </p:spTree>
    <p:extLst>
      <p:ext uri="{BB962C8B-B14F-4D97-AF65-F5344CB8AC3E}">
        <p14:creationId xmlns:p14="http://schemas.microsoft.com/office/powerpoint/2010/main" val="854179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a:xfrm>
            <a:off x="914400" y="762000"/>
            <a:ext cx="7315200" cy="620486"/>
          </a:xfrm>
        </p:spPr>
        <p:txBody>
          <a:bodyPr/>
          <a:lstStyle/>
          <a:p>
            <a:r>
              <a:rPr lang="en-US" b="1"/>
              <a:t>QUESTIONS?</a:t>
            </a:r>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2" name="Content Placeholder 2">
            <a:extLst>
              <a:ext uri="{FF2B5EF4-FFF2-40B4-BE49-F238E27FC236}">
                <a16:creationId xmlns:a16="http://schemas.microsoft.com/office/drawing/2014/main" id="{8E563F9B-223F-4F80-9FBD-D2CF02559D07}"/>
              </a:ext>
            </a:extLst>
          </p:cNvPr>
          <p:cNvSpPr txBox="1">
            <a:spLocks/>
          </p:cNvSpPr>
          <p:nvPr/>
        </p:nvSpPr>
        <p:spPr>
          <a:xfrm>
            <a:off x="570155" y="1905000"/>
            <a:ext cx="8154297" cy="3185198"/>
          </a:xfrm>
          <a:prstGeom prst="rect">
            <a:avLst/>
          </a:prstGeom>
        </p:spPr>
        <p:txBody>
          <a:bodyPr vert="horz" lIns="68580" tIns="34290" rIns="68580" bIns="34290" rtlCol="0" anchor="t">
            <a:normAutofit lnSpcReduction="10000"/>
          </a:bodyPr>
          <a:lstStyle>
            <a:lvl1pPr marL="0" indent="0" algn="l" defTabSz="457200" rtl="0" eaLnBrk="1" latinLnBrk="0" hangingPunct="1">
              <a:spcBef>
                <a:spcPct val="20000"/>
              </a:spcBef>
              <a:buFont typeface="Arial"/>
              <a:buNone/>
              <a:defRPr sz="3200" b="0" i="0" kern="1200">
                <a:solidFill>
                  <a:srgbClr val="011F4F"/>
                </a:solidFill>
                <a:latin typeface="Gill Sans Std Bold"/>
                <a:ea typeface="+mn-ea"/>
                <a:cs typeface="Gill Sans Std Bold"/>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a:t>For further information regarding the policy: </a:t>
            </a:r>
          </a:p>
          <a:p>
            <a:r>
              <a:rPr lang="en-US"/>
              <a:t>Providers: Please contact your assigned Quality Resource Specialist (QRS)</a:t>
            </a:r>
          </a:p>
          <a:p>
            <a:endParaRPr lang="en-US"/>
          </a:p>
          <a:p>
            <a:r>
              <a:rPr lang="en-US"/>
              <a:t>Persons Supported: Please contact your assigned Service Coordinator (SC)</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itle 80"/>
          <p:cNvSpPr>
            <a:spLocks noGrp="1"/>
          </p:cNvSpPr>
          <p:nvPr>
            <p:ph type="title"/>
          </p:nvPr>
        </p:nvSpPr>
        <p:spPr>
          <a:xfrm>
            <a:off x="914400" y="762000"/>
            <a:ext cx="7315200" cy="749166"/>
          </a:xfrm>
        </p:spPr>
        <p:txBody>
          <a:bodyPr/>
          <a:lstStyle/>
          <a:p>
            <a:r>
              <a:rPr lang="en-US" b="1"/>
              <a:t>OVERVIEW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1" name="Content Placeholder 2">
            <a:extLst>
              <a:ext uri="{FF2B5EF4-FFF2-40B4-BE49-F238E27FC236}">
                <a16:creationId xmlns:a16="http://schemas.microsoft.com/office/drawing/2014/main" id="{C3A87B9B-96ED-40B5-8243-583EAFC2E3FC}"/>
              </a:ext>
            </a:extLst>
          </p:cNvPr>
          <p:cNvSpPr>
            <a:spLocks noGrp="1"/>
          </p:cNvSpPr>
          <p:nvPr>
            <p:ph idx="1"/>
          </p:nvPr>
        </p:nvSpPr>
        <p:spPr>
          <a:xfrm>
            <a:off x="245072" y="1484269"/>
            <a:ext cx="7944060" cy="4862888"/>
          </a:xfrm>
        </p:spPr>
        <p:txBody>
          <a:bodyPr lIns="91440" tIns="45720" rIns="91440" bIns="45720" anchor="t">
            <a:normAutofit fontScale="55000" lnSpcReduction="20000"/>
          </a:bodyPr>
          <a:lstStyle/>
          <a:p>
            <a:pPr marL="0" indent="0">
              <a:spcAft>
                <a:spcPts val="450"/>
              </a:spcAft>
              <a:buNone/>
            </a:pPr>
            <a:r>
              <a:rPr lang="en-US"/>
              <a:t>District of Columbia law requires persons applying for or receiving certain residential supports to contribute to the cost of care.  </a:t>
            </a:r>
          </a:p>
          <a:p>
            <a:pPr marL="0" indent="0">
              <a:spcAft>
                <a:spcPts val="450"/>
              </a:spcAft>
              <a:buNone/>
            </a:pPr>
            <a:r>
              <a:rPr lang="en-US"/>
              <a:t>The Contribution to Costs of Residential Supports (CTC) policy and procedure implements the </a:t>
            </a:r>
            <a:r>
              <a:rPr lang="en-US" i="1"/>
              <a:t>Contribution to Costs of Supports Fund Amendment Act of 2016 </a:t>
            </a:r>
            <a:r>
              <a:rPr lang="en-US"/>
              <a:t>[D.C. Official Code § §7-761.05] and associated municipal regulations 29 DCMR § §13100 to 13102 and 13199 [published Nov. 30, 2018]. </a:t>
            </a:r>
          </a:p>
          <a:p>
            <a:pPr marL="0" indent="0">
              <a:spcAft>
                <a:spcPts val="450"/>
              </a:spcAft>
              <a:buNone/>
            </a:pPr>
            <a:endParaRPr lang="en-US"/>
          </a:p>
          <a:p>
            <a:pPr marL="0" indent="0">
              <a:buNone/>
            </a:pPr>
            <a:r>
              <a:rPr lang="en-US"/>
              <a:t>Applies to persons receiving and providers delivering the following services:</a:t>
            </a:r>
          </a:p>
          <a:p>
            <a:pPr marL="213995" indent="-213995">
              <a:buFont typeface="Arial" panose="020B0604020202020204" pitchFamily="34" charset="0"/>
              <a:buChar char="•"/>
            </a:pPr>
            <a:r>
              <a:rPr lang="en-US"/>
              <a:t>Residential Habilitation </a:t>
            </a:r>
          </a:p>
          <a:p>
            <a:pPr marL="213995" indent="-213995">
              <a:buFont typeface="Arial" panose="020B0604020202020204" pitchFamily="34" charset="0"/>
              <a:buChar char="•"/>
            </a:pPr>
            <a:r>
              <a:rPr lang="en-US"/>
              <a:t>Supported Living</a:t>
            </a:r>
          </a:p>
          <a:p>
            <a:pPr marL="213995" indent="-213995">
              <a:buFont typeface="Arial" panose="020B0604020202020204" pitchFamily="34" charset="0"/>
              <a:buChar char="•"/>
            </a:pPr>
            <a:r>
              <a:rPr lang="en-US"/>
              <a:t>Host Home</a:t>
            </a:r>
          </a:p>
          <a:p>
            <a:pPr marL="213995" indent="-213995">
              <a:buFont typeface="Arial" panose="020B0604020202020204" pitchFamily="34" charset="0"/>
              <a:buChar char="•"/>
            </a:pPr>
            <a:r>
              <a:rPr lang="en-US"/>
              <a:t>Other locally funded residential services</a:t>
            </a:r>
          </a:p>
          <a:p>
            <a:pPr marL="213995" indent="-213995">
              <a:buFont typeface="Arial" panose="020B0604020202020204" pitchFamily="34" charset="0"/>
              <a:buChar char="•"/>
            </a:pPr>
            <a:endParaRPr lang="en-US"/>
          </a:p>
          <a:p>
            <a:pPr marL="213995" indent="-213995">
              <a:buFont typeface="Arial" panose="020B0604020202020204" pitchFamily="34" charset="0"/>
              <a:buChar char="•"/>
            </a:pPr>
            <a:endParaRPr lang="en-US"/>
          </a:p>
          <a:p>
            <a:pPr marL="0" indent="0">
              <a:buNone/>
            </a:pPr>
            <a:r>
              <a:rPr lang="en-US" b="1"/>
              <a:t>Intake</a:t>
            </a:r>
            <a:r>
              <a:rPr lang="en-US"/>
              <a:t>: The Contribution to Cost of Residential Support Fact Sheet is share with people who express a need for residential supports during the intake process.</a:t>
            </a:r>
          </a:p>
          <a:p>
            <a:pPr marL="213995" indent="-213995">
              <a:buFont typeface="Arial" panose="020B0604020202020204" pitchFamily="34" charset="0"/>
              <a:buChar char="•"/>
            </a:pP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76030" y="496957"/>
            <a:ext cx="8085482" cy="749166"/>
          </a:xfrm>
        </p:spPr>
        <p:txBody>
          <a:bodyPr/>
          <a:lstStyle/>
          <a:p>
            <a:r>
              <a:rPr lang="en-US" sz="3600" b="1"/>
              <a:t>EFFECTIVE DATE OF CTC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1" name="Content Placeholder 2">
            <a:extLst>
              <a:ext uri="{FF2B5EF4-FFF2-40B4-BE49-F238E27FC236}">
                <a16:creationId xmlns:a16="http://schemas.microsoft.com/office/drawing/2014/main" id="{6B7D85A9-91FF-4162-BEFE-6D7A23B2B1A6}"/>
              </a:ext>
            </a:extLst>
          </p:cNvPr>
          <p:cNvSpPr>
            <a:spLocks noGrp="1"/>
          </p:cNvSpPr>
          <p:nvPr>
            <p:ph idx="1"/>
          </p:nvPr>
        </p:nvSpPr>
        <p:spPr>
          <a:xfrm>
            <a:off x="327992" y="1314104"/>
            <a:ext cx="3994808" cy="4668054"/>
          </a:xfrm>
        </p:spPr>
        <p:txBody>
          <a:bodyPr vert="horz" lIns="68580" tIns="34290" rIns="68580" bIns="34290" rtlCol="0" anchor="t">
            <a:normAutofit fontScale="70000" lnSpcReduction="20000"/>
          </a:bodyPr>
          <a:lstStyle/>
          <a:p>
            <a:pPr marL="0" indent="0">
              <a:buNone/>
            </a:pPr>
            <a:r>
              <a:rPr lang="en-US"/>
              <a:t>The CTC policy and procedure became effective on </a:t>
            </a:r>
            <a:r>
              <a:rPr lang="en-US" u="sng"/>
              <a:t>October 1, 2021</a:t>
            </a:r>
            <a:r>
              <a:rPr lang="en-US"/>
              <a:t>.</a:t>
            </a:r>
          </a:p>
          <a:p>
            <a:r>
              <a:rPr lang="en-US"/>
              <a:t>Contributions for those </a:t>
            </a:r>
            <a:r>
              <a:rPr lang="en-US" u="sng"/>
              <a:t>entering service</a:t>
            </a:r>
            <a:r>
              <a:rPr lang="en-US"/>
              <a:t>, on or after October 1, 2021, may begin on the first day of the month following the person’s initial ISP meeting.</a:t>
            </a:r>
            <a:endParaRPr lang="en-US">
              <a:cs typeface="Calibri"/>
            </a:endParaRPr>
          </a:p>
          <a:p>
            <a:pPr marL="0" indent="0">
              <a:buNone/>
            </a:pPr>
            <a:endParaRPr lang="en-US"/>
          </a:p>
          <a:p>
            <a:r>
              <a:rPr lang="en-US"/>
              <a:t>For those </a:t>
            </a:r>
            <a:r>
              <a:rPr lang="en-US" u="sng"/>
              <a:t>already in service</a:t>
            </a:r>
            <a:r>
              <a:rPr lang="en-US"/>
              <a:t> on October 1, 2021 who have not contributed, collections will begin six months after ISP or six-month review meeting (phased-in).</a:t>
            </a:r>
            <a:endParaRPr lang="en-US">
              <a:cs typeface="Calibri"/>
            </a:endParaRPr>
          </a:p>
        </p:txBody>
      </p:sp>
      <p:graphicFrame>
        <p:nvGraphicFramePr>
          <p:cNvPr id="12" name="Diagram 11">
            <a:extLst>
              <a:ext uri="{FF2B5EF4-FFF2-40B4-BE49-F238E27FC236}">
                <a16:creationId xmlns:a16="http://schemas.microsoft.com/office/drawing/2014/main" id="{48AC0C0C-6AFD-47EA-BB93-86F2ECE6B86F}"/>
              </a:ext>
            </a:extLst>
          </p:cNvPr>
          <p:cNvGraphicFramePr/>
          <p:nvPr>
            <p:extLst>
              <p:ext uri="{D42A27DB-BD31-4B8C-83A1-F6EECF244321}">
                <p14:modId xmlns:p14="http://schemas.microsoft.com/office/powerpoint/2010/main" val="410090533"/>
              </p:ext>
            </p:extLst>
          </p:nvPr>
        </p:nvGraphicFramePr>
        <p:xfrm>
          <a:off x="4492605" y="1635418"/>
          <a:ext cx="4553855" cy="488011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7" name="Title 20">
            <a:extLst>
              <a:ext uri="{FF2B5EF4-FFF2-40B4-BE49-F238E27FC236}">
                <a16:creationId xmlns:a16="http://schemas.microsoft.com/office/drawing/2014/main" id="{F0A00083-E3F4-FBCF-21FA-EB0D1EF188FA}"/>
              </a:ext>
            </a:extLst>
          </p:cNvPr>
          <p:cNvSpPr txBox="1">
            <a:spLocks/>
          </p:cNvSpPr>
          <p:nvPr/>
        </p:nvSpPr>
        <p:spPr>
          <a:xfrm>
            <a:off x="578126" y="6016487"/>
            <a:ext cx="8085482" cy="749166"/>
          </a:xfrm>
          <a:prstGeom prst="rect">
            <a:avLst/>
          </a:prstGeom>
        </p:spPr>
        <p:txBody>
          <a:bodyPr lIns="0" tIns="0" rIns="0" bIns="0" anchor="t"/>
          <a:lstStyle>
            <a:lvl1pPr algn="l" defTabSz="457200" rtl="0" eaLnBrk="1" latinLnBrk="0" hangingPunct="1">
              <a:lnSpc>
                <a:spcPts val="4900"/>
              </a:lnSpc>
              <a:spcBef>
                <a:spcPct val="0"/>
              </a:spcBef>
              <a:buNone/>
              <a:defRPr sz="4800" b="0" i="0" kern="1200">
                <a:solidFill>
                  <a:srgbClr val="C4004F"/>
                </a:solidFill>
                <a:latin typeface="Gill Sans Std Light"/>
                <a:ea typeface="+mj-ea"/>
                <a:cs typeface="Gill Sans Std Light"/>
              </a:defRPr>
            </a:lvl1pPr>
          </a:lstStyle>
          <a:p>
            <a:r>
              <a:rPr lang="en-US" sz="3200">
                <a:solidFill>
                  <a:schemeClr val="accent1">
                    <a:lumMod val="75000"/>
                  </a:schemeClr>
                </a:solidFill>
              </a:rPr>
              <a:t>Heavily Imposed October 1, 2022!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A840A10-E1FF-A101-0BCC-D65FC39DEE3C}"/>
              </a:ext>
            </a:extLst>
          </p:cNvPr>
          <p:cNvSpPr>
            <a:spLocks noGrp="1"/>
          </p:cNvSpPr>
          <p:nvPr>
            <p:ph sz="half" idx="1"/>
          </p:nvPr>
        </p:nvSpPr>
        <p:spPr>
          <a:xfrm>
            <a:off x="493572" y="1818934"/>
            <a:ext cx="3581400" cy="3830326"/>
          </a:xfrm>
        </p:spPr>
        <p:txBody>
          <a:bodyPr lIns="91440" tIns="45720" rIns="91440" bIns="45720" anchor="t"/>
          <a:lstStyle/>
          <a:p>
            <a:r>
              <a:rPr lang="en-US" sz="2000" dirty="0"/>
              <a:t>When DDS is the representative payee for a person who receives SSI/SSDI benefits</a:t>
            </a:r>
          </a:p>
          <a:p>
            <a:pPr lvl="1"/>
            <a:r>
              <a:rPr lang="en-US" sz="2000" dirty="0"/>
              <a:t>The person's SSI/SSDI benefits are contributed to the cost of residential supports, minus $100.</a:t>
            </a:r>
          </a:p>
          <a:p>
            <a:pPr lvl="1"/>
            <a:r>
              <a:rPr lang="en-US" sz="2000" dirty="0"/>
              <a:t>The person receives $100 a month.</a:t>
            </a:r>
          </a:p>
          <a:p>
            <a:endParaRPr lang="en-US"/>
          </a:p>
        </p:txBody>
      </p:sp>
      <p:sp>
        <p:nvSpPr>
          <p:cNvPr id="4" name="Subtitle 3">
            <a:extLst>
              <a:ext uri="{FF2B5EF4-FFF2-40B4-BE49-F238E27FC236}">
                <a16:creationId xmlns:a16="http://schemas.microsoft.com/office/drawing/2014/main" id="{718D5CE5-0479-E3E2-FA22-DA0D8C908D4C}"/>
              </a:ext>
            </a:extLst>
          </p:cNvPr>
          <p:cNvSpPr>
            <a:spLocks noGrp="1"/>
          </p:cNvSpPr>
          <p:nvPr>
            <p:ph sz="half" idx="2"/>
          </p:nvPr>
        </p:nvSpPr>
        <p:spPr>
          <a:xfrm>
            <a:off x="4441135" y="1896445"/>
            <a:ext cx="3581400" cy="4801218"/>
          </a:xfrm>
        </p:spPr>
        <p:txBody>
          <a:bodyPr lIns="91440" tIns="45720" rIns="91440" bIns="45720" anchor="t"/>
          <a:lstStyle/>
          <a:p>
            <a:r>
              <a:rPr lang="en-US" sz="2000" dirty="0"/>
              <a:t>When the person does not have a representative payee or has another designated representative payee (other than DDS)</a:t>
            </a:r>
          </a:p>
          <a:p>
            <a:pPr lvl="1"/>
            <a:r>
              <a:rPr lang="en-US" sz="2000" dirty="0"/>
              <a:t>The provider is responsible for collecting the payment from the person or his/her representative payee.</a:t>
            </a:r>
          </a:p>
          <a:p>
            <a:pPr lvl="1"/>
            <a:r>
              <a:rPr lang="en-US" sz="2000" dirty="0"/>
              <a:t>DDS will reduce the provider’s payment by the contribution amount.</a:t>
            </a:r>
          </a:p>
          <a:p>
            <a:endParaRPr lang="en-US" sz="2000"/>
          </a:p>
        </p:txBody>
      </p:sp>
      <p:sp>
        <p:nvSpPr>
          <p:cNvPr id="3" name="Title 2">
            <a:extLst>
              <a:ext uri="{FF2B5EF4-FFF2-40B4-BE49-F238E27FC236}">
                <a16:creationId xmlns:a16="http://schemas.microsoft.com/office/drawing/2014/main" id="{090A70CD-8C87-0952-BD62-58BA2557C63F}"/>
              </a:ext>
            </a:extLst>
          </p:cNvPr>
          <p:cNvSpPr>
            <a:spLocks noGrp="1"/>
          </p:cNvSpPr>
          <p:nvPr>
            <p:ph type="title"/>
          </p:nvPr>
        </p:nvSpPr>
        <p:spPr>
          <a:xfrm>
            <a:off x="284922" y="430696"/>
            <a:ext cx="7315200" cy="1186751"/>
          </a:xfrm>
        </p:spPr>
        <p:txBody>
          <a:bodyPr/>
          <a:lstStyle/>
          <a:p>
            <a:r>
              <a:rPr lang="en-US" sz="3200" b="1"/>
              <a:t>CONTRIBUTING TO RESIDENTIAL SUPPORTS</a:t>
            </a:r>
          </a:p>
        </p:txBody>
      </p:sp>
    </p:spTree>
    <p:extLst>
      <p:ext uri="{BB962C8B-B14F-4D97-AF65-F5344CB8AC3E}">
        <p14:creationId xmlns:p14="http://schemas.microsoft.com/office/powerpoint/2010/main" val="3895266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id="{718D5CE5-0479-E3E2-FA22-DA0D8C908D4C}"/>
              </a:ext>
            </a:extLst>
          </p:cNvPr>
          <p:cNvSpPr>
            <a:spLocks noGrp="1"/>
          </p:cNvSpPr>
          <p:nvPr>
            <p:ph sz="half" idx="2"/>
          </p:nvPr>
        </p:nvSpPr>
        <p:spPr>
          <a:xfrm>
            <a:off x="523462" y="1711261"/>
            <a:ext cx="7606747" cy="4858477"/>
          </a:xfrm>
        </p:spPr>
        <p:txBody>
          <a:bodyPr lIns="91440" tIns="45720" rIns="91440" bIns="45720" anchor="t"/>
          <a:lstStyle/>
          <a:p>
            <a:r>
              <a:rPr lang="en-US" sz="2000"/>
              <a:t>The required contribution to costs is discussed and documented during the initial Individual Service Plan (ISP) meeting by the Inter Disciplinary Team (IDT). </a:t>
            </a:r>
            <a:endParaRPr lang="en-US"/>
          </a:p>
          <a:p>
            <a:pPr marL="0" indent="0">
              <a:buNone/>
            </a:pPr>
            <a:endParaRPr lang="en-US" sz="2000"/>
          </a:p>
          <a:p>
            <a:r>
              <a:rPr lang="en-US" sz="2000"/>
              <a:t>The person or the representative payee (if other than DDS) is then required to begin making monthly payments on the first day of the month following the approval of the initial or amended ISP.</a:t>
            </a:r>
            <a:endParaRPr lang="en-US"/>
          </a:p>
          <a:p>
            <a:endParaRPr lang="en-US" sz="2000"/>
          </a:p>
          <a:p>
            <a:r>
              <a:rPr lang="en-US" sz="2000"/>
              <a:t>The SC will document in the Service Funding Authorization request that the rep payee make payments directly to the provider.</a:t>
            </a:r>
          </a:p>
        </p:txBody>
      </p:sp>
      <p:sp>
        <p:nvSpPr>
          <p:cNvPr id="3" name="Title 2">
            <a:extLst>
              <a:ext uri="{FF2B5EF4-FFF2-40B4-BE49-F238E27FC236}">
                <a16:creationId xmlns:a16="http://schemas.microsoft.com/office/drawing/2014/main" id="{090A70CD-8C87-0952-BD62-58BA2557C63F}"/>
              </a:ext>
            </a:extLst>
          </p:cNvPr>
          <p:cNvSpPr>
            <a:spLocks noGrp="1"/>
          </p:cNvSpPr>
          <p:nvPr>
            <p:ph type="title"/>
          </p:nvPr>
        </p:nvSpPr>
        <p:spPr>
          <a:xfrm>
            <a:off x="284922" y="430696"/>
            <a:ext cx="7315200" cy="1186751"/>
          </a:xfrm>
        </p:spPr>
        <p:txBody>
          <a:bodyPr/>
          <a:lstStyle/>
          <a:p>
            <a:r>
              <a:rPr lang="en-US" sz="3200" b="1"/>
              <a:t>PERSONS </a:t>
            </a:r>
            <a:r>
              <a:rPr lang="en-US" sz="3200" b="1" i="1"/>
              <a:t>NEW</a:t>
            </a:r>
            <a:r>
              <a:rPr lang="en-US" sz="3200" b="1"/>
              <a:t> TO RESIDENTIAL SUPPORTS</a:t>
            </a:r>
          </a:p>
        </p:txBody>
      </p:sp>
    </p:spTree>
    <p:extLst>
      <p:ext uri="{BB962C8B-B14F-4D97-AF65-F5344CB8AC3E}">
        <p14:creationId xmlns:p14="http://schemas.microsoft.com/office/powerpoint/2010/main" val="2174808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67748" y="762000"/>
            <a:ext cx="7861852" cy="707571"/>
          </a:xfrm>
        </p:spPr>
        <p:txBody>
          <a:bodyPr/>
          <a:lstStyle/>
          <a:p>
            <a:r>
              <a:rPr lang="en-US" sz="3200" b="1"/>
              <a:t>CALCULATING THE CONTRIBUTION</a:t>
            </a:r>
            <a:endParaRPr lang="en-US" sz="320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0" name="Text Placeholder 3">
            <a:extLst>
              <a:ext uri="{FF2B5EF4-FFF2-40B4-BE49-F238E27FC236}">
                <a16:creationId xmlns:a16="http://schemas.microsoft.com/office/drawing/2014/main" id="{D26BA969-1ADF-4419-B809-CDD8D89EE500}"/>
              </a:ext>
            </a:extLst>
          </p:cNvPr>
          <p:cNvSpPr>
            <a:spLocks noGrp="1"/>
          </p:cNvSpPr>
          <p:nvPr>
            <p:ph type="body" sz="half" idx="2"/>
          </p:nvPr>
        </p:nvSpPr>
        <p:spPr>
          <a:xfrm>
            <a:off x="593272" y="1928124"/>
            <a:ext cx="2551113" cy="4362105"/>
          </a:xfrm>
          <a:solidFill>
            <a:schemeClr val="accent1">
              <a:lumMod val="20000"/>
              <a:lumOff val="80000"/>
            </a:schemeClr>
          </a:solidFill>
        </p:spPr>
        <p:txBody>
          <a:bodyPr lIns="0" tIns="0" rIns="0" bIns="0" anchor="t">
            <a:normAutofit/>
          </a:bodyPr>
          <a:lstStyle/>
          <a:p>
            <a:r>
              <a:rPr lang="en-US" b="1"/>
              <a:t>I</a:t>
            </a:r>
            <a:r>
              <a:rPr lang="en-US" sz="1600" b="1"/>
              <a:t>ncome and Assets </a:t>
            </a:r>
            <a:r>
              <a:rPr lang="en-US" sz="1600"/>
              <a:t>include but are not limited to:</a:t>
            </a:r>
          </a:p>
          <a:p>
            <a:pPr marL="213995" indent="-213995">
              <a:buFont typeface="Arial" panose="020B0604020202020204" pitchFamily="34" charset="0"/>
              <a:buChar char="•"/>
            </a:pPr>
            <a:r>
              <a:rPr lang="en-US" sz="1600"/>
              <a:t>Wages</a:t>
            </a:r>
          </a:p>
          <a:p>
            <a:pPr marL="213995" indent="-213995">
              <a:buFont typeface="Arial" panose="020B0604020202020204" pitchFamily="34" charset="0"/>
              <a:buChar char="•"/>
            </a:pPr>
            <a:r>
              <a:rPr lang="en-US" sz="1600"/>
              <a:t>Checking and savings accounts</a:t>
            </a:r>
          </a:p>
          <a:p>
            <a:pPr marL="213995" indent="-213995">
              <a:buFont typeface="Arial" panose="020B0604020202020204" pitchFamily="34" charset="0"/>
              <a:buChar char="•"/>
            </a:pPr>
            <a:r>
              <a:rPr lang="en-US" sz="1600"/>
              <a:t>Social Security Income (SSI)</a:t>
            </a:r>
          </a:p>
          <a:p>
            <a:pPr marL="213995" indent="-213995">
              <a:buFont typeface="Arial" panose="020B0604020202020204" pitchFamily="34" charset="0"/>
              <a:buChar char="•"/>
            </a:pPr>
            <a:r>
              <a:rPr lang="en-US" sz="1600"/>
              <a:t>Social Security Disability Income (SSDI)</a:t>
            </a:r>
          </a:p>
          <a:p>
            <a:pPr marL="213995" indent="-213995">
              <a:buFont typeface="Arial" panose="020B0604020202020204" pitchFamily="34" charset="0"/>
              <a:buChar char="•"/>
            </a:pPr>
            <a:r>
              <a:rPr lang="en-US" sz="1600"/>
              <a:t>Veteran Benefits</a:t>
            </a:r>
          </a:p>
          <a:p>
            <a:pPr marL="213995" indent="-213995">
              <a:buFont typeface="Arial" panose="020B0604020202020204" pitchFamily="34" charset="0"/>
              <a:buChar char="•"/>
            </a:pPr>
            <a:r>
              <a:rPr lang="en-US" sz="1600"/>
              <a:t>Other income (pensions, earned income, gambling proceeds, damages awards, inheritances, etc.)</a:t>
            </a:r>
          </a:p>
          <a:p>
            <a:pPr marL="213995" indent="-213995">
              <a:buFont typeface="Arial" panose="020B0604020202020204" pitchFamily="34" charset="0"/>
              <a:buChar char="•"/>
            </a:pPr>
            <a:r>
              <a:rPr lang="en-US" sz="1600"/>
              <a:t>Other statutory benefits</a:t>
            </a:r>
          </a:p>
          <a:p>
            <a:endParaRPr lang="en-US"/>
          </a:p>
        </p:txBody>
      </p:sp>
      <p:sp>
        <p:nvSpPr>
          <p:cNvPr id="14" name="Content Placeholder 2">
            <a:extLst>
              <a:ext uri="{FF2B5EF4-FFF2-40B4-BE49-F238E27FC236}">
                <a16:creationId xmlns:a16="http://schemas.microsoft.com/office/drawing/2014/main" id="{6BF24A2C-8B00-47C8-917E-60FBBC83DAAE}"/>
              </a:ext>
            </a:extLst>
          </p:cNvPr>
          <p:cNvSpPr>
            <a:spLocks noGrp="1"/>
          </p:cNvSpPr>
          <p:nvPr>
            <p:ph idx="1"/>
          </p:nvPr>
        </p:nvSpPr>
        <p:spPr>
          <a:xfrm>
            <a:off x="3292928" y="1862497"/>
            <a:ext cx="5173081" cy="4493358"/>
          </a:xfrm>
        </p:spPr>
        <p:txBody>
          <a:bodyPr lIns="91440" tIns="45720" rIns="91440" bIns="45720" anchor="t">
            <a:normAutofit lnSpcReduction="10000"/>
          </a:bodyPr>
          <a:lstStyle/>
          <a:p>
            <a:pPr marL="0" indent="0">
              <a:buNone/>
            </a:pPr>
            <a:r>
              <a:rPr lang="en-US" dirty="0"/>
              <a:t>The contribution amount will be based evidence of a person’s </a:t>
            </a:r>
            <a:r>
              <a:rPr lang="en-US" b="1" dirty="0"/>
              <a:t>income and assets</a:t>
            </a:r>
            <a:r>
              <a:rPr lang="en-US" dirty="0"/>
              <a:t>.</a:t>
            </a:r>
          </a:p>
          <a:p>
            <a:pPr marL="0" indent="0">
              <a:buNone/>
            </a:pPr>
            <a:r>
              <a:rPr lang="en-US" dirty="0"/>
              <a:t>Relevant financial documentation will be reviewed by the team at the initial ISP meeting and at least annually, or when the person's income changes.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350709" y="362362"/>
            <a:ext cx="7315200" cy="836668"/>
          </a:xfrm>
        </p:spPr>
        <p:txBody>
          <a:bodyPr/>
          <a:lstStyle/>
          <a:p>
            <a:r>
              <a:rPr lang="en-US" sz="3600" b="1"/>
              <a:t>CTC Based on UNEARNED AND EARNED INCOME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2" name="Content Placeholder 2">
            <a:extLst>
              <a:ext uri="{FF2B5EF4-FFF2-40B4-BE49-F238E27FC236}">
                <a16:creationId xmlns:a16="http://schemas.microsoft.com/office/drawing/2014/main" id="{335625ED-956A-42F0-8E9E-DB1DD36509EE}"/>
              </a:ext>
            </a:extLst>
          </p:cNvPr>
          <p:cNvSpPr>
            <a:spLocks noGrp="1"/>
          </p:cNvSpPr>
          <p:nvPr>
            <p:ph sz="half" idx="1"/>
          </p:nvPr>
        </p:nvSpPr>
        <p:spPr>
          <a:xfrm>
            <a:off x="225192" y="1617198"/>
            <a:ext cx="4347044" cy="4635465"/>
          </a:xfrm>
        </p:spPr>
        <p:txBody>
          <a:bodyPr vert="horz" lIns="68580" tIns="34290" rIns="68580" bIns="34290" rtlCol="0" anchor="t">
            <a:normAutofit fontScale="70000" lnSpcReduction="20000"/>
          </a:bodyPr>
          <a:lstStyle/>
          <a:p>
            <a:pPr marL="0" indent="0">
              <a:buNone/>
            </a:pPr>
            <a:r>
              <a:rPr lang="en-US" sz="2000" b="1" u="sng">
                <a:cs typeface="Arial"/>
              </a:rPr>
              <a:t>Unearned Income </a:t>
            </a:r>
            <a:endParaRPr lang="en-US" sz="2000" b="1" u="sng">
              <a:cs typeface="Arial" panose="020B0604020202020204" pitchFamily="34" charset="0"/>
            </a:endParaRPr>
          </a:p>
          <a:p>
            <a:r>
              <a:rPr lang="en-US" sz="2400">
                <a:cs typeface="Arial"/>
              </a:rPr>
              <a:t>Federal Supplemental Security Income (SSI). SSI and Social Security Disability Insurance (SSDI) benefits are used to pay toward Contribution to Care.</a:t>
            </a:r>
          </a:p>
          <a:p>
            <a:pPr>
              <a:buFont typeface="Arial" panose="05000000000000000000" pitchFamily="2" charset="2"/>
              <a:buChar char="•"/>
            </a:pPr>
            <a:endParaRPr lang="en-US" sz="2400">
              <a:cs typeface="Arial"/>
            </a:endParaRPr>
          </a:p>
          <a:p>
            <a:pPr>
              <a:buFont typeface="Arial" panose="05000000000000000000" pitchFamily="2" charset="2"/>
              <a:buChar char="•"/>
            </a:pPr>
            <a:r>
              <a:rPr lang="en-US" sz="2400">
                <a:cs typeface="Arial"/>
              </a:rPr>
              <a:t>A person whose only income is SSI, SSDI, and/or any other statutory benefits, and</a:t>
            </a:r>
            <a:r>
              <a:rPr lang="en-US" sz="2400">
                <a:solidFill>
                  <a:srgbClr val="262626"/>
                </a:solidFill>
              </a:rPr>
              <a:t> resides in a Host Home or residential setting, as defined in Section 1999 of Chapter 29,</a:t>
            </a:r>
            <a:r>
              <a:rPr lang="en-US" sz="2400">
                <a:cs typeface="Arial"/>
              </a:rPr>
              <a:t> shall keep $100 of his or her benefits each month as a personal needs allowance, and shall contribute the remainder to costs of residential supports. See example below: </a:t>
            </a:r>
          </a:p>
          <a:p>
            <a:pPr marL="285750" indent="-285750" algn="l">
              <a:lnSpc>
                <a:spcPct val="90000"/>
              </a:lnSpc>
              <a:buFont typeface="Arial" panose="020B0604020202020204" pitchFamily="34" charset="0"/>
              <a:buChar char="•"/>
            </a:pPr>
            <a:endParaRPr lang="en-US" sz="2000">
              <a:solidFill>
                <a:srgbClr val="262626"/>
              </a:solidFill>
            </a:endParaRPr>
          </a:p>
          <a:p>
            <a:pPr marL="800100" lvl="1" indent="-342900">
              <a:lnSpc>
                <a:spcPct val="90000"/>
              </a:lnSpc>
              <a:buFont typeface="Wingdings,Sans-Serif"/>
              <a:buChar char="Ø"/>
            </a:pPr>
            <a:r>
              <a:rPr lang="en-US" sz="2000">
                <a:solidFill>
                  <a:srgbClr val="262626"/>
                </a:solidFill>
                <a:cs typeface="Arial"/>
              </a:rPr>
              <a:t>The current maximum monthly SSI payment amount minus $100. As of January 2022, this would be $841 - $100 = $741 in contribution to costs of residential supports. </a:t>
            </a:r>
            <a:endParaRPr lang="en-US" sz="2000">
              <a:cs typeface="Arial"/>
            </a:endParaRPr>
          </a:p>
          <a:p>
            <a:pPr marL="800100" lvl="1" indent="-342900">
              <a:lnSpc>
                <a:spcPct val="90000"/>
              </a:lnSpc>
              <a:buFont typeface="Wingdings,Sans-Serif"/>
              <a:buChar char="Ø"/>
            </a:pPr>
            <a:endParaRPr lang="en-US" sz="2000">
              <a:cs typeface="Arial"/>
            </a:endParaRPr>
          </a:p>
          <a:p>
            <a:pPr marL="0" indent="0">
              <a:lnSpc>
                <a:spcPct val="90000"/>
              </a:lnSpc>
              <a:buNone/>
            </a:pPr>
            <a:endParaRPr lang="en-US" sz="2000" b="1" u="sng">
              <a:solidFill>
                <a:srgbClr val="000000"/>
              </a:solidFill>
              <a:latin typeface="Arial"/>
              <a:cs typeface="Arial"/>
            </a:endParaRPr>
          </a:p>
          <a:p>
            <a:pPr marL="800100" lvl="1" indent="-342900" algn="l">
              <a:lnSpc>
                <a:spcPct val="90000"/>
              </a:lnSpc>
              <a:buFont typeface="Wingdings" panose="05000000000000000000" pitchFamily="2" charset="2"/>
              <a:buChar char="Ø"/>
            </a:pPr>
            <a:endParaRPr lang="en-US" sz="1900">
              <a:solidFill>
                <a:srgbClr val="262626"/>
              </a:solidFill>
            </a:endParaRPr>
          </a:p>
          <a:p>
            <a:pPr marL="0" indent="0">
              <a:buNone/>
            </a:pPr>
            <a:endParaRPr lang="en-US" u="sng"/>
          </a:p>
        </p:txBody>
      </p:sp>
      <p:sp>
        <p:nvSpPr>
          <p:cNvPr id="3" name="Content Placeholder 2">
            <a:extLst>
              <a:ext uri="{FF2B5EF4-FFF2-40B4-BE49-F238E27FC236}">
                <a16:creationId xmlns:a16="http://schemas.microsoft.com/office/drawing/2014/main" id="{E0EF8661-08D4-BFC2-4A89-5B7D76034A7C}"/>
              </a:ext>
            </a:extLst>
          </p:cNvPr>
          <p:cNvSpPr txBox="1">
            <a:spLocks/>
          </p:cNvSpPr>
          <p:nvPr/>
        </p:nvSpPr>
        <p:spPr>
          <a:xfrm>
            <a:off x="4651419" y="1363751"/>
            <a:ext cx="4347044" cy="5049595"/>
          </a:xfrm>
          <a:prstGeom prst="rect">
            <a:avLst/>
          </a:prstGeom>
        </p:spPr>
        <p:txBody>
          <a:bodyPr vert="horz" lIns="68580" tIns="34290" rIns="68580" bIns="34290" rtlCol="0" anchor="t">
            <a:normAutofit/>
          </a:bodyPr>
          <a:lstStyle>
            <a:lvl1pPr marL="342900" indent="-342900" algn="l" defTabSz="457200" rtl="0" eaLnBrk="1" latinLnBrk="0" hangingPunct="1">
              <a:spcBef>
                <a:spcPct val="20000"/>
              </a:spcBef>
              <a:buClr>
                <a:srgbClr val="C40033"/>
              </a:buClr>
              <a:buFont typeface="Arial"/>
              <a:buChar char="•"/>
              <a:defRPr sz="2800" kern="1200">
                <a:solidFill>
                  <a:schemeClr val="tx1"/>
                </a:solidFill>
                <a:latin typeface="Gill Sans Std Light"/>
                <a:ea typeface="+mn-ea"/>
                <a:cs typeface="+mn-cs"/>
              </a:defRPr>
            </a:lvl1pPr>
            <a:lvl2pPr marL="742950" indent="-285750" algn="l" defTabSz="457200" rtl="0" eaLnBrk="1" latinLnBrk="0" hangingPunct="1">
              <a:spcBef>
                <a:spcPct val="20000"/>
              </a:spcBef>
              <a:buClr>
                <a:srgbClr val="C40033"/>
              </a:buClr>
              <a:buFont typeface="Arial"/>
              <a:buChar char="–"/>
              <a:defRPr sz="2400" kern="1200">
                <a:solidFill>
                  <a:schemeClr val="tx1"/>
                </a:solidFill>
                <a:latin typeface="Gill Sans Std Light"/>
                <a:ea typeface="+mn-ea"/>
                <a:cs typeface="+mn-cs"/>
              </a:defRPr>
            </a:lvl2pPr>
            <a:lvl3pPr marL="1143000" indent="-228600" algn="l" defTabSz="457200" rtl="0" eaLnBrk="1" latinLnBrk="0" hangingPunct="1">
              <a:spcBef>
                <a:spcPct val="20000"/>
              </a:spcBef>
              <a:buClr>
                <a:srgbClr val="C40033"/>
              </a:buClr>
              <a:buFont typeface="Arial"/>
              <a:buChar char="•"/>
              <a:defRPr sz="2000" kern="1200">
                <a:solidFill>
                  <a:schemeClr val="tx1"/>
                </a:solidFill>
                <a:latin typeface="Gill Sans Std Light"/>
                <a:ea typeface="+mn-ea"/>
                <a:cs typeface="+mn-cs"/>
              </a:defRPr>
            </a:lvl3pPr>
            <a:lvl4pPr marL="1600200" indent="-228600" algn="l" defTabSz="457200" rtl="0" eaLnBrk="1" latinLnBrk="0" hangingPunct="1">
              <a:spcBef>
                <a:spcPct val="20000"/>
              </a:spcBef>
              <a:buClr>
                <a:srgbClr val="C40033"/>
              </a:buClr>
              <a:buFont typeface="Arial"/>
              <a:buChar char="–"/>
              <a:defRPr sz="1800" kern="1200">
                <a:solidFill>
                  <a:schemeClr val="tx1"/>
                </a:solidFill>
                <a:latin typeface="Gill Sans Std Light"/>
                <a:ea typeface="+mn-ea"/>
                <a:cs typeface="+mn-cs"/>
              </a:defRPr>
            </a:lvl4pPr>
            <a:lvl5pPr marL="2057400" indent="-228600" algn="l" defTabSz="457200" rtl="0" eaLnBrk="1" latinLnBrk="0" hangingPunct="1">
              <a:spcBef>
                <a:spcPct val="20000"/>
              </a:spcBef>
              <a:buClr>
                <a:srgbClr val="C40033"/>
              </a:buClr>
              <a:buFont typeface="Arial"/>
              <a:buChar char="»"/>
              <a:defRPr sz="1800" kern="1200">
                <a:solidFill>
                  <a:schemeClr val="tx1"/>
                </a:solidFill>
                <a:latin typeface="Gill Sans Std Ligh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US" sz="1400" b="1" u="sng">
              <a:latin typeface="Arial"/>
              <a:cs typeface="Arial"/>
            </a:endParaRPr>
          </a:p>
          <a:p>
            <a:pPr marL="0" indent="0">
              <a:buNone/>
            </a:pPr>
            <a:r>
              <a:rPr lang="en-US" sz="1400" b="1" u="sng">
                <a:latin typeface="Arial"/>
                <a:cs typeface="Arial"/>
              </a:rPr>
              <a:t>Earned Income </a:t>
            </a:r>
            <a:endParaRPr lang="en-US" sz="1400" b="1" u="sng">
              <a:latin typeface="Arial" panose="020B0604020202020204" pitchFamily="34" charset="0"/>
              <a:cs typeface="Arial" panose="020B0604020202020204" pitchFamily="34" charset="0"/>
            </a:endParaRPr>
          </a:p>
          <a:p>
            <a:pPr marL="285750" indent="-285750">
              <a:lnSpc>
                <a:spcPct val="90000"/>
              </a:lnSpc>
              <a:buFont typeface="Arial" panose="020B0604020202020204" pitchFamily="34" charset="0"/>
              <a:buChar char="•"/>
            </a:pPr>
            <a:r>
              <a:rPr lang="en-US" sz="1700">
                <a:solidFill>
                  <a:srgbClr val="262626"/>
                </a:solidFill>
              </a:rPr>
              <a:t>A supported person’s earned wages from employment, must be used to contribute to the cost of residential supports. The amount shall be equivalent to the amount that his or her SSI, SSDI and/or any other statutory benefits have been reduced due to employment (earned income). </a:t>
            </a:r>
          </a:p>
          <a:p>
            <a:pPr>
              <a:lnSpc>
                <a:spcPct val="90000"/>
              </a:lnSpc>
            </a:pPr>
            <a:r>
              <a:rPr lang="en-US" sz="1700">
                <a:solidFill>
                  <a:srgbClr val="262626"/>
                </a:solidFill>
              </a:rPr>
              <a:t>A person who is employed in such a way that they are not eligible for statutory benefits shall have their monthly contribution toward residential supports calculated using a similar formula as depicted </a:t>
            </a:r>
          </a:p>
          <a:p>
            <a:pPr marL="0" indent="0">
              <a:buNone/>
            </a:pPr>
            <a:endParaRPr lang="en-US" u="sng"/>
          </a:p>
        </p:txBody>
      </p:sp>
    </p:spTree>
    <p:extLst>
      <p:ext uri="{BB962C8B-B14F-4D97-AF65-F5344CB8AC3E}">
        <p14:creationId xmlns:p14="http://schemas.microsoft.com/office/powerpoint/2010/main" val="3921004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83400" y="414130"/>
            <a:ext cx="7315200" cy="1832081"/>
          </a:xfrm>
        </p:spPr>
        <p:txBody>
          <a:bodyPr/>
          <a:lstStyle/>
          <a:p>
            <a:r>
              <a:rPr lang="en-US" sz="4400" b="1"/>
              <a:t>COLLECTION RESPONSIBILITIES </a:t>
            </a:r>
            <a:br>
              <a:rPr lang="en-US" sz="4400" b="1"/>
            </a:br>
            <a:r>
              <a:rPr lang="en-US" sz="4400" b="1"/>
              <a:t>AND NON-PAYMENT</a:t>
            </a:r>
            <a:endParaRPr lang="en-US" sz="440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graphicFrame>
        <p:nvGraphicFramePr>
          <p:cNvPr id="13" name="Content Placeholder 4">
            <a:extLst>
              <a:ext uri="{FF2B5EF4-FFF2-40B4-BE49-F238E27FC236}">
                <a16:creationId xmlns:a16="http://schemas.microsoft.com/office/drawing/2014/main" id="{511AC4AA-93F4-4C9D-AB80-3E9990F39900}"/>
              </a:ext>
            </a:extLst>
          </p:cNvPr>
          <p:cNvGraphicFramePr>
            <a:graphicFrameLocks noGrp="1"/>
          </p:cNvGraphicFramePr>
          <p:nvPr>
            <p:ph idx="1"/>
            <p:extLst>
              <p:ext uri="{D42A27DB-BD31-4B8C-83A1-F6EECF244321}">
                <p14:modId xmlns:p14="http://schemas.microsoft.com/office/powerpoint/2010/main" val="3169048127"/>
              </p:ext>
            </p:extLst>
          </p:nvPr>
        </p:nvGraphicFramePr>
        <p:xfrm>
          <a:off x="312945" y="2483068"/>
          <a:ext cx="8517367" cy="31537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566057" y="510379"/>
            <a:ext cx="7315200" cy="1186678"/>
          </a:xfrm>
        </p:spPr>
        <p:txBody>
          <a:bodyPr/>
          <a:lstStyle/>
          <a:p>
            <a:r>
              <a:rPr lang="en-US" sz="3600" b="1"/>
              <a:t>ONGOING TRACKING AND SUPPORT</a:t>
            </a:r>
            <a:endParaRPr lang="en-US" sz="360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5657795"/>
            <a:ext cx="819150" cy="86206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87601" y="355232"/>
            <a:ext cx="784949" cy="1155934"/>
          </a:xfrm>
          <a:prstGeom prst="rect">
            <a:avLst/>
          </a:prstGeom>
        </p:spPr>
      </p:pic>
      <p:sp>
        <p:nvSpPr>
          <p:cNvPr id="12" name="Content Placeholder 2">
            <a:extLst>
              <a:ext uri="{FF2B5EF4-FFF2-40B4-BE49-F238E27FC236}">
                <a16:creationId xmlns:a16="http://schemas.microsoft.com/office/drawing/2014/main" id="{335625ED-956A-42F0-8E9E-DB1DD36509EE}"/>
              </a:ext>
            </a:extLst>
          </p:cNvPr>
          <p:cNvSpPr>
            <a:spLocks noGrp="1"/>
          </p:cNvSpPr>
          <p:nvPr>
            <p:ph sz="half" idx="1"/>
          </p:nvPr>
        </p:nvSpPr>
        <p:spPr>
          <a:xfrm>
            <a:off x="460514" y="1820024"/>
            <a:ext cx="3926112" cy="4701091"/>
          </a:xfrm>
        </p:spPr>
        <p:txBody>
          <a:bodyPr vert="horz" lIns="68580" tIns="34290" rIns="68580" bIns="34290" rtlCol="0" anchor="t">
            <a:normAutofit fontScale="62500" lnSpcReduction="20000"/>
          </a:bodyPr>
          <a:lstStyle/>
          <a:p>
            <a:pPr marL="0" indent="0">
              <a:buNone/>
            </a:pPr>
            <a:r>
              <a:rPr lang="en-US" u="sng"/>
              <a:t>SCPD Review of Contribution</a:t>
            </a:r>
          </a:p>
          <a:p>
            <a:pPr marL="0" indent="0">
              <a:buNone/>
            </a:pPr>
            <a:r>
              <a:rPr lang="en-US"/>
              <a:t>As part of the ISP process, the Service Coordinator will at least annually review the person’s financial documentation and re-calculate the required contribution if necessary. </a:t>
            </a:r>
            <a:endParaRPr lang="en-US">
              <a:cs typeface="Calibri"/>
            </a:endParaRPr>
          </a:p>
          <a:p>
            <a:pPr marL="0" indent="0">
              <a:buNone/>
            </a:pPr>
            <a:endParaRPr lang="en-US"/>
          </a:p>
          <a:p>
            <a:pPr marL="0" indent="0">
              <a:buNone/>
            </a:pPr>
            <a:r>
              <a:rPr lang="en-US"/>
              <a:t>Adjustments to the required contribution will be reflected in the person’s IFP, the supports budget in MCIS as well as the provider’s purchase order.</a:t>
            </a:r>
          </a:p>
          <a:p>
            <a:pPr marL="0" indent="0">
              <a:buNone/>
            </a:pPr>
            <a:endParaRPr lang="en-US"/>
          </a:p>
          <a:p>
            <a:pPr marL="0" indent="0">
              <a:buNone/>
            </a:pPr>
            <a:r>
              <a:rPr lang="en-US"/>
              <a:t>The person or provider should continue to notify DDS of significant income changes which affect the person’s public benefits amount.</a:t>
            </a:r>
          </a:p>
        </p:txBody>
      </p:sp>
      <p:sp>
        <p:nvSpPr>
          <p:cNvPr id="13" name="Content Placeholder 4">
            <a:extLst>
              <a:ext uri="{FF2B5EF4-FFF2-40B4-BE49-F238E27FC236}">
                <a16:creationId xmlns:a16="http://schemas.microsoft.com/office/drawing/2014/main" id="{7438732F-364A-4D35-8BF0-FFDD5EA95417}"/>
              </a:ext>
            </a:extLst>
          </p:cNvPr>
          <p:cNvSpPr>
            <a:spLocks noGrp="1"/>
          </p:cNvSpPr>
          <p:nvPr>
            <p:ph sz="half" idx="2"/>
          </p:nvPr>
        </p:nvSpPr>
        <p:spPr>
          <a:xfrm>
            <a:off x="4634565" y="1594214"/>
            <a:ext cx="4000043" cy="4701091"/>
          </a:xfrm>
        </p:spPr>
        <p:txBody>
          <a:bodyPr lIns="91440" tIns="45720" rIns="91440" bIns="45720" anchor="t">
            <a:normAutofit fontScale="70000" lnSpcReduction="20000"/>
          </a:bodyPr>
          <a:lstStyle/>
          <a:p>
            <a:pPr marL="0" indent="0">
              <a:buNone/>
            </a:pPr>
            <a:r>
              <a:rPr lang="en-US" u="sng"/>
              <a:t>QAPMA Annual Review</a:t>
            </a:r>
            <a:endParaRPr lang="en-US"/>
          </a:p>
          <a:p>
            <a:pPr marL="0" indent="0">
              <a:buNone/>
            </a:pPr>
            <a:r>
              <a:rPr lang="en-US"/>
              <a:t>Quality Assurance and Performance Management Administration will annually conduct a sample review of documents associated persons required to pay contributions. </a:t>
            </a:r>
          </a:p>
          <a:p>
            <a:pPr marL="0" indent="0">
              <a:buNone/>
            </a:pPr>
            <a:endParaRPr lang="en-US"/>
          </a:p>
          <a:p>
            <a:pPr marL="0" indent="0">
              <a:buNone/>
            </a:pPr>
            <a:r>
              <a:rPr lang="en-US"/>
              <a:t>Documents include those concerning:</a:t>
            </a:r>
          </a:p>
          <a:p>
            <a:r>
              <a:rPr lang="en-US"/>
              <a:t>all funds collected by the service provider, </a:t>
            </a:r>
          </a:p>
          <a:p>
            <a:r>
              <a:rPr lang="en-US"/>
              <a:t>the handling and deposit of the person’s funds into any account, and</a:t>
            </a:r>
          </a:p>
          <a:p>
            <a:r>
              <a:rPr lang="en-US"/>
              <a:t>the justification and documentation for the use of funds. </a:t>
            </a:r>
          </a:p>
          <a:p>
            <a:pPr marL="0" indent="0">
              <a:buNone/>
            </a:pP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1208</TotalTime>
  <Words>1278</Words>
  <Application>Microsoft Office PowerPoint</Application>
  <PresentationFormat>On-screen Show (4:3)</PresentationFormat>
  <Paragraphs>110</Paragraphs>
  <Slides>11</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Gill Sans Std Bold</vt:lpstr>
      <vt:lpstr>Gill Sans Std Light</vt:lpstr>
      <vt:lpstr>Wingdings</vt:lpstr>
      <vt:lpstr>Wingdings,Sans-Serif</vt:lpstr>
      <vt:lpstr>Office Theme</vt:lpstr>
      <vt:lpstr>PowerPoint Presentation</vt:lpstr>
      <vt:lpstr>OVERVIEW</vt:lpstr>
      <vt:lpstr>EFFECTIVE DATE OF CTC </vt:lpstr>
      <vt:lpstr>CONTRIBUTING TO RESIDENTIAL SUPPORTS</vt:lpstr>
      <vt:lpstr>PERSONS NEW TO RESIDENTIAL SUPPORTS</vt:lpstr>
      <vt:lpstr>CALCULATING THE CONTRIBUTION</vt:lpstr>
      <vt:lpstr>CTC Based on UNEARNED AND EARNED INCOME </vt:lpstr>
      <vt:lpstr>COLLECTION RESPONSIBILITIES  AND NON-PAYMENT</vt:lpstr>
      <vt:lpstr>ONGOING TRACKING AND SUPPORT</vt:lpstr>
      <vt:lpstr>REFERENCES</vt:lpstr>
      <vt:lpstr>QUESTIONS?</vt:lpstr>
    </vt:vector>
  </TitlesOfParts>
  <Company>Production Artist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Beidleman, Steven (DDS)</cp:lastModifiedBy>
  <cp:revision>20</cp:revision>
  <dcterms:created xsi:type="dcterms:W3CDTF">2014-12-09T03:54:50Z</dcterms:created>
  <dcterms:modified xsi:type="dcterms:W3CDTF">2022-12-08T15:36:21Z</dcterms:modified>
</cp:coreProperties>
</file>