
<file path=[Content_Types].xml><?xml version="1.0" encoding="utf-8"?>
<Types xmlns="http://schemas.openxmlformats.org/package/2006/content-types">
  <Default Extension="jpeg" ContentType="image/jpeg"/>
  <Default Extension="jpg&amp;ehk=5g8y0TmeEZDtq7oPtiiN1w&amp;r=0&amp;pid=OfficeInsert" ContentType="image/jpeg"/>
  <Default Extension="png" ContentType="image/png"/>
  <Default Extension="png&amp;ehk=44vmF2srvowDLwnIEy3MHw&amp;r=0&amp;pid=OfficeInsert" ContentType="image/png"/>
  <Default Extension="rels" ContentType="application/vnd.openxmlformats-package.relationships+xml"/>
  <Default Extension="svg" ContentType="image/svg+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5"/>
  </p:notesMasterIdLst>
  <p:handoutMasterIdLst>
    <p:handoutMasterId r:id="rId16"/>
  </p:handoutMasterIdLst>
  <p:sldIdLst>
    <p:sldId id="362" r:id="rId5"/>
    <p:sldId id="466" r:id="rId6"/>
    <p:sldId id="535" r:id="rId7"/>
    <p:sldId id="467" r:id="rId8"/>
    <p:sldId id="468" r:id="rId9"/>
    <p:sldId id="531" r:id="rId10"/>
    <p:sldId id="532" r:id="rId11"/>
    <p:sldId id="550" r:id="rId12"/>
    <p:sldId id="551" r:id="rId13"/>
    <p:sldId id="463" r:id="rId14"/>
  </p:sldIdLst>
  <p:sldSz cx="12192000" cy="6858000"/>
  <p:notesSz cx="6985000" cy="92837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jay Gollapalli" initials="AG" lastIdx="1" clrIdx="0">
    <p:extLst>
      <p:ext uri="{19B8F6BF-5375-455C-9EA6-DF929625EA0E}">
        <p15:presenceInfo xmlns:p15="http://schemas.microsoft.com/office/powerpoint/2012/main" userId="S-1-5-21-780176989-1983128272-1650897126-611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596"/>
    <a:srgbClr val="295384"/>
    <a:srgbClr val="D12536"/>
    <a:srgbClr val="DAD3CB"/>
    <a:srgbClr val="0770B2"/>
    <a:srgbClr val="E8941A"/>
    <a:srgbClr val="FFFFFF"/>
    <a:srgbClr val="FF4646"/>
    <a:srgbClr val="E69318"/>
    <a:srgbClr val="FDA51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78"/>
  </p:normalViewPr>
  <p:slideViewPr>
    <p:cSldViewPr snapToGrid="0">
      <p:cViewPr varScale="1">
        <p:scale>
          <a:sx n="103" d="100"/>
          <a:sy n="103" d="100"/>
        </p:scale>
        <p:origin x="876" y="11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D6C0C7C-9E59-43BB-A43B-06C334337B4D}" type="doc">
      <dgm:prSet loTypeId="urn:microsoft.com/office/officeart/2005/8/layout/venn3" loCatId="relationship" qsTypeId="urn:microsoft.com/office/officeart/2005/8/quickstyle/simple1" qsCatId="simple" csTypeId="urn:microsoft.com/office/officeart/2005/8/colors/accent1_4" csCatId="accent1" phldr="1"/>
      <dgm:spPr/>
    </dgm:pt>
    <dgm:pt modelId="{B448DBCA-20C2-4E91-9517-00AE8814604E}">
      <dgm:prSet phldrT="[Text]"/>
      <dgm:spPr/>
      <dgm:t>
        <a:bodyPr/>
        <a:lstStyle/>
        <a:p>
          <a:r>
            <a:rPr lang="en-US"/>
            <a:t>Encounters</a:t>
          </a:r>
        </a:p>
      </dgm:t>
    </dgm:pt>
    <dgm:pt modelId="{0D8A7CCA-D69D-4E95-82CA-EF108BBF8DEC}" type="parTrans" cxnId="{08C40258-591C-4D8C-9F63-9860C44E20B0}">
      <dgm:prSet/>
      <dgm:spPr/>
      <dgm:t>
        <a:bodyPr/>
        <a:lstStyle/>
        <a:p>
          <a:endParaRPr lang="en-US"/>
        </a:p>
      </dgm:t>
    </dgm:pt>
    <dgm:pt modelId="{C299DDF8-48B2-457A-8739-10CB075A932D}" type="sibTrans" cxnId="{08C40258-591C-4D8C-9F63-9860C44E20B0}">
      <dgm:prSet/>
      <dgm:spPr/>
      <dgm:t>
        <a:bodyPr/>
        <a:lstStyle/>
        <a:p>
          <a:endParaRPr lang="en-US"/>
        </a:p>
      </dgm:t>
    </dgm:pt>
    <dgm:pt modelId="{F4AB35FD-F8DD-48B8-A177-8CADB5AD8E44}">
      <dgm:prSet phldrT="[Text]"/>
      <dgm:spPr/>
      <dgm:t>
        <a:bodyPr/>
        <a:lstStyle/>
        <a:p>
          <a:r>
            <a:rPr lang="en-US"/>
            <a:t>Clinical Data</a:t>
          </a:r>
        </a:p>
      </dgm:t>
    </dgm:pt>
    <dgm:pt modelId="{04463F25-1A0F-4CF2-B3D5-BE6FA3BF7CB8}" type="parTrans" cxnId="{04E45DAE-7163-4700-B350-370838C782BF}">
      <dgm:prSet/>
      <dgm:spPr/>
      <dgm:t>
        <a:bodyPr/>
        <a:lstStyle/>
        <a:p>
          <a:endParaRPr lang="en-US"/>
        </a:p>
      </dgm:t>
    </dgm:pt>
    <dgm:pt modelId="{58A8A0D3-013E-45F9-BD5E-B242B7CCC1D6}" type="sibTrans" cxnId="{04E45DAE-7163-4700-B350-370838C782BF}">
      <dgm:prSet/>
      <dgm:spPr/>
      <dgm:t>
        <a:bodyPr/>
        <a:lstStyle/>
        <a:p>
          <a:endParaRPr lang="en-US"/>
        </a:p>
      </dgm:t>
    </dgm:pt>
    <dgm:pt modelId="{4A496EF5-36BD-409F-89A6-7997DBEF39DE}">
      <dgm:prSet phldrT="[Text]"/>
      <dgm:spPr/>
      <dgm:t>
        <a:bodyPr/>
        <a:lstStyle/>
        <a:p>
          <a:r>
            <a:rPr lang="en-US"/>
            <a:t>Medicaid Claims Data</a:t>
          </a:r>
        </a:p>
      </dgm:t>
    </dgm:pt>
    <dgm:pt modelId="{E59EE673-9ACD-47AD-9541-F3309325328A}" type="parTrans" cxnId="{D53AA75E-B319-4ED9-9407-E8EB87B99FCF}">
      <dgm:prSet/>
      <dgm:spPr/>
      <dgm:t>
        <a:bodyPr/>
        <a:lstStyle/>
        <a:p>
          <a:endParaRPr lang="en-US"/>
        </a:p>
      </dgm:t>
    </dgm:pt>
    <dgm:pt modelId="{A9433536-1D2C-4253-8CB3-0947409EB155}" type="sibTrans" cxnId="{D53AA75E-B319-4ED9-9407-E8EB87B99FCF}">
      <dgm:prSet/>
      <dgm:spPr/>
      <dgm:t>
        <a:bodyPr/>
        <a:lstStyle/>
        <a:p>
          <a:endParaRPr lang="en-US"/>
        </a:p>
      </dgm:t>
    </dgm:pt>
    <dgm:pt modelId="{AE2C39A4-C079-406F-B46D-61560D41F159}" type="pres">
      <dgm:prSet presAssocID="{BD6C0C7C-9E59-43BB-A43B-06C334337B4D}" presName="Name0" presStyleCnt="0">
        <dgm:presLayoutVars>
          <dgm:dir/>
          <dgm:resizeHandles val="exact"/>
        </dgm:presLayoutVars>
      </dgm:prSet>
      <dgm:spPr/>
    </dgm:pt>
    <dgm:pt modelId="{85BDF70F-3B68-46D9-9F8D-F254BAE593F2}" type="pres">
      <dgm:prSet presAssocID="{B448DBCA-20C2-4E91-9517-00AE8814604E}" presName="Name5" presStyleLbl="vennNode1" presStyleIdx="0" presStyleCnt="3">
        <dgm:presLayoutVars>
          <dgm:bulletEnabled val="1"/>
        </dgm:presLayoutVars>
      </dgm:prSet>
      <dgm:spPr/>
    </dgm:pt>
    <dgm:pt modelId="{1957E0F5-24A1-4856-8635-04D281773998}" type="pres">
      <dgm:prSet presAssocID="{C299DDF8-48B2-457A-8739-10CB075A932D}" presName="space" presStyleCnt="0"/>
      <dgm:spPr/>
    </dgm:pt>
    <dgm:pt modelId="{108F0129-4835-4D6D-B112-C01D245D4CA9}" type="pres">
      <dgm:prSet presAssocID="{F4AB35FD-F8DD-48B8-A177-8CADB5AD8E44}" presName="Name5" presStyleLbl="vennNode1" presStyleIdx="1" presStyleCnt="3">
        <dgm:presLayoutVars>
          <dgm:bulletEnabled val="1"/>
        </dgm:presLayoutVars>
      </dgm:prSet>
      <dgm:spPr/>
    </dgm:pt>
    <dgm:pt modelId="{2BA2119E-67B3-4C23-A4C2-D8E14BC89C7E}" type="pres">
      <dgm:prSet presAssocID="{58A8A0D3-013E-45F9-BD5E-B242B7CCC1D6}" presName="space" presStyleCnt="0"/>
      <dgm:spPr/>
    </dgm:pt>
    <dgm:pt modelId="{630B86BC-173D-4CD4-9D73-6C62DED065DC}" type="pres">
      <dgm:prSet presAssocID="{4A496EF5-36BD-409F-89A6-7997DBEF39DE}" presName="Name5" presStyleLbl="vennNode1" presStyleIdx="2" presStyleCnt="3">
        <dgm:presLayoutVars>
          <dgm:bulletEnabled val="1"/>
        </dgm:presLayoutVars>
      </dgm:prSet>
      <dgm:spPr/>
    </dgm:pt>
  </dgm:ptLst>
  <dgm:cxnLst>
    <dgm:cxn modelId="{B233CD07-CD49-47EF-939C-1061F245E2E8}" type="presOf" srcId="{BD6C0C7C-9E59-43BB-A43B-06C334337B4D}" destId="{AE2C39A4-C079-406F-B46D-61560D41F159}" srcOrd="0" destOrd="0" presId="urn:microsoft.com/office/officeart/2005/8/layout/venn3"/>
    <dgm:cxn modelId="{D53AA75E-B319-4ED9-9407-E8EB87B99FCF}" srcId="{BD6C0C7C-9E59-43BB-A43B-06C334337B4D}" destId="{4A496EF5-36BD-409F-89A6-7997DBEF39DE}" srcOrd="2" destOrd="0" parTransId="{E59EE673-9ACD-47AD-9541-F3309325328A}" sibTransId="{A9433536-1D2C-4253-8CB3-0947409EB155}"/>
    <dgm:cxn modelId="{4B64DF4E-48AF-4E12-8F38-393F0D0847BC}" type="presOf" srcId="{4A496EF5-36BD-409F-89A6-7997DBEF39DE}" destId="{630B86BC-173D-4CD4-9D73-6C62DED065DC}" srcOrd="0" destOrd="0" presId="urn:microsoft.com/office/officeart/2005/8/layout/venn3"/>
    <dgm:cxn modelId="{88B64B56-759C-482B-92C5-C8D7D92B3183}" type="presOf" srcId="{B448DBCA-20C2-4E91-9517-00AE8814604E}" destId="{85BDF70F-3B68-46D9-9F8D-F254BAE593F2}" srcOrd="0" destOrd="0" presId="urn:microsoft.com/office/officeart/2005/8/layout/venn3"/>
    <dgm:cxn modelId="{08C40258-591C-4D8C-9F63-9860C44E20B0}" srcId="{BD6C0C7C-9E59-43BB-A43B-06C334337B4D}" destId="{B448DBCA-20C2-4E91-9517-00AE8814604E}" srcOrd="0" destOrd="0" parTransId="{0D8A7CCA-D69D-4E95-82CA-EF108BBF8DEC}" sibTransId="{C299DDF8-48B2-457A-8739-10CB075A932D}"/>
    <dgm:cxn modelId="{77D540A2-B3EE-4647-A373-50022B7629A7}" type="presOf" srcId="{F4AB35FD-F8DD-48B8-A177-8CADB5AD8E44}" destId="{108F0129-4835-4D6D-B112-C01D245D4CA9}" srcOrd="0" destOrd="0" presId="urn:microsoft.com/office/officeart/2005/8/layout/venn3"/>
    <dgm:cxn modelId="{04E45DAE-7163-4700-B350-370838C782BF}" srcId="{BD6C0C7C-9E59-43BB-A43B-06C334337B4D}" destId="{F4AB35FD-F8DD-48B8-A177-8CADB5AD8E44}" srcOrd="1" destOrd="0" parTransId="{04463F25-1A0F-4CF2-B3D5-BE6FA3BF7CB8}" sibTransId="{58A8A0D3-013E-45F9-BD5E-B242B7CCC1D6}"/>
    <dgm:cxn modelId="{E464F655-CF6E-4B3E-A878-82F074B27D1C}" type="presParOf" srcId="{AE2C39A4-C079-406F-B46D-61560D41F159}" destId="{85BDF70F-3B68-46D9-9F8D-F254BAE593F2}" srcOrd="0" destOrd="0" presId="urn:microsoft.com/office/officeart/2005/8/layout/venn3"/>
    <dgm:cxn modelId="{42FF04C4-BA70-46AE-ADA7-41B9FD992DF3}" type="presParOf" srcId="{AE2C39A4-C079-406F-B46D-61560D41F159}" destId="{1957E0F5-24A1-4856-8635-04D281773998}" srcOrd="1" destOrd="0" presId="urn:microsoft.com/office/officeart/2005/8/layout/venn3"/>
    <dgm:cxn modelId="{292A3C76-8656-42C6-9EED-F7A6A02D66D3}" type="presParOf" srcId="{AE2C39A4-C079-406F-B46D-61560D41F159}" destId="{108F0129-4835-4D6D-B112-C01D245D4CA9}" srcOrd="2" destOrd="0" presId="urn:microsoft.com/office/officeart/2005/8/layout/venn3"/>
    <dgm:cxn modelId="{4C311F19-27ED-403A-BAB1-3F24704F0921}" type="presParOf" srcId="{AE2C39A4-C079-406F-B46D-61560D41F159}" destId="{2BA2119E-67B3-4C23-A4C2-D8E14BC89C7E}" srcOrd="3" destOrd="0" presId="urn:microsoft.com/office/officeart/2005/8/layout/venn3"/>
    <dgm:cxn modelId="{AB8BFA30-2B55-4691-ADFE-C90AF563B07E}" type="presParOf" srcId="{AE2C39A4-C079-406F-B46D-61560D41F159}" destId="{630B86BC-173D-4CD4-9D73-6C62DED065DC}" srcOrd="4" destOrd="0" presId="urn:microsoft.com/office/officeart/2005/8/layout/ven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BDF70F-3B68-46D9-9F8D-F254BAE593F2}">
      <dsp:nvSpPr>
        <dsp:cNvPr id="0" name=""/>
        <dsp:cNvSpPr/>
      </dsp:nvSpPr>
      <dsp:spPr>
        <a:xfrm>
          <a:off x="3439" y="897269"/>
          <a:ext cx="3007975" cy="3007975"/>
        </a:xfrm>
        <a:prstGeom prst="ellipse">
          <a:avLst/>
        </a:prstGeom>
        <a:solidFill>
          <a:schemeClr val="accent1">
            <a:shade val="80000"/>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65539" tIns="34290" rIns="165539" bIns="34290" numCol="1" spcCol="1270" anchor="ctr" anchorCtr="0">
          <a:noAutofit/>
        </a:bodyPr>
        <a:lstStyle/>
        <a:p>
          <a:pPr marL="0" lvl="0" indent="0" algn="ctr" defTabSz="1200150">
            <a:lnSpc>
              <a:spcPct val="90000"/>
            </a:lnSpc>
            <a:spcBef>
              <a:spcPct val="0"/>
            </a:spcBef>
            <a:spcAft>
              <a:spcPct val="35000"/>
            </a:spcAft>
            <a:buNone/>
          </a:pPr>
          <a:r>
            <a:rPr lang="en-US" sz="2700" kern="1200"/>
            <a:t>Encounters</a:t>
          </a:r>
        </a:p>
      </dsp:txBody>
      <dsp:txXfrm>
        <a:off x="443947" y="1337777"/>
        <a:ext cx="2126959" cy="2126959"/>
      </dsp:txXfrm>
    </dsp:sp>
    <dsp:sp modelId="{108F0129-4835-4D6D-B112-C01D245D4CA9}">
      <dsp:nvSpPr>
        <dsp:cNvPr id="0" name=""/>
        <dsp:cNvSpPr/>
      </dsp:nvSpPr>
      <dsp:spPr>
        <a:xfrm>
          <a:off x="2409820" y="897269"/>
          <a:ext cx="3007975" cy="3007975"/>
        </a:xfrm>
        <a:prstGeom prst="ellipse">
          <a:avLst/>
        </a:prstGeom>
        <a:solidFill>
          <a:schemeClr val="accent1">
            <a:shade val="80000"/>
            <a:alpha val="50000"/>
            <a:hueOff val="233923"/>
            <a:satOff val="1724"/>
            <a:lumOff val="2049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65539" tIns="34290" rIns="165539" bIns="34290" numCol="1" spcCol="1270" anchor="ctr" anchorCtr="0">
          <a:noAutofit/>
        </a:bodyPr>
        <a:lstStyle/>
        <a:p>
          <a:pPr marL="0" lvl="0" indent="0" algn="ctr" defTabSz="1200150">
            <a:lnSpc>
              <a:spcPct val="90000"/>
            </a:lnSpc>
            <a:spcBef>
              <a:spcPct val="0"/>
            </a:spcBef>
            <a:spcAft>
              <a:spcPct val="35000"/>
            </a:spcAft>
            <a:buNone/>
          </a:pPr>
          <a:r>
            <a:rPr lang="en-US" sz="2700" kern="1200"/>
            <a:t>Clinical Data</a:t>
          </a:r>
        </a:p>
      </dsp:txBody>
      <dsp:txXfrm>
        <a:off x="2850328" y="1337777"/>
        <a:ext cx="2126959" cy="2126959"/>
      </dsp:txXfrm>
    </dsp:sp>
    <dsp:sp modelId="{630B86BC-173D-4CD4-9D73-6C62DED065DC}">
      <dsp:nvSpPr>
        <dsp:cNvPr id="0" name=""/>
        <dsp:cNvSpPr/>
      </dsp:nvSpPr>
      <dsp:spPr>
        <a:xfrm>
          <a:off x="4816201" y="897269"/>
          <a:ext cx="3007975" cy="3007975"/>
        </a:xfrm>
        <a:prstGeom prst="ellipse">
          <a:avLst/>
        </a:prstGeom>
        <a:solidFill>
          <a:schemeClr val="accent1">
            <a:shade val="80000"/>
            <a:alpha val="50000"/>
            <a:hueOff val="233923"/>
            <a:satOff val="1724"/>
            <a:lumOff val="2049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65539" tIns="34290" rIns="165539" bIns="34290" numCol="1" spcCol="1270" anchor="ctr" anchorCtr="0">
          <a:noAutofit/>
        </a:bodyPr>
        <a:lstStyle/>
        <a:p>
          <a:pPr marL="0" lvl="0" indent="0" algn="ctr" defTabSz="1200150">
            <a:lnSpc>
              <a:spcPct val="90000"/>
            </a:lnSpc>
            <a:spcBef>
              <a:spcPct val="0"/>
            </a:spcBef>
            <a:spcAft>
              <a:spcPct val="35000"/>
            </a:spcAft>
            <a:buNone/>
          </a:pPr>
          <a:r>
            <a:rPr lang="en-US" sz="2700" kern="1200"/>
            <a:t>Medicaid Claims Data</a:t>
          </a:r>
        </a:p>
      </dsp:txBody>
      <dsp:txXfrm>
        <a:off x="5256709" y="1337777"/>
        <a:ext cx="2126959" cy="2126959"/>
      </dsp:txXfrm>
    </dsp:sp>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BDF4B7D-FD85-40CD-89A1-6A89005C4BBE}"/>
              </a:ext>
            </a:extLst>
          </p:cNvPr>
          <p:cNvSpPr>
            <a:spLocks noGrp="1"/>
          </p:cNvSpPr>
          <p:nvPr>
            <p:ph type="hdr" sz="quarter"/>
          </p:nvPr>
        </p:nvSpPr>
        <p:spPr>
          <a:xfrm>
            <a:off x="0" y="0"/>
            <a:ext cx="3027363" cy="46513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CA4760D9-2A7A-49B4-8162-62C0F3C52AA1}"/>
              </a:ext>
            </a:extLst>
          </p:cNvPr>
          <p:cNvSpPr>
            <a:spLocks noGrp="1"/>
          </p:cNvSpPr>
          <p:nvPr>
            <p:ph type="dt" sz="quarter" idx="1"/>
          </p:nvPr>
        </p:nvSpPr>
        <p:spPr>
          <a:xfrm>
            <a:off x="3956050" y="0"/>
            <a:ext cx="3027363" cy="465138"/>
          </a:xfrm>
          <a:prstGeom prst="rect">
            <a:avLst/>
          </a:prstGeom>
        </p:spPr>
        <p:txBody>
          <a:bodyPr vert="horz" lIns="91440" tIns="45720" rIns="91440" bIns="45720" rtlCol="0"/>
          <a:lstStyle>
            <a:lvl1pPr algn="r">
              <a:defRPr sz="1200"/>
            </a:lvl1pPr>
          </a:lstStyle>
          <a:p>
            <a:fld id="{749DD55E-9271-43E3-B2E2-446EF828F9AB}" type="datetimeFigureOut">
              <a:rPr lang="en-US" smtClean="0"/>
              <a:t>6/8/2021</a:t>
            </a:fld>
            <a:endParaRPr lang="en-US"/>
          </a:p>
        </p:txBody>
      </p:sp>
      <p:sp>
        <p:nvSpPr>
          <p:cNvPr id="4" name="Footer Placeholder 3">
            <a:extLst>
              <a:ext uri="{FF2B5EF4-FFF2-40B4-BE49-F238E27FC236}">
                <a16:creationId xmlns:a16="http://schemas.microsoft.com/office/drawing/2014/main" id="{CE5019ED-32DF-4D90-ACD9-2C252364AF1C}"/>
              </a:ext>
            </a:extLst>
          </p:cNvPr>
          <p:cNvSpPr>
            <a:spLocks noGrp="1"/>
          </p:cNvSpPr>
          <p:nvPr>
            <p:ph type="ftr" sz="quarter" idx="2"/>
          </p:nvPr>
        </p:nvSpPr>
        <p:spPr>
          <a:xfrm>
            <a:off x="0" y="8818563"/>
            <a:ext cx="3027363" cy="46513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2EF76151-7436-4B97-9869-00FD1B3C2075}"/>
              </a:ext>
            </a:extLst>
          </p:cNvPr>
          <p:cNvSpPr>
            <a:spLocks noGrp="1"/>
          </p:cNvSpPr>
          <p:nvPr>
            <p:ph type="sldNum" sz="quarter" idx="3"/>
          </p:nvPr>
        </p:nvSpPr>
        <p:spPr>
          <a:xfrm>
            <a:off x="3956050" y="8818563"/>
            <a:ext cx="3027363" cy="465137"/>
          </a:xfrm>
          <a:prstGeom prst="rect">
            <a:avLst/>
          </a:prstGeom>
        </p:spPr>
        <p:txBody>
          <a:bodyPr vert="horz" lIns="91440" tIns="45720" rIns="91440" bIns="45720" rtlCol="0" anchor="b"/>
          <a:lstStyle>
            <a:lvl1pPr algn="r">
              <a:defRPr sz="1200"/>
            </a:lvl1pPr>
          </a:lstStyle>
          <a:p>
            <a:fld id="{DF302FA5-708B-4E23-BB83-FCF640682A55}" type="slidenum">
              <a:rPr lang="en-US" smtClean="0"/>
              <a:t>‹#›</a:t>
            </a:fld>
            <a:endParaRPr lang="en-US"/>
          </a:p>
        </p:txBody>
      </p:sp>
    </p:spTree>
    <p:extLst>
      <p:ext uri="{BB962C8B-B14F-4D97-AF65-F5344CB8AC3E}">
        <p14:creationId xmlns:p14="http://schemas.microsoft.com/office/powerpoint/2010/main" val="21051884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6833" cy="465797"/>
          </a:xfrm>
          <a:prstGeom prst="rect">
            <a:avLst/>
          </a:prstGeom>
        </p:spPr>
        <p:txBody>
          <a:bodyPr vert="horz" lIns="92958" tIns="46479" rIns="92958" bIns="46479" rtlCol="0"/>
          <a:lstStyle>
            <a:lvl1pPr algn="l">
              <a:defRPr sz="1200"/>
            </a:lvl1pPr>
          </a:lstStyle>
          <a:p>
            <a:endParaRPr lang="en-US"/>
          </a:p>
        </p:txBody>
      </p:sp>
      <p:sp>
        <p:nvSpPr>
          <p:cNvPr id="3" name="Date Placeholder 2"/>
          <p:cNvSpPr>
            <a:spLocks noGrp="1"/>
          </p:cNvSpPr>
          <p:nvPr>
            <p:ph type="dt" idx="1"/>
          </p:nvPr>
        </p:nvSpPr>
        <p:spPr>
          <a:xfrm>
            <a:off x="3956550" y="0"/>
            <a:ext cx="3026833" cy="465797"/>
          </a:xfrm>
          <a:prstGeom prst="rect">
            <a:avLst/>
          </a:prstGeom>
        </p:spPr>
        <p:txBody>
          <a:bodyPr vert="horz" lIns="92958" tIns="46479" rIns="92958" bIns="46479" rtlCol="0"/>
          <a:lstStyle>
            <a:lvl1pPr algn="r">
              <a:defRPr sz="1200"/>
            </a:lvl1pPr>
          </a:lstStyle>
          <a:p>
            <a:fld id="{60DBB9B8-9AF4-4A12-B489-6C7D1F714D0D}" type="datetimeFigureOut">
              <a:rPr lang="en-US" smtClean="0"/>
              <a:t>6/8/2021</a:t>
            </a:fld>
            <a:endParaRPr lang="en-US"/>
          </a:p>
        </p:txBody>
      </p:sp>
      <p:sp>
        <p:nvSpPr>
          <p:cNvPr id="4" name="Slide Image Placeholder 3"/>
          <p:cNvSpPr>
            <a:spLocks noGrp="1" noRot="1" noChangeAspect="1"/>
          </p:cNvSpPr>
          <p:nvPr>
            <p:ph type="sldImg" idx="2"/>
          </p:nvPr>
        </p:nvSpPr>
        <p:spPr>
          <a:xfrm>
            <a:off x="708025" y="1160463"/>
            <a:ext cx="5568950" cy="3133725"/>
          </a:xfrm>
          <a:prstGeom prst="rect">
            <a:avLst/>
          </a:prstGeom>
          <a:noFill/>
          <a:ln w="12700">
            <a:solidFill>
              <a:prstClr val="black"/>
            </a:solidFill>
          </a:ln>
        </p:spPr>
        <p:txBody>
          <a:bodyPr vert="horz" lIns="92958" tIns="46479" rIns="92958" bIns="46479" rtlCol="0" anchor="ctr"/>
          <a:lstStyle/>
          <a:p>
            <a:endParaRPr lang="en-US"/>
          </a:p>
        </p:txBody>
      </p:sp>
      <p:sp>
        <p:nvSpPr>
          <p:cNvPr id="5" name="Notes Placeholder 4"/>
          <p:cNvSpPr>
            <a:spLocks noGrp="1"/>
          </p:cNvSpPr>
          <p:nvPr>
            <p:ph type="body" sz="quarter" idx="3"/>
          </p:nvPr>
        </p:nvSpPr>
        <p:spPr>
          <a:xfrm>
            <a:off x="698500" y="4467781"/>
            <a:ext cx="5588000" cy="3655457"/>
          </a:xfrm>
          <a:prstGeom prst="rect">
            <a:avLst/>
          </a:prstGeom>
        </p:spPr>
        <p:txBody>
          <a:bodyPr vert="horz" lIns="92958" tIns="46479" rIns="92958" bIns="4647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17904"/>
            <a:ext cx="3026833" cy="465796"/>
          </a:xfrm>
          <a:prstGeom prst="rect">
            <a:avLst/>
          </a:prstGeom>
        </p:spPr>
        <p:txBody>
          <a:bodyPr vert="horz" lIns="92958" tIns="46479" rIns="92958" bIns="46479" rtlCol="0" anchor="b"/>
          <a:lstStyle>
            <a:lvl1pPr algn="l">
              <a:defRPr sz="1200"/>
            </a:lvl1pPr>
          </a:lstStyle>
          <a:p>
            <a:endParaRPr lang="en-US"/>
          </a:p>
        </p:txBody>
      </p:sp>
      <p:sp>
        <p:nvSpPr>
          <p:cNvPr id="7" name="Slide Number Placeholder 6"/>
          <p:cNvSpPr>
            <a:spLocks noGrp="1"/>
          </p:cNvSpPr>
          <p:nvPr>
            <p:ph type="sldNum" sz="quarter" idx="5"/>
          </p:nvPr>
        </p:nvSpPr>
        <p:spPr>
          <a:xfrm>
            <a:off x="3956550" y="8817904"/>
            <a:ext cx="3026833" cy="465796"/>
          </a:xfrm>
          <a:prstGeom prst="rect">
            <a:avLst/>
          </a:prstGeom>
        </p:spPr>
        <p:txBody>
          <a:bodyPr vert="horz" lIns="92958" tIns="46479" rIns="92958" bIns="46479" rtlCol="0" anchor="b"/>
          <a:lstStyle>
            <a:lvl1pPr algn="r">
              <a:defRPr sz="1200"/>
            </a:lvl1pPr>
          </a:lstStyle>
          <a:p>
            <a:fld id="{C9B8B320-4D87-49C3-8B47-209C6F487285}" type="slidenum">
              <a:rPr lang="en-US" smtClean="0"/>
              <a:t>‹#›</a:t>
            </a:fld>
            <a:endParaRPr lang="en-US"/>
          </a:p>
        </p:txBody>
      </p:sp>
    </p:spTree>
    <p:extLst>
      <p:ext uri="{BB962C8B-B14F-4D97-AF65-F5344CB8AC3E}">
        <p14:creationId xmlns:p14="http://schemas.microsoft.com/office/powerpoint/2010/main" val="27569560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9B8B320-4D87-49C3-8B47-209C6F487285}" type="slidenum">
              <a:rPr lang="en-US" smtClean="0"/>
              <a:t>2</a:t>
            </a:fld>
            <a:endParaRPr lang="en-US"/>
          </a:p>
        </p:txBody>
      </p:sp>
    </p:spTree>
    <p:extLst>
      <p:ext uri="{BB962C8B-B14F-4D97-AF65-F5344CB8AC3E}">
        <p14:creationId xmlns:p14="http://schemas.microsoft.com/office/powerpoint/2010/main" val="15212515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en-US" dirty="0"/>
          </a:p>
        </p:txBody>
      </p:sp>
      <p:sp>
        <p:nvSpPr>
          <p:cNvPr id="44036"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27500" indent="-278849">
              <a:defRPr>
                <a:solidFill>
                  <a:schemeClr val="tx1"/>
                </a:solidFill>
                <a:latin typeface="Arial" charset="0"/>
              </a:defRPr>
            </a:lvl2pPr>
            <a:lvl3pPr marL="1120069" indent="-222768">
              <a:defRPr>
                <a:solidFill>
                  <a:schemeClr val="tx1"/>
                </a:solidFill>
                <a:latin typeface="Arial" charset="0"/>
              </a:defRPr>
            </a:lvl3pPr>
            <a:lvl4pPr marL="1567161" indent="-222768">
              <a:defRPr>
                <a:solidFill>
                  <a:schemeClr val="tx1"/>
                </a:solidFill>
                <a:latin typeface="Arial" charset="0"/>
              </a:defRPr>
            </a:lvl4pPr>
            <a:lvl5pPr marL="2015811" indent="-222768">
              <a:defRPr>
                <a:solidFill>
                  <a:schemeClr val="tx1"/>
                </a:solidFill>
                <a:latin typeface="Arial" charset="0"/>
              </a:defRPr>
            </a:lvl5pPr>
            <a:lvl6pPr marL="2464461" indent="-222768" eaLnBrk="0" fontAlgn="base" hangingPunct="0">
              <a:spcBef>
                <a:spcPct val="0"/>
              </a:spcBef>
              <a:spcAft>
                <a:spcPct val="0"/>
              </a:spcAft>
              <a:defRPr>
                <a:solidFill>
                  <a:schemeClr val="tx1"/>
                </a:solidFill>
                <a:latin typeface="Arial" charset="0"/>
              </a:defRPr>
            </a:lvl6pPr>
            <a:lvl7pPr marL="2913112" indent="-222768" eaLnBrk="0" fontAlgn="base" hangingPunct="0">
              <a:spcBef>
                <a:spcPct val="0"/>
              </a:spcBef>
              <a:spcAft>
                <a:spcPct val="0"/>
              </a:spcAft>
              <a:defRPr>
                <a:solidFill>
                  <a:schemeClr val="tx1"/>
                </a:solidFill>
                <a:latin typeface="Arial" charset="0"/>
              </a:defRPr>
            </a:lvl7pPr>
            <a:lvl8pPr marL="3361762" indent="-222768" eaLnBrk="0" fontAlgn="base" hangingPunct="0">
              <a:spcBef>
                <a:spcPct val="0"/>
              </a:spcBef>
              <a:spcAft>
                <a:spcPct val="0"/>
              </a:spcAft>
              <a:defRPr>
                <a:solidFill>
                  <a:schemeClr val="tx1"/>
                </a:solidFill>
                <a:latin typeface="Arial" charset="0"/>
              </a:defRPr>
            </a:lvl8pPr>
            <a:lvl9pPr marL="3810412" indent="-222768" eaLnBrk="0" fontAlgn="base" hangingPunct="0">
              <a:spcBef>
                <a:spcPct val="0"/>
              </a:spcBef>
              <a:spcAft>
                <a:spcPct val="0"/>
              </a:spcAft>
              <a:defRPr>
                <a:solidFill>
                  <a:schemeClr val="tx1"/>
                </a:solidFill>
                <a:latin typeface="Arial" charset="0"/>
              </a:defRPr>
            </a:lvl9pPr>
          </a:lstStyle>
          <a:p>
            <a:fld id="{4304F51F-095C-456A-8651-CE0EC3ACE363}" type="slidenum">
              <a:rPr lang="en-US" altLang="en-US" smtClean="0"/>
              <a:pPr/>
              <a:t>4</a:t>
            </a:fld>
            <a:endParaRPr lang="en-US" altLang="en-US"/>
          </a:p>
        </p:txBody>
      </p:sp>
    </p:spTree>
    <p:extLst>
      <p:ext uri="{BB962C8B-B14F-4D97-AF65-F5344CB8AC3E}">
        <p14:creationId xmlns:p14="http://schemas.microsoft.com/office/powerpoint/2010/main" val="40784840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6C029A-4EB1-4614-851D-6DCC6E3642A1}" type="slidenum">
              <a:rPr lang="en-US" smtClean="0"/>
              <a:t>5</a:t>
            </a:fld>
            <a:endParaRPr lang="en-US"/>
          </a:p>
        </p:txBody>
      </p:sp>
    </p:spTree>
    <p:extLst>
      <p:ext uri="{BB962C8B-B14F-4D97-AF65-F5344CB8AC3E}">
        <p14:creationId xmlns:p14="http://schemas.microsoft.com/office/powerpoint/2010/main" val="9438307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06C029A-4EB1-4614-851D-6DCC6E3642A1}" type="slidenum">
              <a:rPr lang="en-US" smtClean="0"/>
              <a:t>6</a:t>
            </a:fld>
            <a:endParaRPr lang="en-US"/>
          </a:p>
        </p:txBody>
      </p:sp>
    </p:spTree>
    <p:extLst>
      <p:ext uri="{BB962C8B-B14F-4D97-AF65-F5344CB8AC3E}">
        <p14:creationId xmlns:p14="http://schemas.microsoft.com/office/powerpoint/2010/main" val="11365763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6C029A-4EB1-4614-851D-6DCC6E3642A1}" type="slidenum">
              <a:rPr lang="en-US" smtClean="0"/>
              <a:t>7</a:t>
            </a:fld>
            <a:endParaRPr lang="en-US"/>
          </a:p>
        </p:txBody>
      </p:sp>
    </p:spTree>
    <p:extLst>
      <p:ext uri="{BB962C8B-B14F-4D97-AF65-F5344CB8AC3E}">
        <p14:creationId xmlns:p14="http://schemas.microsoft.com/office/powerpoint/2010/main" val="14101296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 Title Slide Clean">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E0B19FEC-015E-449E-9AAB-5C706B096CE9}"/>
              </a:ext>
            </a:extLst>
          </p:cNvPr>
          <p:cNvCxnSpPr>
            <a:cxnSpLocks/>
          </p:cNvCxnSpPr>
          <p:nvPr userDrawn="1"/>
        </p:nvCxnSpPr>
        <p:spPr>
          <a:xfrm flipV="1">
            <a:off x="5649686" y="5060015"/>
            <a:ext cx="395151" cy="272896"/>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97F2A81F-E90F-4504-AFDC-9C39C0FBE96E}"/>
              </a:ext>
            </a:extLst>
          </p:cNvPr>
          <p:cNvCxnSpPr/>
          <p:nvPr userDrawn="1"/>
        </p:nvCxnSpPr>
        <p:spPr>
          <a:xfrm>
            <a:off x="5959929" y="5065123"/>
            <a:ext cx="339634" cy="241663"/>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94850F1A-C7F7-45A2-A22B-B88A38F0765B}"/>
              </a:ext>
            </a:extLst>
          </p:cNvPr>
          <p:cNvSpPr/>
          <p:nvPr userDrawn="1"/>
        </p:nvSpPr>
        <p:spPr>
          <a:xfrm>
            <a:off x="6095352" y="5445369"/>
            <a:ext cx="5920992" cy="1412631"/>
          </a:xfrm>
          <a:prstGeom prst="rect">
            <a:avLst/>
          </a:prstGeom>
          <a:solidFill>
            <a:srgbClr val="0055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457200" rtl="0" eaLnBrk="1" fontAlgn="auto" latinLnBrk="0" hangingPunct="1">
              <a:lnSpc>
                <a:spcPct val="100000"/>
              </a:lnSpc>
              <a:spcBef>
                <a:spcPts val="0"/>
              </a:spcBef>
              <a:spcAft>
                <a:spcPts val="0"/>
              </a:spcAft>
              <a:buClrTx/>
              <a:buSzTx/>
              <a:buFontTx/>
              <a:buNone/>
              <a:tabLst/>
              <a:defRPr/>
            </a:pPr>
            <a:r>
              <a:rPr lang="en-US" sz="1800" kern="1200">
                <a:solidFill>
                  <a:schemeClr val="lt1"/>
                </a:solidFill>
                <a:effectLst/>
                <a:latin typeface="+mn-lt"/>
                <a:ea typeface="+mn-ea"/>
                <a:cs typeface="+mn-cs"/>
              </a:rPr>
              <a:t>1200 G Street NW, 8</a:t>
            </a:r>
            <a:r>
              <a:rPr lang="en-US" sz="1800" kern="1200" baseline="30000">
                <a:solidFill>
                  <a:schemeClr val="lt1"/>
                </a:solidFill>
                <a:effectLst/>
                <a:latin typeface="+mn-lt"/>
                <a:ea typeface="+mn-ea"/>
                <a:cs typeface="+mn-cs"/>
              </a:rPr>
              <a:t>th</a:t>
            </a:r>
            <a:r>
              <a:rPr lang="en-US" sz="1800" kern="1200">
                <a:solidFill>
                  <a:schemeClr val="lt1"/>
                </a:solidFill>
                <a:effectLst/>
                <a:latin typeface="+mn-lt"/>
                <a:ea typeface="+mn-ea"/>
                <a:cs typeface="+mn-cs"/>
              </a:rPr>
              <a:t> Floor</a:t>
            </a:r>
          </a:p>
          <a:p>
            <a:pPr marL="0" marR="0" lvl="0" indent="0" algn="r" defTabSz="457200" rtl="0" eaLnBrk="1" fontAlgn="auto" latinLnBrk="0" hangingPunct="1">
              <a:lnSpc>
                <a:spcPct val="100000"/>
              </a:lnSpc>
              <a:spcBef>
                <a:spcPts val="0"/>
              </a:spcBef>
              <a:spcAft>
                <a:spcPts val="0"/>
              </a:spcAft>
              <a:buClrTx/>
              <a:buSzTx/>
              <a:buFontTx/>
              <a:buNone/>
              <a:tabLst/>
              <a:defRPr/>
            </a:pPr>
            <a:r>
              <a:rPr lang="en-US" sz="1800" kern="1200">
                <a:solidFill>
                  <a:schemeClr val="lt1"/>
                </a:solidFill>
                <a:effectLst/>
                <a:latin typeface="+mn-lt"/>
                <a:ea typeface="+mn-ea"/>
                <a:cs typeface="+mn-cs"/>
              </a:rPr>
              <a:t>Washington, DC 20005</a:t>
            </a:r>
          </a:p>
          <a:p>
            <a:pPr marL="0" marR="0" lvl="0" indent="0" algn="r" defTabSz="457200" rtl="0" eaLnBrk="1" fontAlgn="auto" latinLnBrk="0" hangingPunct="1">
              <a:lnSpc>
                <a:spcPct val="100000"/>
              </a:lnSpc>
              <a:spcBef>
                <a:spcPts val="0"/>
              </a:spcBef>
              <a:spcAft>
                <a:spcPts val="0"/>
              </a:spcAft>
              <a:buClrTx/>
              <a:buSzTx/>
              <a:buFontTx/>
              <a:buNone/>
              <a:tabLst/>
              <a:defRPr/>
            </a:pPr>
            <a:r>
              <a:rPr lang="en-US" sz="1800" kern="1200">
                <a:solidFill>
                  <a:schemeClr val="lt1"/>
                </a:solidFill>
                <a:effectLst/>
                <a:latin typeface="+mn-lt"/>
                <a:ea typeface="+mn-ea"/>
                <a:cs typeface="+mn-cs"/>
              </a:rPr>
              <a:t>833.580.4646 | info@crisphealth.org</a:t>
            </a:r>
          </a:p>
          <a:p>
            <a:pPr marL="0" marR="0" lvl="0" indent="0" algn="r" defTabSz="457200" rtl="0" eaLnBrk="1" fontAlgn="auto" latinLnBrk="0" hangingPunct="1">
              <a:lnSpc>
                <a:spcPct val="100000"/>
              </a:lnSpc>
              <a:spcBef>
                <a:spcPts val="0"/>
              </a:spcBef>
              <a:spcAft>
                <a:spcPts val="0"/>
              </a:spcAft>
              <a:buClrTx/>
              <a:buSzTx/>
              <a:buFontTx/>
              <a:buNone/>
              <a:tabLst/>
              <a:defRPr/>
            </a:pPr>
            <a:r>
              <a:rPr lang="en-US" sz="1800" b="0" kern="1200">
                <a:solidFill>
                  <a:schemeClr val="lt1"/>
                </a:solidFill>
                <a:effectLst/>
                <a:latin typeface="+mn-lt"/>
                <a:ea typeface="+mn-ea"/>
                <a:cs typeface="+mn-cs"/>
              </a:rPr>
              <a:t>dc.crisphealth.org</a:t>
            </a:r>
          </a:p>
        </p:txBody>
      </p:sp>
      <p:sp>
        <p:nvSpPr>
          <p:cNvPr id="8" name="Rectangle 7">
            <a:extLst>
              <a:ext uri="{FF2B5EF4-FFF2-40B4-BE49-F238E27FC236}">
                <a16:creationId xmlns:a16="http://schemas.microsoft.com/office/drawing/2014/main" id="{FC760FBA-DC9D-406A-B613-A86E61328721}"/>
              </a:ext>
            </a:extLst>
          </p:cNvPr>
          <p:cNvSpPr/>
          <p:nvPr userDrawn="1"/>
        </p:nvSpPr>
        <p:spPr>
          <a:xfrm>
            <a:off x="0" y="0"/>
            <a:ext cx="2743200" cy="6858000"/>
          </a:xfrm>
          <a:prstGeom prst="rect">
            <a:avLst/>
          </a:prstGeom>
          <a:solidFill>
            <a:srgbClr val="DAD3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F12C81F1-9F97-4F25-AE45-2EE2CED397B5}"/>
              </a:ext>
            </a:extLst>
          </p:cNvPr>
          <p:cNvSpPr/>
          <p:nvPr userDrawn="1"/>
        </p:nvSpPr>
        <p:spPr>
          <a:xfrm>
            <a:off x="3252520" y="-5751"/>
            <a:ext cx="8939479" cy="4773694"/>
          </a:xfrm>
          <a:prstGeom prst="rect">
            <a:avLst/>
          </a:prstGeom>
          <a:solidFill>
            <a:srgbClr val="FB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185B4F11-A1B0-45BB-8097-0E68F3C5B706}"/>
              </a:ext>
            </a:extLst>
          </p:cNvPr>
          <p:cNvSpPr>
            <a:spLocks noGrp="1"/>
          </p:cNvSpPr>
          <p:nvPr>
            <p:ph type="title"/>
          </p:nvPr>
        </p:nvSpPr>
        <p:spPr>
          <a:xfrm>
            <a:off x="3431177" y="752879"/>
            <a:ext cx="7916274" cy="2852737"/>
          </a:xfrm>
        </p:spPr>
        <p:txBody>
          <a:bodyPr anchor="b">
            <a:normAutofit/>
          </a:bodyPr>
          <a:lstStyle>
            <a:lvl1pPr>
              <a:defRPr sz="3600" baseline="0">
                <a:solidFill>
                  <a:srgbClr val="D12536"/>
                </a:solidFill>
              </a:defRPr>
            </a:lvl1pPr>
          </a:lstStyle>
          <a:p>
            <a:endParaRPr lang="en-US"/>
          </a:p>
        </p:txBody>
      </p:sp>
      <p:sp>
        <p:nvSpPr>
          <p:cNvPr id="12" name="Text Placeholder 2">
            <a:extLst>
              <a:ext uri="{FF2B5EF4-FFF2-40B4-BE49-F238E27FC236}">
                <a16:creationId xmlns:a16="http://schemas.microsoft.com/office/drawing/2014/main" id="{88094BAF-D2DA-4641-90D4-728DD8679EA9}"/>
              </a:ext>
            </a:extLst>
          </p:cNvPr>
          <p:cNvSpPr>
            <a:spLocks noGrp="1"/>
          </p:cNvSpPr>
          <p:nvPr>
            <p:ph type="body" idx="1"/>
          </p:nvPr>
        </p:nvSpPr>
        <p:spPr>
          <a:xfrm>
            <a:off x="3431783" y="3617128"/>
            <a:ext cx="7915668" cy="1536169"/>
          </a:xfrm>
        </p:spPr>
        <p:txBody>
          <a:bodyPr/>
          <a:lstStyle>
            <a:lvl1pPr marL="0" indent="0">
              <a:buNone/>
              <a:defRPr sz="2400" baseline="0">
                <a:solidFill>
                  <a:srgbClr val="005596"/>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endParaRPr lang="en-US"/>
          </a:p>
        </p:txBody>
      </p:sp>
      <p:sp>
        <p:nvSpPr>
          <p:cNvPr id="14" name="Rectangle 13">
            <a:extLst>
              <a:ext uri="{FF2B5EF4-FFF2-40B4-BE49-F238E27FC236}">
                <a16:creationId xmlns:a16="http://schemas.microsoft.com/office/drawing/2014/main" id="{AA4182E7-3A6F-40FF-80EE-40722AE34B23}"/>
              </a:ext>
            </a:extLst>
          </p:cNvPr>
          <p:cNvSpPr/>
          <p:nvPr userDrawn="1"/>
        </p:nvSpPr>
        <p:spPr>
          <a:xfrm>
            <a:off x="2731937" y="-5751"/>
            <a:ext cx="531846" cy="6860979"/>
          </a:xfrm>
          <a:prstGeom prst="rect">
            <a:avLst/>
          </a:prstGeom>
          <a:solidFill>
            <a:srgbClr val="D125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0E04B07A-522B-4E76-A655-D3F98F9190D9}"/>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83845" y="2548586"/>
            <a:ext cx="3181705" cy="1757848"/>
          </a:xfrm>
          <a:prstGeom prst="rect">
            <a:avLst/>
          </a:prstGeom>
        </p:spPr>
      </p:pic>
      <p:sp>
        <p:nvSpPr>
          <p:cNvPr id="16" name="Rectangle 15">
            <a:extLst>
              <a:ext uri="{FF2B5EF4-FFF2-40B4-BE49-F238E27FC236}">
                <a16:creationId xmlns:a16="http://schemas.microsoft.com/office/drawing/2014/main" id="{60A632A9-2484-45B8-B805-9A6724F70360}"/>
              </a:ext>
            </a:extLst>
          </p:cNvPr>
          <p:cNvSpPr/>
          <p:nvPr userDrawn="1"/>
        </p:nvSpPr>
        <p:spPr>
          <a:xfrm>
            <a:off x="3263783" y="5388864"/>
            <a:ext cx="3624697" cy="1477876"/>
          </a:xfrm>
          <a:prstGeom prst="rect">
            <a:avLst/>
          </a:prstGeom>
          <a:solidFill>
            <a:srgbClr val="005596"/>
          </a:solidFill>
          <a:ln>
            <a:solidFill>
              <a:srgbClr val="0055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BC33951C-58FB-4094-9F32-D25822AAE506}"/>
              </a:ext>
            </a:extLst>
          </p:cNvPr>
          <p:cNvSpPr/>
          <p:nvPr userDrawn="1"/>
        </p:nvSpPr>
        <p:spPr>
          <a:xfrm flipV="1">
            <a:off x="3263783" y="6748042"/>
            <a:ext cx="8928216" cy="118698"/>
          </a:xfrm>
          <a:prstGeom prst="rect">
            <a:avLst/>
          </a:prstGeom>
          <a:solidFill>
            <a:srgbClr val="005596"/>
          </a:solidFill>
          <a:ln>
            <a:solidFill>
              <a:srgbClr val="0055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8B6C1D0C-7887-4E73-8172-39D5F97B1BC3}"/>
              </a:ext>
            </a:extLst>
          </p:cNvPr>
          <p:cNvSpPr/>
          <p:nvPr userDrawn="1"/>
        </p:nvSpPr>
        <p:spPr>
          <a:xfrm>
            <a:off x="12089478" y="5378021"/>
            <a:ext cx="102521" cy="1477876"/>
          </a:xfrm>
          <a:prstGeom prst="rect">
            <a:avLst/>
          </a:prstGeom>
          <a:solidFill>
            <a:srgbClr val="005596"/>
          </a:solidFill>
          <a:ln>
            <a:solidFill>
              <a:srgbClr val="0055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22626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 Blank with Logo - Clean">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5A62B25E-3A48-4523-9A7A-9B2E60081FFB}"/>
              </a:ext>
            </a:extLst>
          </p:cNvPr>
          <p:cNvSpPr>
            <a:spLocks noGrp="1"/>
          </p:cNvSpPr>
          <p:nvPr>
            <p:ph type="sldNum" sz="quarter" idx="12"/>
          </p:nvPr>
        </p:nvSpPr>
        <p:spPr>
          <a:xfrm>
            <a:off x="8808720" y="6356352"/>
            <a:ext cx="2743200" cy="365125"/>
          </a:xfrm>
        </p:spPr>
        <p:txBody>
          <a:bodyPr/>
          <a:lstStyle/>
          <a:p>
            <a:fld id="{04F192F5-7590-44FF-9C83-33DE5B563EC3}" type="slidenum">
              <a:rPr lang="en-US" smtClean="0"/>
              <a:t>‹#›</a:t>
            </a:fld>
            <a:endParaRPr lang="en-US"/>
          </a:p>
        </p:txBody>
      </p:sp>
      <p:sp>
        <p:nvSpPr>
          <p:cNvPr id="5" name="Rectangle 4">
            <a:extLst>
              <a:ext uri="{FF2B5EF4-FFF2-40B4-BE49-F238E27FC236}">
                <a16:creationId xmlns:a16="http://schemas.microsoft.com/office/drawing/2014/main" id="{E6D10C42-FA61-4974-A9EF-F480D801C208}"/>
              </a:ext>
            </a:extLst>
          </p:cNvPr>
          <p:cNvSpPr/>
          <p:nvPr userDrawn="1"/>
        </p:nvSpPr>
        <p:spPr>
          <a:xfrm>
            <a:off x="16669" y="6784848"/>
            <a:ext cx="12192000" cy="73152"/>
          </a:xfrm>
          <a:prstGeom prst="rect">
            <a:avLst/>
          </a:prstGeom>
          <a:solidFill>
            <a:srgbClr val="D125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4D56CE95-5641-4B14-AC4D-2A24692A2F24}"/>
              </a:ext>
            </a:extLst>
          </p:cNvPr>
          <p:cNvSpPr/>
          <p:nvPr userDrawn="1"/>
        </p:nvSpPr>
        <p:spPr>
          <a:xfrm>
            <a:off x="0" y="1026696"/>
            <a:ext cx="12192000" cy="73152"/>
          </a:xfrm>
          <a:prstGeom prst="rect">
            <a:avLst/>
          </a:prstGeom>
          <a:solidFill>
            <a:srgbClr val="D125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Tree>
    <p:extLst>
      <p:ext uri="{BB962C8B-B14F-4D97-AF65-F5344CB8AC3E}">
        <p14:creationId xmlns:p14="http://schemas.microsoft.com/office/powerpoint/2010/main" val="40931905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 Title and Content Clean">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2" y="1385050"/>
            <a:ext cx="10679278" cy="4351338"/>
          </a:xfrm>
        </p:spPr>
        <p:txBody>
          <a:bodyPr/>
          <a:lstStyle>
            <a:lvl1pPr marL="0" indent="0">
              <a:buNone/>
              <a:defRPr>
                <a:latin typeface="Myriad Pro Semibold"/>
              </a:defRPr>
            </a:lvl1pPr>
            <a:lvl2pPr marL="685800" indent="-228600">
              <a:buFont typeface="Arial" panose="020B0604020202020204" pitchFamily="34" charset="0"/>
              <a:buChar char="•"/>
              <a:defRPr>
                <a:latin typeface="Myriad Pro Semibold"/>
              </a:defRPr>
            </a:lvl2pPr>
            <a:lvl3pPr marL="1143000" indent="-228600">
              <a:buFont typeface="Wingdings" panose="05000000000000000000" pitchFamily="2" charset="2"/>
              <a:buChar char="§"/>
              <a:defRPr>
                <a:latin typeface="Myriad Pro Semibold"/>
              </a:defRPr>
            </a:lvl3pPr>
            <a:lvl4pPr marL="1600200" indent="-228600">
              <a:buFont typeface="Arial" panose="020B0604020202020204" pitchFamily="34" charset="0"/>
              <a:buChar char="•"/>
              <a:defRPr>
                <a:latin typeface="Myriad Pro Semibold"/>
              </a:defRPr>
            </a:lvl4pPr>
            <a:lvl5pPr marL="2057400" indent="-228600">
              <a:buFont typeface="Wingdings" panose="05000000000000000000" pitchFamily="2" charset="2"/>
              <a:buChar char="§"/>
              <a:defRPr>
                <a:latin typeface="Myriad Pro Semi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04F192F5-7590-44FF-9C83-33DE5B563EC3}" type="slidenum">
              <a:rPr lang="en-US" smtClean="0"/>
              <a:t>‹#›</a:t>
            </a:fld>
            <a:endParaRPr lang="en-US"/>
          </a:p>
        </p:txBody>
      </p:sp>
      <p:sp>
        <p:nvSpPr>
          <p:cNvPr id="7" name="Rectangle 6">
            <a:extLst>
              <a:ext uri="{FF2B5EF4-FFF2-40B4-BE49-F238E27FC236}">
                <a16:creationId xmlns:a16="http://schemas.microsoft.com/office/drawing/2014/main" id="{F80BFB33-71A3-40E6-8843-0D6B3A631A37}"/>
              </a:ext>
            </a:extLst>
          </p:cNvPr>
          <p:cNvSpPr/>
          <p:nvPr userDrawn="1"/>
        </p:nvSpPr>
        <p:spPr>
          <a:xfrm>
            <a:off x="0" y="0"/>
            <a:ext cx="12192000" cy="1021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9281"/>
            <a:ext cx="10679277" cy="769081"/>
          </a:xfrm>
        </p:spPr>
        <p:txBody>
          <a:bodyPr>
            <a:normAutofit/>
          </a:bodyPr>
          <a:lstStyle>
            <a:lvl1pPr>
              <a:defRPr sz="3200">
                <a:solidFill>
                  <a:srgbClr val="005596"/>
                </a:solidFill>
                <a:latin typeface="Myriad Pro Semibold"/>
              </a:defRPr>
            </a:lvl1pPr>
          </a:lstStyle>
          <a:p>
            <a:r>
              <a:rPr lang="en-US"/>
              <a:t>Click to edit Master title style</a:t>
            </a:r>
          </a:p>
        </p:txBody>
      </p:sp>
      <p:sp>
        <p:nvSpPr>
          <p:cNvPr id="10" name="Rectangle 9">
            <a:extLst>
              <a:ext uri="{FF2B5EF4-FFF2-40B4-BE49-F238E27FC236}">
                <a16:creationId xmlns:a16="http://schemas.microsoft.com/office/drawing/2014/main" id="{8B0A523A-6493-4ACC-BCBC-C6866DC0F085}"/>
              </a:ext>
            </a:extLst>
          </p:cNvPr>
          <p:cNvSpPr/>
          <p:nvPr userDrawn="1"/>
        </p:nvSpPr>
        <p:spPr>
          <a:xfrm>
            <a:off x="16669" y="6784848"/>
            <a:ext cx="12192000" cy="73152"/>
          </a:xfrm>
          <a:prstGeom prst="rect">
            <a:avLst/>
          </a:prstGeom>
          <a:solidFill>
            <a:srgbClr val="D125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5D116939-BBB1-43F0-831B-BA8939A1F035}"/>
              </a:ext>
            </a:extLst>
          </p:cNvPr>
          <p:cNvSpPr/>
          <p:nvPr userDrawn="1"/>
        </p:nvSpPr>
        <p:spPr>
          <a:xfrm>
            <a:off x="0" y="1026696"/>
            <a:ext cx="12192000" cy="73152"/>
          </a:xfrm>
          <a:prstGeom prst="rect">
            <a:avLst/>
          </a:prstGeom>
          <a:solidFill>
            <a:srgbClr val="D125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pic>
        <p:nvPicPr>
          <p:cNvPr id="8" name="Picture 7" descr="Image result for DC outline">
            <a:extLst>
              <a:ext uri="{FF2B5EF4-FFF2-40B4-BE49-F238E27FC236}">
                <a16:creationId xmlns:a16="http://schemas.microsoft.com/office/drawing/2014/main" id="{747E7E70-A4EC-43C1-ADC7-2BEE4D9D7B0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6669" y="189280"/>
            <a:ext cx="769081" cy="769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30722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 Title Only - Clean">
    <p:bg>
      <p:bgPr>
        <a:blipFill dpi="0" rotWithShape="1">
          <a:blip r:embed="rId2">
            <a:extLst>
              <a:ext uri="{BEBA8EAE-BF5A-486C-A8C5-ECC9F3942E4B}">
                <a14:imgProps xmlns:a14="http://schemas.microsoft.com/office/drawing/2010/main">
                  <a14:imgLayer r:embed="rId3">
                    <a14:imgEffect>
                      <a14:brightnessContrast bright="9000"/>
                    </a14:imgEffect>
                  </a14:imgLayer>
                </a14:imgProps>
              </a:ex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808720" y="6356352"/>
            <a:ext cx="2743200" cy="365125"/>
          </a:xfrm>
        </p:spPr>
        <p:txBody>
          <a:bodyPr/>
          <a:lstStyle/>
          <a:p>
            <a:fld id="{04F192F5-7590-44FF-9C83-33DE5B563EC3}" type="slidenum">
              <a:rPr lang="en-US" smtClean="0"/>
              <a:t>‹#›</a:t>
            </a:fld>
            <a:endParaRPr lang="en-US"/>
          </a:p>
        </p:txBody>
      </p:sp>
      <p:sp>
        <p:nvSpPr>
          <p:cNvPr id="7" name="Rectangle 6">
            <a:extLst>
              <a:ext uri="{FF2B5EF4-FFF2-40B4-BE49-F238E27FC236}">
                <a16:creationId xmlns:a16="http://schemas.microsoft.com/office/drawing/2014/main" id="{F80BFB33-71A3-40E6-8843-0D6B3A631A37}"/>
              </a:ext>
            </a:extLst>
          </p:cNvPr>
          <p:cNvSpPr/>
          <p:nvPr userDrawn="1"/>
        </p:nvSpPr>
        <p:spPr>
          <a:xfrm>
            <a:off x="0" y="0"/>
            <a:ext cx="12192000" cy="1026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54869" y="128808"/>
            <a:ext cx="10515600" cy="769081"/>
          </a:xfrm>
        </p:spPr>
        <p:txBody>
          <a:bodyPr>
            <a:normAutofit/>
          </a:bodyPr>
          <a:lstStyle>
            <a:lvl1pPr>
              <a:defRPr sz="3200">
                <a:solidFill>
                  <a:srgbClr val="005596"/>
                </a:solidFill>
                <a:latin typeface="Myriad Pro Semibold"/>
              </a:defRPr>
            </a:lvl1pPr>
          </a:lstStyle>
          <a:p>
            <a:r>
              <a:rPr lang="en-US"/>
              <a:t>Click to edit Master title style</a:t>
            </a:r>
          </a:p>
        </p:txBody>
      </p:sp>
      <p:sp>
        <p:nvSpPr>
          <p:cNvPr id="9" name="Content Placeholder 2">
            <a:extLst>
              <a:ext uri="{FF2B5EF4-FFF2-40B4-BE49-F238E27FC236}">
                <a16:creationId xmlns:a16="http://schemas.microsoft.com/office/drawing/2014/main" id="{EB4054DF-CA35-4B6D-9E49-57F12178D7F0}"/>
              </a:ext>
            </a:extLst>
          </p:cNvPr>
          <p:cNvSpPr>
            <a:spLocks noGrp="1"/>
          </p:cNvSpPr>
          <p:nvPr>
            <p:ph idx="1"/>
          </p:nvPr>
        </p:nvSpPr>
        <p:spPr>
          <a:xfrm>
            <a:off x="838200" y="1385049"/>
            <a:ext cx="7345680" cy="5336427"/>
          </a:xfrm>
        </p:spPr>
        <p:txBody>
          <a:bodyPr/>
          <a:lstStyle>
            <a:lvl1pPr marL="0" indent="0">
              <a:buNone/>
              <a:defRPr>
                <a:latin typeface="Myriad Pro Semibold"/>
              </a:defRPr>
            </a:lvl1pPr>
            <a:lvl2pPr marL="685800" indent="-228600">
              <a:buFont typeface="Arial" panose="020B0604020202020204" pitchFamily="34" charset="0"/>
              <a:buChar char="•"/>
              <a:defRPr>
                <a:latin typeface="Myriad Pro Semibold"/>
              </a:defRPr>
            </a:lvl2pPr>
            <a:lvl3pPr marL="1143000" indent="-228600">
              <a:buFont typeface="Wingdings" panose="05000000000000000000" pitchFamily="2" charset="2"/>
              <a:buChar char="§"/>
              <a:defRPr>
                <a:latin typeface="Myriad Pro Semibold"/>
              </a:defRPr>
            </a:lvl3pPr>
            <a:lvl4pPr marL="1600200" indent="-228600">
              <a:buFont typeface="Arial" panose="020B0604020202020204" pitchFamily="34" charset="0"/>
              <a:buChar char="•"/>
              <a:defRPr>
                <a:latin typeface="Myriad Pro Semibold"/>
              </a:defRPr>
            </a:lvl4pPr>
            <a:lvl5pPr marL="2057400" indent="-228600">
              <a:buFont typeface="Wingdings" panose="05000000000000000000" pitchFamily="2" charset="2"/>
              <a:buChar char="§"/>
              <a:defRPr>
                <a:latin typeface="Myriad Pro Semi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A5EE9D5-DFCA-4413-BC21-05736D29C060}"/>
              </a:ext>
            </a:extLst>
          </p:cNvPr>
          <p:cNvSpPr/>
          <p:nvPr userDrawn="1"/>
        </p:nvSpPr>
        <p:spPr>
          <a:xfrm>
            <a:off x="16669" y="6784848"/>
            <a:ext cx="12192000" cy="73152"/>
          </a:xfrm>
          <a:prstGeom prst="rect">
            <a:avLst/>
          </a:prstGeom>
          <a:solidFill>
            <a:srgbClr val="D125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E40D046-A868-4F8F-A2C9-1BBA1741D734}"/>
              </a:ext>
            </a:extLst>
          </p:cNvPr>
          <p:cNvSpPr/>
          <p:nvPr userDrawn="1"/>
        </p:nvSpPr>
        <p:spPr>
          <a:xfrm>
            <a:off x="0" y="1026696"/>
            <a:ext cx="12192000" cy="73152"/>
          </a:xfrm>
          <a:prstGeom prst="rect">
            <a:avLst/>
          </a:prstGeom>
          <a:solidFill>
            <a:srgbClr val="D125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pic>
        <p:nvPicPr>
          <p:cNvPr id="10" name="Picture 9" descr="Image result for DC outline">
            <a:extLst>
              <a:ext uri="{FF2B5EF4-FFF2-40B4-BE49-F238E27FC236}">
                <a16:creationId xmlns:a16="http://schemas.microsoft.com/office/drawing/2014/main" id="{C5AF44C3-FCF7-401D-AEB7-495B43F150BD}"/>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120" y="167917"/>
            <a:ext cx="769081" cy="769081"/>
          </a:xfrm>
          <a:prstGeom prst="rect">
            <a:avLst/>
          </a:prstGeom>
          <a:noFill/>
          <a:extLst>
            <a:ext uri="{909E8E84-426E-40DD-AFC4-6F175D3DCCD1}">
              <a14:hiddenFill xmlns:a14="http://schemas.microsoft.com/office/drawing/2010/main">
                <a:solidFill>
                  <a:srgbClr val="FFFFFF"/>
                </a:solidFill>
              </a14:hiddenFill>
            </a:ext>
          </a:extLst>
        </p:spPr>
      </p:pic>
      <p:sp>
        <p:nvSpPr>
          <p:cNvPr id="4" name="Star: 5 Points 3">
            <a:extLst>
              <a:ext uri="{FF2B5EF4-FFF2-40B4-BE49-F238E27FC236}">
                <a16:creationId xmlns:a16="http://schemas.microsoft.com/office/drawing/2014/main" id="{4B174679-DD19-42CE-B80A-4FEEBFE52214}"/>
              </a:ext>
            </a:extLst>
          </p:cNvPr>
          <p:cNvSpPr/>
          <p:nvPr userDrawn="1"/>
        </p:nvSpPr>
        <p:spPr>
          <a:xfrm>
            <a:off x="10490870" y="1429335"/>
            <a:ext cx="1560231" cy="1248114"/>
          </a:xfrm>
          <a:prstGeom prst="star5">
            <a:avLst/>
          </a:prstGeom>
          <a:gradFill flip="none" rotWithShape="1">
            <a:gsLst>
              <a:gs pos="0">
                <a:srgbClr val="D12536">
                  <a:tint val="66000"/>
                  <a:satMod val="160000"/>
                </a:srgbClr>
              </a:gs>
              <a:gs pos="50000">
                <a:srgbClr val="D12536">
                  <a:tint val="44500"/>
                  <a:satMod val="160000"/>
                </a:srgbClr>
              </a:gs>
              <a:gs pos="100000">
                <a:srgbClr val="D12536">
                  <a:tint val="23500"/>
                  <a:satMod val="160000"/>
                </a:srgbClr>
              </a:gs>
            </a:gsLst>
            <a:lin ang="108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tar: 5 Points 12">
            <a:extLst>
              <a:ext uri="{FF2B5EF4-FFF2-40B4-BE49-F238E27FC236}">
                <a16:creationId xmlns:a16="http://schemas.microsoft.com/office/drawing/2014/main" id="{648905BC-5A02-4F7E-90EC-49DEBEDBEE25}"/>
              </a:ext>
            </a:extLst>
          </p:cNvPr>
          <p:cNvSpPr/>
          <p:nvPr userDrawn="1"/>
        </p:nvSpPr>
        <p:spPr>
          <a:xfrm>
            <a:off x="10513010" y="3081048"/>
            <a:ext cx="1560231" cy="1248114"/>
          </a:xfrm>
          <a:prstGeom prst="star5">
            <a:avLst/>
          </a:prstGeom>
          <a:gradFill flip="none" rotWithShape="1">
            <a:gsLst>
              <a:gs pos="0">
                <a:srgbClr val="D12536">
                  <a:tint val="66000"/>
                  <a:satMod val="160000"/>
                </a:srgbClr>
              </a:gs>
              <a:gs pos="50000">
                <a:srgbClr val="D12536">
                  <a:tint val="44500"/>
                  <a:satMod val="160000"/>
                </a:srgbClr>
              </a:gs>
              <a:gs pos="100000">
                <a:srgbClr val="D12536">
                  <a:tint val="23500"/>
                  <a:satMod val="160000"/>
                </a:srgbClr>
              </a:gs>
            </a:gsLst>
            <a:lin ang="108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tar: 5 Points 13">
            <a:extLst>
              <a:ext uri="{FF2B5EF4-FFF2-40B4-BE49-F238E27FC236}">
                <a16:creationId xmlns:a16="http://schemas.microsoft.com/office/drawing/2014/main" id="{7BF6AF21-3B0B-4828-9CB2-9515C67F9F12}"/>
              </a:ext>
            </a:extLst>
          </p:cNvPr>
          <p:cNvSpPr/>
          <p:nvPr userDrawn="1"/>
        </p:nvSpPr>
        <p:spPr>
          <a:xfrm>
            <a:off x="10513010" y="4775115"/>
            <a:ext cx="1560231" cy="1248114"/>
          </a:xfrm>
          <a:prstGeom prst="star5">
            <a:avLst/>
          </a:prstGeom>
          <a:gradFill flip="none" rotWithShape="1">
            <a:gsLst>
              <a:gs pos="0">
                <a:srgbClr val="D12536">
                  <a:tint val="66000"/>
                  <a:satMod val="160000"/>
                </a:srgbClr>
              </a:gs>
              <a:gs pos="50000">
                <a:srgbClr val="D12536">
                  <a:tint val="44500"/>
                  <a:satMod val="160000"/>
                </a:srgbClr>
              </a:gs>
              <a:gs pos="100000">
                <a:srgbClr val="D12536">
                  <a:tint val="23500"/>
                  <a:satMod val="160000"/>
                </a:srgbClr>
              </a:gs>
            </a:gsLst>
            <a:lin ang="108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956234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1- Blank">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659F83A4-CFF7-450B-8617-6A403E89E804}"/>
              </a:ext>
            </a:extLst>
          </p:cNvPr>
          <p:cNvSpPr/>
          <p:nvPr userDrawn="1"/>
        </p:nvSpPr>
        <p:spPr>
          <a:xfrm>
            <a:off x="0" y="0"/>
            <a:ext cx="12192000" cy="12679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80BFB33-71A3-40E6-8843-0D6B3A631A37}"/>
              </a:ext>
            </a:extLst>
          </p:cNvPr>
          <p:cNvSpPr/>
          <p:nvPr userDrawn="1"/>
        </p:nvSpPr>
        <p:spPr>
          <a:xfrm>
            <a:off x="0" y="1"/>
            <a:ext cx="12192000" cy="10310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6">
            <a:extLst>
              <a:ext uri="{FF2B5EF4-FFF2-40B4-BE49-F238E27FC236}">
                <a16:creationId xmlns:a16="http://schemas.microsoft.com/office/drawing/2014/main" id="{993CB10C-15EE-4A6B-89A0-499948F7A1AB}"/>
              </a:ext>
            </a:extLst>
          </p:cNvPr>
          <p:cNvSpPr>
            <a:spLocks noGrp="1"/>
          </p:cNvSpPr>
          <p:nvPr>
            <p:ph type="sldNum" sz="quarter" idx="12"/>
          </p:nvPr>
        </p:nvSpPr>
        <p:spPr>
          <a:xfrm>
            <a:off x="8610599" y="6366076"/>
            <a:ext cx="2906879" cy="355401"/>
          </a:xfrm>
        </p:spPr>
        <p:txBody>
          <a:bodyPr/>
          <a:lstStyle/>
          <a:p>
            <a:fld id="{04F192F5-7590-44FF-9C83-33DE5B563EC3}" type="slidenum">
              <a:rPr lang="en-US" smtClean="0"/>
              <a:t>‹#›</a:t>
            </a:fld>
            <a:endParaRPr lang="en-US"/>
          </a:p>
        </p:txBody>
      </p:sp>
      <p:sp>
        <p:nvSpPr>
          <p:cNvPr id="11" name="Content Placeholder 2">
            <a:extLst>
              <a:ext uri="{FF2B5EF4-FFF2-40B4-BE49-F238E27FC236}">
                <a16:creationId xmlns:a16="http://schemas.microsoft.com/office/drawing/2014/main" id="{6F39B7B2-BDCF-421A-B12B-BFC4920AC0F1}"/>
              </a:ext>
            </a:extLst>
          </p:cNvPr>
          <p:cNvSpPr>
            <a:spLocks noGrp="1"/>
          </p:cNvSpPr>
          <p:nvPr>
            <p:ph idx="1"/>
          </p:nvPr>
        </p:nvSpPr>
        <p:spPr>
          <a:xfrm>
            <a:off x="838202" y="1385050"/>
            <a:ext cx="10679278" cy="4351338"/>
          </a:xfrm>
        </p:spPr>
        <p:txBody>
          <a:bodyPr/>
          <a:lstStyle>
            <a:lvl1pPr marL="0" indent="0">
              <a:buNone/>
              <a:defRPr>
                <a:latin typeface="Myriad Pro Semibold"/>
              </a:defRPr>
            </a:lvl1pPr>
            <a:lvl2pPr marL="685800" indent="-228600">
              <a:buFont typeface="Arial" panose="020B0604020202020204" pitchFamily="34" charset="0"/>
              <a:buChar char="•"/>
              <a:defRPr>
                <a:latin typeface="Myriad Pro Semibold"/>
              </a:defRPr>
            </a:lvl2pPr>
            <a:lvl3pPr marL="1143000" indent="-228600">
              <a:buFont typeface="Wingdings" panose="05000000000000000000" pitchFamily="2" charset="2"/>
              <a:buChar char="§"/>
              <a:defRPr>
                <a:latin typeface="Myriad Pro Semibold"/>
              </a:defRPr>
            </a:lvl3pPr>
            <a:lvl4pPr marL="1600200" indent="-228600">
              <a:buFont typeface="Arial" panose="020B0604020202020204" pitchFamily="34" charset="0"/>
              <a:buChar char="•"/>
              <a:defRPr>
                <a:latin typeface="Myriad Pro Semibold"/>
              </a:defRPr>
            </a:lvl4pPr>
            <a:lvl5pPr marL="2057400" indent="-228600">
              <a:buFont typeface="Wingdings" panose="05000000000000000000" pitchFamily="2" charset="2"/>
              <a:buChar char="§"/>
              <a:defRPr>
                <a:latin typeface="Myriad Pro Semi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itle 1">
            <a:extLst>
              <a:ext uri="{FF2B5EF4-FFF2-40B4-BE49-F238E27FC236}">
                <a16:creationId xmlns:a16="http://schemas.microsoft.com/office/drawing/2014/main" id="{A09880EF-6B49-48D9-A06E-A88CB8763B43}"/>
              </a:ext>
            </a:extLst>
          </p:cNvPr>
          <p:cNvSpPr>
            <a:spLocks noGrp="1"/>
          </p:cNvSpPr>
          <p:nvPr>
            <p:ph type="title"/>
          </p:nvPr>
        </p:nvSpPr>
        <p:spPr>
          <a:xfrm>
            <a:off x="838204" y="131009"/>
            <a:ext cx="10679277" cy="769081"/>
          </a:xfrm>
        </p:spPr>
        <p:txBody>
          <a:bodyPr>
            <a:normAutofit/>
          </a:bodyPr>
          <a:lstStyle>
            <a:lvl1pPr>
              <a:defRPr sz="3200">
                <a:solidFill>
                  <a:srgbClr val="005596"/>
                </a:solidFill>
                <a:latin typeface="Myriad Pro Semibold"/>
              </a:defRPr>
            </a:lvl1pPr>
          </a:lstStyle>
          <a:p>
            <a:r>
              <a:rPr lang="en-US"/>
              <a:t>Click to edit Master title style</a:t>
            </a:r>
          </a:p>
        </p:txBody>
      </p:sp>
      <p:sp>
        <p:nvSpPr>
          <p:cNvPr id="20" name="Rectangle 19">
            <a:extLst>
              <a:ext uri="{FF2B5EF4-FFF2-40B4-BE49-F238E27FC236}">
                <a16:creationId xmlns:a16="http://schemas.microsoft.com/office/drawing/2014/main" id="{155A408A-B71F-4207-8172-B627822D03DD}"/>
              </a:ext>
            </a:extLst>
          </p:cNvPr>
          <p:cNvSpPr/>
          <p:nvPr userDrawn="1"/>
        </p:nvSpPr>
        <p:spPr>
          <a:xfrm>
            <a:off x="16669" y="6784848"/>
            <a:ext cx="12192000" cy="73152"/>
          </a:xfrm>
          <a:prstGeom prst="rect">
            <a:avLst/>
          </a:prstGeom>
          <a:solidFill>
            <a:srgbClr val="D125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E4CDDC8C-5EE7-4877-B4FB-F4883BE4209B}"/>
              </a:ext>
            </a:extLst>
          </p:cNvPr>
          <p:cNvSpPr/>
          <p:nvPr userDrawn="1"/>
        </p:nvSpPr>
        <p:spPr>
          <a:xfrm>
            <a:off x="0" y="1026696"/>
            <a:ext cx="12192000" cy="73152"/>
          </a:xfrm>
          <a:prstGeom prst="rect">
            <a:avLst/>
          </a:prstGeom>
          <a:solidFill>
            <a:srgbClr val="D125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pic>
        <p:nvPicPr>
          <p:cNvPr id="10" name="Picture 9" descr="Image result for DC outline">
            <a:extLst>
              <a:ext uri="{FF2B5EF4-FFF2-40B4-BE49-F238E27FC236}">
                <a16:creationId xmlns:a16="http://schemas.microsoft.com/office/drawing/2014/main" id="{FEC6765E-7F04-4AB9-8F45-E939E80A1C1C}"/>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6669" y="148703"/>
            <a:ext cx="769081" cy="769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24721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 Blank">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659F83A4-CFF7-450B-8617-6A403E89E804}"/>
              </a:ext>
            </a:extLst>
          </p:cNvPr>
          <p:cNvSpPr/>
          <p:nvPr userDrawn="1"/>
        </p:nvSpPr>
        <p:spPr>
          <a:xfrm>
            <a:off x="0" y="0"/>
            <a:ext cx="12192000" cy="12679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80BFB33-71A3-40E6-8843-0D6B3A631A37}"/>
              </a:ext>
            </a:extLst>
          </p:cNvPr>
          <p:cNvSpPr/>
          <p:nvPr userDrawn="1"/>
        </p:nvSpPr>
        <p:spPr>
          <a:xfrm>
            <a:off x="0" y="1"/>
            <a:ext cx="12192000" cy="10310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6">
            <a:extLst>
              <a:ext uri="{FF2B5EF4-FFF2-40B4-BE49-F238E27FC236}">
                <a16:creationId xmlns:a16="http://schemas.microsoft.com/office/drawing/2014/main" id="{993CB10C-15EE-4A6B-89A0-499948F7A1AB}"/>
              </a:ext>
            </a:extLst>
          </p:cNvPr>
          <p:cNvSpPr>
            <a:spLocks noGrp="1"/>
          </p:cNvSpPr>
          <p:nvPr>
            <p:ph type="sldNum" sz="quarter" idx="12"/>
          </p:nvPr>
        </p:nvSpPr>
        <p:spPr>
          <a:xfrm>
            <a:off x="8610599" y="6366076"/>
            <a:ext cx="2906879" cy="355401"/>
          </a:xfrm>
        </p:spPr>
        <p:txBody>
          <a:bodyPr/>
          <a:lstStyle/>
          <a:p>
            <a:fld id="{04F192F5-7590-44FF-9C83-33DE5B563EC3}" type="slidenum">
              <a:rPr lang="en-US" smtClean="0"/>
              <a:t>‹#›</a:t>
            </a:fld>
            <a:endParaRPr lang="en-US"/>
          </a:p>
        </p:txBody>
      </p:sp>
      <p:sp>
        <p:nvSpPr>
          <p:cNvPr id="11" name="Content Placeholder 2">
            <a:extLst>
              <a:ext uri="{FF2B5EF4-FFF2-40B4-BE49-F238E27FC236}">
                <a16:creationId xmlns:a16="http://schemas.microsoft.com/office/drawing/2014/main" id="{6F39B7B2-BDCF-421A-B12B-BFC4920AC0F1}"/>
              </a:ext>
            </a:extLst>
          </p:cNvPr>
          <p:cNvSpPr>
            <a:spLocks noGrp="1"/>
          </p:cNvSpPr>
          <p:nvPr>
            <p:ph idx="1"/>
          </p:nvPr>
        </p:nvSpPr>
        <p:spPr>
          <a:xfrm>
            <a:off x="756361" y="1434147"/>
            <a:ext cx="10679278" cy="4351338"/>
          </a:xfrm>
        </p:spPr>
        <p:txBody>
          <a:bodyPr/>
          <a:lstStyle>
            <a:lvl1pPr marL="0" indent="0">
              <a:buNone/>
              <a:defRPr>
                <a:latin typeface="Myriad Pro Semibold"/>
              </a:defRPr>
            </a:lvl1pPr>
            <a:lvl2pPr marL="685800" indent="-228600">
              <a:buFont typeface="Arial" panose="020B0604020202020204" pitchFamily="34" charset="0"/>
              <a:buChar char="•"/>
              <a:defRPr>
                <a:latin typeface="Myriad Pro Semibold"/>
              </a:defRPr>
            </a:lvl2pPr>
            <a:lvl3pPr marL="1143000" indent="-228600">
              <a:buFont typeface="Wingdings" panose="05000000000000000000" pitchFamily="2" charset="2"/>
              <a:buChar char="§"/>
              <a:defRPr>
                <a:latin typeface="Myriad Pro Semibold"/>
              </a:defRPr>
            </a:lvl3pPr>
            <a:lvl4pPr marL="1600200" indent="-228600">
              <a:buFont typeface="Arial" panose="020B0604020202020204" pitchFamily="34" charset="0"/>
              <a:buChar char="•"/>
              <a:defRPr>
                <a:latin typeface="Myriad Pro Semibold"/>
              </a:defRPr>
            </a:lvl4pPr>
            <a:lvl5pPr marL="2057400" indent="-228600">
              <a:buFont typeface="Wingdings" panose="05000000000000000000" pitchFamily="2" charset="2"/>
              <a:buChar char="§"/>
              <a:defRPr>
                <a:latin typeface="Myriad Pro Semi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itle 1">
            <a:extLst>
              <a:ext uri="{FF2B5EF4-FFF2-40B4-BE49-F238E27FC236}">
                <a16:creationId xmlns:a16="http://schemas.microsoft.com/office/drawing/2014/main" id="{A09880EF-6B49-48D9-A06E-A88CB8763B43}"/>
              </a:ext>
            </a:extLst>
          </p:cNvPr>
          <p:cNvSpPr>
            <a:spLocks noGrp="1"/>
          </p:cNvSpPr>
          <p:nvPr>
            <p:ph type="title"/>
          </p:nvPr>
        </p:nvSpPr>
        <p:spPr>
          <a:xfrm>
            <a:off x="774142" y="143825"/>
            <a:ext cx="10661498" cy="769081"/>
          </a:xfrm>
        </p:spPr>
        <p:txBody>
          <a:bodyPr>
            <a:normAutofit/>
          </a:bodyPr>
          <a:lstStyle>
            <a:lvl1pPr>
              <a:defRPr sz="3200">
                <a:solidFill>
                  <a:srgbClr val="005596"/>
                </a:solidFill>
                <a:latin typeface="Myriad Pro Semibold"/>
              </a:defRPr>
            </a:lvl1pPr>
          </a:lstStyle>
          <a:p>
            <a:r>
              <a:rPr lang="en-US"/>
              <a:t>Click to edit Master title style</a:t>
            </a:r>
          </a:p>
        </p:txBody>
      </p:sp>
      <p:sp>
        <p:nvSpPr>
          <p:cNvPr id="17" name="Rectangle 16">
            <a:extLst>
              <a:ext uri="{FF2B5EF4-FFF2-40B4-BE49-F238E27FC236}">
                <a16:creationId xmlns:a16="http://schemas.microsoft.com/office/drawing/2014/main" id="{C74ACABE-D0D2-4FBA-81A0-0C3DE631E31D}"/>
              </a:ext>
            </a:extLst>
          </p:cNvPr>
          <p:cNvSpPr/>
          <p:nvPr userDrawn="1"/>
        </p:nvSpPr>
        <p:spPr>
          <a:xfrm>
            <a:off x="16669" y="6784848"/>
            <a:ext cx="12192000" cy="73152"/>
          </a:xfrm>
          <a:prstGeom prst="rect">
            <a:avLst/>
          </a:prstGeom>
          <a:solidFill>
            <a:srgbClr val="D125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DA7F3F22-DDC8-40E7-9A1E-453FA2B81E5E}"/>
              </a:ext>
            </a:extLst>
          </p:cNvPr>
          <p:cNvSpPr/>
          <p:nvPr userDrawn="1"/>
        </p:nvSpPr>
        <p:spPr>
          <a:xfrm>
            <a:off x="0" y="1026696"/>
            <a:ext cx="12192000" cy="73152"/>
          </a:xfrm>
          <a:prstGeom prst="rect">
            <a:avLst/>
          </a:prstGeom>
          <a:solidFill>
            <a:srgbClr val="D125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pic>
        <p:nvPicPr>
          <p:cNvPr id="13" name="Picture 12" descr="Image result for DC outline">
            <a:extLst>
              <a:ext uri="{FF2B5EF4-FFF2-40B4-BE49-F238E27FC236}">
                <a16:creationId xmlns:a16="http://schemas.microsoft.com/office/drawing/2014/main" id="{14A58BCC-9138-4066-A576-33D4752917BD}"/>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6669" y="5900626"/>
            <a:ext cx="769081" cy="769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48290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 Content with Caption - Clean">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B3FDB680-6679-4C91-86DD-A9C34847DD55}"/>
              </a:ext>
            </a:extLst>
          </p:cNvPr>
          <p:cNvSpPr/>
          <p:nvPr userDrawn="1"/>
        </p:nvSpPr>
        <p:spPr>
          <a:xfrm>
            <a:off x="0" y="0"/>
            <a:ext cx="12192000" cy="11388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EB948FE1-2012-4B6F-998A-A7C7A5D60A16}"/>
              </a:ext>
            </a:extLst>
          </p:cNvPr>
          <p:cNvSpPr>
            <a:spLocks noGrp="1"/>
          </p:cNvSpPr>
          <p:nvPr>
            <p:ph type="title"/>
          </p:nvPr>
        </p:nvSpPr>
        <p:spPr>
          <a:xfrm>
            <a:off x="252550" y="294098"/>
            <a:ext cx="4519476" cy="1246908"/>
          </a:xfrm>
        </p:spPr>
        <p:txBody>
          <a:bodyPr anchor="b"/>
          <a:lstStyle>
            <a:lvl1pPr>
              <a:defRPr sz="3200">
                <a:solidFill>
                  <a:srgbClr val="C00000"/>
                </a:solidFill>
              </a:defRPr>
            </a:lvl1pPr>
          </a:lstStyle>
          <a:p>
            <a:r>
              <a:rPr lang="en-US"/>
              <a:t>Click to edit Master title style</a:t>
            </a:r>
          </a:p>
        </p:txBody>
      </p:sp>
      <p:sp>
        <p:nvSpPr>
          <p:cNvPr id="14" name="Content Placeholder 2">
            <a:extLst>
              <a:ext uri="{FF2B5EF4-FFF2-40B4-BE49-F238E27FC236}">
                <a16:creationId xmlns:a16="http://schemas.microsoft.com/office/drawing/2014/main" id="{1E48D8A8-2252-4457-9418-EC3FE756AF84}"/>
              </a:ext>
            </a:extLst>
          </p:cNvPr>
          <p:cNvSpPr>
            <a:spLocks noGrp="1"/>
          </p:cNvSpPr>
          <p:nvPr>
            <p:ph idx="1"/>
          </p:nvPr>
        </p:nvSpPr>
        <p:spPr>
          <a:xfrm>
            <a:off x="5164183" y="294099"/>
            <a:ext cx="6766560" cy="545777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3">
            <a:extLst>
              <a:ext uri="{FF2B5EF4-FFF2-40B4-BE49-F238E27FC236}">
                <a16:creationId xmlns:a16="http://schemas.microsoft.com/office/drawing/2014/main" id="{068A5138-29C9-4838-9420-0847E6555061}"/>
              </a:ext>
            </a:extLst>
          </p:cNvPr>
          <p:cNvSpPr>
            <a:spLocks noGrp="1"/>
          </p:cNvSpPr>
          <p:nvPr>
            <p:ph type="body" sz="half" idx="2"/>
          </p:nvPr>
        </p:nvSpPr>
        <p:spPr>
          <a:xfrm>
            <a:off x="252550" y="1541007"/>
            <a:ext cx="4519476" cy="421086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16" name="Rectangle 15">
            <a:extLst>
              <a:ext uri="{FF2B5EF4-FFF2-40B4-BE49-F238E27FC236}">
                <a16:creationId xmlns:a16="http://schemas.microsoft.com/office/drawing/2014/main" id="{758338CF-076E-44C8-8145-BD0900DE532E}"/>
              </a:ext>
            </a:extLst>
          </p:cNvPr>
          <p:cNvSpPr/>
          <p:nvPr userDrawn="1"/>
        </p:nvSpPr>
        <p:spPr>
          <a:xfrm>
            <a:off x="16669" y="6784848"/>
            <a:ext cx="12192000" cy="73152"/>
          </a:xfrm>
          <a:prstGeom prst="rect">
            <a:avLst/>
          </a:prstGeom>
          <a:solidFill>
            <a:srgbClr val="D125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Image result for DC outline">
            <a:extLst>
              <a:ext uri="{FF2B5EF4-FFF2-40B4-BE49-F238E27FC236}">
                <a16:creationId xmlns:a16="http://schemas.microsoft.com/office/drawing/2014/main" id="{A3E7628A-4D8A-4F99-920F-BCFE3EC3B6D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669" y="5883819"/>
            <a:ext cx="769081" cy="769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79500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 Picture with Caption - Clean">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B2C39C4-5344-4358-B404-00386C19588A}"/>
              </a:ext>
            </a:extLst>
          </p:cNvPr>
          <p:cNvSpPr/>
          <p:nvPr userDrawn="1"/>
        </p:nvSpPr>
        <p:spPr>
          <a:xfrm>
            <a:off x="0" y="0"/>
            <a:ext cx="12192000" cy="11388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noChangeAspect="1"/>
          </p:cNvSpPr>
          <p:nvPr>
            <p:ph type="pic" idx="1"/>
          </p:nvPr>
        </p:nvSpPr>
        <p:spPr>
          <a:xfrm>
            <a:off x="5183188" y="294098"/>
            <a:ext cx="6677886" cy="575835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7" name="Slide Number Placeholder 6"/>
          <p:cNvSpPr>
            <a:spLocks noGrp="1"/>
          </p:cNvSpPr>
          <p:nvPr>
            <p:ph type="sldNum" sz="quarter" idx="12"/>
          </p:nvPr>
        </p:nvSpPr>
        <p:spPr/>
        <p:txBody>
          <a:bodyPr/>
          <a:lstStyle/>
          <a:p>
            <a:fld id="{04F192F5-7590-44FF-9C83-33DE5B563EC3}" type="slidenum">
              <a:rPr lang="en-US" smtClean="0"/>
              <a:t>‹#›</a:t>
            </a:fld>
            <a:endParaRPr lang="en-US"/>
          </a:p>
        </p:txBody>
      </p:sp>
      <p:sp>
        <p:nvSpPr>
          <p:cNvPr id="8" name="Title 1">
            <a:extLst>
              <a:ext uri="{FF2B5EF4-FFF2-40B4-BE49-F238E27FC236}">
                <a16:creationId xmlns:a16="http://schemas.microsoft.com/office/drawing/2014/main" id="{7921865D-F669-43B7-8F72-199555401B06}"/>
              </a:ext>
            </a:extLst>
          </p:cNvPr>
          <p:cNvSpPr>
            <a:spLocks noGrp="1"/>
          </p:cNvSpPr>
          <p:nvPr>
            <p:ph type="title"/>
          </p:nvPr>
        </p:nvSpPr>
        <p:spPr>
          <a:xfrm>
            <a:off x="261258" y="294098"/>
            <a:ext cx="4510768" cy="1246908"/>
          </a:xfrm>
        </p:spPr>
        <p:txBody>
          <a:bodyPr anchor="b"/>
          <a:lstStyle>
            <a:lvl1pPr>
              <a:defRPr sz="3200">
                <a:solidFill>
                  <a:srgbClr val="C00000"/>
                </a:solidFill>
              </a:defRPr>
            </a:lvl1pPr>
          </a:lstStyle>
          <a:p>
            <a:r>
              <a:rPr lang="en-US"/>
              <a:t>Click to edit Master title style</a:t>
            </a:r>
          </a:p>
        </p:txBody>
      </p:sp>
      <p:sp>
        <p:nvSpPr>
          <p:cNvPr id="10" name="Text Placeholder 3">
            <a:extLst>
              <a:ext uri="{FF2B5EF4-FFF2-40B4-BE49-F238E27FC236}">
                <a16:creationId xmlns:a16="http://schemas.microsoft.com/office/drawing/2014/main" id="{2784631D-495E-4600-A5EA-1563092F454C}"/>
              </a:ext>
            </a:extLst>
          </p:cNvPr>
          <p:cNvSpPr>
            <a:spLocks noGrp="1"/>
          </p:cNvSpPr>
          <p:nvPr>
            <p:ph type="body" sz="half" idx="2"/>
          </p:nvPr>
        </p:nvSpPr>
        <p:spPr>
          <a:xfrm>
            <a:off x="261258" y="1541007"/>
            <a:ext cx="4510768" cy="451145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13" name="Rectangle 12">
            <a:extLst>
              <a:ext uri="{FF2B5EF4-FFF2-40B4-BE49-F238E27FC236}">
                <a16:creationId xmlns:a16="http://schemas.microsoft.com/office/drawing/2014/main" id="{7170D3EB-BB11-4092-91FA-1148AB597DD0}"/>
              </a:ext>
            </a:extLst>
          </p:cNvPr>
          <p:cNvSpPr/>
          <p:nvPr userDrawn="1"/>
        </p:nvSpPr>
        <p:spPr>
          <a:xfrm>
            <a:off x="16669" y="6784848"/>
            <a:ext cx="12192000" cy="73152"/>
          </a:xfrm>
          <a:prstGeom prst="rect">
            <a:avLst/>
          </a:prstGeom>
          <a:solidFill>
            <a:srgbClr val="D125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Image result for DC outline">
            <a:extLst>
              <a:ext uri="{FF2B5EF4-FFF2-40B4-BE49-F238E27FC236}">
                <a16:creationId xmlns:a16="http://schemas.microsoft.com/office/drawing/2014/main" id="{05D4D8BD-8195-409B-83BB-BEA940EFC13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669" y="5952396"/>
            <a:ext cx="769081" cy="769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1535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1 Two Content - Clean">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C15DCFF-F6F7-41A9-9355-5978DCEB96C8}"/>
              </a:ext>
            </a:extLst>
          </p:cNvPr>
          <p:cNvSpPr/>
          <p:nvPr userDrawn="1"/>
        </p:nvSpPr>
        <p:spPr>
          <a:xfrm>
            <a:off x="0" y="0"/>
            <a:ext cx="12192000" cy="1021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98073"/>
            <a:ext cx="10644555" cy="733912"/>
          </a:xfrm>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345278"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p>
            <a:fld id="{04F192F5-7590-44FF-9C83-33DE5B563EC3}" type="slidenum">
              <a:rPr lang="en-US" smtClean="0"/>
              <a:t>‹#›</a:t>
            </a:fld>
            <a:endParaRPr lang="en-US"/>
          </a:p>
        </p:txBody>
      </p:sp>
      <p:sp>
        <p:nvSpPr>
          <p:cNvPr id="10" name="Rectangle 9">
            <a:extLst>
              <a:ext uri="{FF2B5EF4-FFF2-40B4-BE49-F238E27FC236}">
                <a16:creationId xmlns:a16="http://schemas.microsoft.com/office/drawing/2014/main" id="{E5F4EEFA-E964-4FB3-9E56-B28D3CA322C5}"/>
              </a:ext>
            </a:extLst>
          </p:cNvPr>
          <p:cNvSpPr/>
          <p:nvPr userDrawn="1"/>
        </p:nvSpPr>
        <p:spPr>
          <a:xfrm>
            <a:off x="16669" y="6784848"/>
            <a:ext cx="12192000" cy="73152"/>
          </a:xfrm>
          <a:prstGeom prst="rect">
            <a:avLst/>
          </a:prstGeom>
          <a:solidFill>
            <a:srgbClr val="D125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9E5EE90-D833-4F48-B50D-ECC6DD0CADD5}"/>
              </a:ext>
            </a:extLst>
          </p:cNvPr>
          <p:cNvSpPr/>
          <p:nvPr userDrawn="1"/>
        </p:nvSpPr>
        <p:spPr>
          <a:xfrm>
            <a:off x="0" y="1026696"/>
            <a:ext cx="12192000" cy="73152"/>
          </a:xfrm>
          <a:prstGeom prst="rect">
            <a:avLst/>
          </a:prstGeom>
          <a:solidFill>
            <a:srgbClr val="D125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pic>
        <p:nvPicPr>
          <p:cNvPr id="12" name="Picture 11" descr="Image result for DC outline">
            <a:extLst>
              <a:ext uri="{FF2B5EF4-FFF2-40B4-BE49-F238E27FC236}">
                <a16:creationId xmlns:a16="http://schemas.microsoft.com/office/drawing/2014/main" id="{C083B3A5-D893-42C9-9C2C-2429F944349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242" y="167917"/>
            <a:ext cx="769081" cy="769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13428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 Comparison - Clean">
    <p:spTree>
      <p:nvGrpSpPr>
        <p:cNvPr id="1" name=""/>
        <p:cNvGrpSpPr/>
        <p:nvPr/>
      </p:nvGrpSpPr>
      <p:grpSpPr>
        <a:xfrm>
          <a:off x="0" y="0"/>
          <a:ext cx="0" cy="0"/>
          <a:chOff x="0" y="0"/>
          <a:chExt cx="0" cy="0"/>
        </a:xfrm>
      </p:grpSpPr>
      <p:sp>
        <p:nvSpPr>
          <p:cNvPr id="20" name="Star: 5 Points 19">
            <a:extLst>
              <a:ext uri="{FF2B5EF4-FFF2-40B4-BE49-F238E27FC236}">
                <a16:creationId xmlns:a16="http://schemas.microsoft.com/office/drawing/2014/main" id="{41E59E16-3B69-413A-B601-013DF4D381C4}"/>
              </a:ext>
            </a:extLst>
          </p:cNvPr>
          <p:cNvSpPr/>
          <p:nvPr userDrawn="1"/>
        </p:nvSpPr>
        <p:spPr>
          <a:xfrm>
            <a:off x="10490870" y="1429335"/>
            <a:ext cx="1560231" cy="1248114"/>
          </a:xfrm>
          <a:prstGeom prst="star5">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62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tar: 5 Points 20">
            <a:extLst>
              <a:ext uri="{FF2B5EF4-FFF2-40B4-BE49-F238E27FC236}">
                <a16:creationId xmlns:a16="http://schemas.microsoft.com/office/drawing/2014/main" id="{2A4437EE-0159-4847-AA21-B876B59E57BD}"/>
              </a:ext>
            </a:extLst>
          </p:cNvPr>
          <p:cNvSpPr/>
          <p:nvPr userDrawn="1"/>
        </p:nvSpPr>
        <p:spPr>
          <a:xfrm>
            <a:off x="10513010" y="3081048"/>
            <a:ext cx="1560231" cy="1248114"/>
          </a:xfrm>
          <a:prstGeom prst="star5">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62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tar: 5 Points 21">
            <a:extLst>
              <a:ext uri="{FF2B5EF4-FFF2-40B4-BE49-F238E27FC236}">
                <a16:creationId xmlns:a16="http://schemas.microsoft.com/office/drawing/2014/main" id="{E52CC19B-227C-4B0B-A20E-8B3615FB4DE6}"/>
              </a:ext>
            </a:extLst>
          </p:cNvPr>
          <p:cNvSpPr/>
          <p:nvPr userDrawn="1"/>
        </p:nvSpPr>
        <p:spPr>
          <a:xfrm>
            <a:off x="10513010" y="4775115"/>
            <a:ext cx="1560231" cy="1248114"/>
          </a:xfrm>
          <a:prstGeom prst="star5">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62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1D7C8FD-01C4-42D5-919F-B5D7DF70C7C0}"/>
              </a:ext>
            </a:extLst>
          </p:cNvPr>
          <p:cNvSpPr/>
          <p:nvPr userDrawn="1"/>
        </p:nvSpPr>
        <p:spPr>
          <a:xfrm>
            <a:off x="0" y="0"/>
            <a:ext cx="12192000" cy="1021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3849CEDD-7890-4B71-B0F5-F2BA3C644D62}"/>
              </a:ext>
            </a:extLst>
          </p:cNvPr>
          <p:cNvSpPr>
            <a:spLocks noGrp="1"/>
          </p:cNvSpPr>
          <p:nvPr>
            <p:ph type="title"/>
          </p:nvPr>
        </p:nvSpPr>
        <p:spPr>
          <a:xfrm>
            <a:off x="838200" y="198073"/>
            <a:ext cx="10644555" cy="733912"/>
          </a:xfrm>
        </p:spPr>
        <p:txBody>
          <a:bodyPr/>
          <a:lstStyle/>
          <a:p>
            <a:r>
              <a:rPr lang="en-US"/>
              <a:t>Click to edit Master title style</a:t>
            </a:r>
          </a:p>
        </p:txBody>
      </p:sp>
      <p:sp>
        <p:nvSpPr>
          <p:cNvPr id="14" name="Content Placeholder 2">
            <a:extLst>
              <a:ext uri="{FF2B5EF4-FFF2-40B4-BE49-F238E27FC236}">
                <a16:creationId xmlns:a16="http://schemas.microsoft.com/office/drawing/2014/main" id="{40E20920-CA2E-4F2A-A44B-649E0FBDD2CE}"/>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3F9817F5-4FB6-4F7F-8ED7-987A5059D95B}"/>
              </a:ext>
            </a:extLst>
          </p:cNvPr>
          <p:cNvSpPr>
            <a:spLocks noGrp="1"/>
          </p:cNvSpPr>
          <p:nvPr>
            <p:ph sz="half" idx="2"/>
          </p:nvPr>
        </p:nvSpPr>
        <p:spPr>
          <a:xfrm>
            <a:off x="6172200" y="1825625"/>
            <a:ext cx="5345278"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lide Number Placeholder 6">
            <a:extLst>
              <a:ext uri="{FF2B5EF4-FFF2-40B4-BE49-F238E27FC236}">
                <a16:creationId xmlns:a16="http://schemas.microsoft.com/office/drawing/2014/main" id="{F50A80D4-A9B2-4D31-8073-361AD1FEB603}"/>
              </a:ext>
            </a:extLst>
          </p:cNvPr>
          <p:cNvSpPr>
            <a:spLocks noGrp="1"/>
          </p:cNvSpPr>
          <p:nvPr>
            <p:ph type="sldNum" sz="quarter" idx="12"/>
          </p:nvPr>
        </p:nvSpPr>
        <p:spPr>
          <a:xfrm>
            <a:off x="8610599" y="6366076"/>
            <a:ext cx="2906879" cy="355401"/>
          </a:xfrm>
        </p:spPr>
        <p:txBody>
          <a:bodyPr/>
          <a:lstStyle/>
          <a:p>
            <a:fld id="{04F192F5-7590-44FF-9C83-33DE5B563EC3}" type="slidenum">
              <a:rPr lang="en-US" smtClean="0"/>
              <a:t>‹#›</a:t>
            </a:fld>
            <a:endParaRPr lang="en-US"/>
          </a:p>
        </p:txBody>
      </p:sp>
      <p:sp>
        <p:nvSpPr>
          <p:cNvPr id="10" name="Rectangle 9">
            <a:extLst>
              <a:ext uri="{FF2B5EF4-FFF2-40B4-BE49-F238E27FC236}">
                <a16:creationId xmlns:a16="http://schemas.microsoft.com/office/drawing/2014/main" id="{12C7FFAC-4C9B-4717-B502-27468A9854C0}"/>
              </a:ext>
            </a:extLst>
          </p:cNvPr>
          <p:cNvSpPr/>
          <p:nvPr userDrawn="1"/>
        </p:nvSpPr>
        <p:spPr>
          <a:xfrm>
            <a:off x="16669" y="6784848"/>
            <a:ext cx="12192000" cy="73152"/>
          </a:xfrm>
          <a:prstGeom prst="rect">
            <a:avLst/>
          </a:prstGeom>
          <a:solidFill>
            <a:srgbClr val="E894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D95F66F1-AFB0-4AE0-B8B2-F5D0A4C0A32F}"/>
              </a:ext>
            </a:extLst>
          </p:cNvPr>
          <p:cNvSpPr/>
          <p:nvPr userDrawn="1"/>
        </p:nvSpPr>
        <p:spPr>
          <a:xfrm>
            <a:off x="0" y="1026696"/>
            <a:ext cx="12192000" cy="73152"/>
          </a:xfrm>
          <a:prstGeom prst="rect">
            <a:avLst/>
          </a:prstGeom>
          <a:solidFill>
            <a:srgbClr val="E894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pic>
        <p:nvPicPr>
          <p:cNvPr id="18" name="Picture 17" descr="Image result for DC outline">
            <a:extLst>
              <a:ext uri="{FF2B5EF4-FFF2-40B4-BE49-F238E27FC236}">
                <a16:creationId xmlns:a16="http://schemas.microsoft.com/office/drawing/2014/main" id="{036F907C-AD3A-4303-ADE0-BB53BAB21C4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242" y="167917"/>
            <a:ext cx="769081" cy="769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15207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23668AE-5BA1-489F-9E0B-C2EAAD3C34B9}"/>
              </a:ext>
            </a:extLst>
          </p:cNvPr>
          <p:cNvSpPr/>
          <p:nvPr userDrawn="1"/>
        </p:nvSpPr>
        <p:spPr>
          <a:xfrm>
            <a:off x="0" y="0"/>
            <a:ext cx="12192000" cy="1021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01879" y="198073"/>
            <a:ext cx="10515600" cy="73391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1001878" y="1385050"/>
            <a:ext cx="10515601"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8610599" y="6366076"/>
            <a:ext cx="2906879" cy="355401"/>
          </a:xfrm>
          <a:prstGeom prst="rect">
            <a:avLst/>
          </a:prstGeom>
        </p:spPr>
        <p:txBody>
          <a:bodyPr vert="horz" lIns="91440" tIns="45720" rIns="91440" bIns="45720" rtlCol="0" anchor="ctr"/>
          <a:lstStyle>
            <a:lvl1pPr algn="r">
              <a:defRPr sz="1200">
                <a:solidFill>
                  <a:schemeClr val="tx1">
                    <a:tint val="75000"/>
                  </a:schemeClr>
                </a:solidFill>
                <a:latin typeface="Myriad Pro Semibold"/>
              </a:defRPr>
            </a:lvl1pPr>
          </a:lstStyle>
          <a:p>
            <a:fld id="{04F192F5-7590-44FF-9C83-33DE5B563EC3}" type="slidenum">
              <a:rPr lang="en-US" smtClean="0"/>
              <a:pPr/>
              <a:t>‹#›</a:t>
            </a:fld>
            <a:endParaRPr lang="en-US"/>
          </a:p>
        </p:txBody>
      </p:sp>
      <p:pic>
        <p:nvPicPr>
          <p:cNvPr id="8" name="Picture 7" descr="Image result for DC outline">
            <a:extLst>
              <a:ext uri="{FF2B5EF4-FFF2-40B4-BE49-F238E27FC236}">
                <a16:creationId xmlns:a16="http://schemas.microsoft.com/office/drawing/2014/main" id="{8B69065B-E007-481A-81BD-653319D87AC3}"/>
              </a:ext>
            </a:extLst>
          </p:cNvPr>
          <p:cNvPicPr>
            <a:picLocks noChangeAspect="1" noChangeArrowheads="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69120" y="167917"/>
            <a:ext cx="769081" cy="76908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62AD8A24-B325-4520-959A-7E07BF685C97}"/>
              </a:ext>
            </a:extLst>
          </p:cNvPr>
          <p:cNvSpPr/>
          <p:nvPr userDrawn="1"/>
        </p:nvSpPr>
        <p:spPr>
          <a:xfrm>
            <a:off x="0" y="1026696"/>
            <a:ext cx="12192000" cy="73152"/>
          </a:xfrm>
          <a:prstGeom prst="rect">
            <a:avLst/>
          </a:prstGeom>
          <a:solidFill>
            <a:srgbClr val="D125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10" name="Rectangle 9">
            <a:extLst>
              <a:ext uri="{FF2B5EF4-FFF2-40B4-BE49-F238E27FC236}">
                <a16:creationId xmlns:a16="http://schemas.microsoft.com/office/drawing/2014/main" id="{D456C551-A1F9-4171-86D6-138B1BCE56BE}"/>
              </a:ext>
            </a:extLst>
          </p:cNvPr>
          <p:cNvSpPr/>
          <p:nvPr userDrawn="1"/>
        </p:nvSpPr>
        <p:spPr>
          <a:xfrm>
            <a:off x="0" y="6784848"/>
            <a:ext cx="12192000" cy="73152"/>
          </a:xfrm>
          <a:prstGeom prst="rect">
            <a:avLst/>
          </a:prstGeom>
          <a:solidFill>
            <a:srgbClr val="D125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Tree>
    <p:extLst>
      <p:ext uri="{BB962C8B-B14F-4D97-AF65-F5344CB8AC3E}">
        <p14:creationId xmlns:p14="http://schemas.microsoft.com/office/powerpoint/2010/main" val="869134802"/>
      </p:ext>
    </p:extLst>
  </p:cSld>
  <p:clrMap bg1="lt1" tx1="dk1" bg2="lt2" tx2="dk2" accent1="accent1" accent2="accent2" accent3="accent3" accent4="accent4" accent5="accent5" accent6="accent6" hlink="hlink" folHlink="folHlink"/>
  <p:sldLayoutIdLst>
    <p:sldLayoutId id="2147483674" r:id="rId1"/>
    <p:sldLayoutId id="2147483672" r:id="rId2"/>
    <p:sldLayoutId id="2147483675" r:id="rId3"/>
    <p:sldLayoutId id="2147483682" r:id="rId4"/>
    <p:sldLayoutId id="2147483677" r:id="rId5"/>
    <p:sldLayoutId id="2147483680" r:id="rId6"/>
    <p:sldLayoutId id="2147483681" r:id="rId7"/>
    <p:sldLayoutId id="2147483678" r:id="rId8"/>
    <p:sldLayoutId id="2147483679" r:id="rId9"/>
    <p:sldLayoutId id="2147483673" r:id="rId10"/>
  </p:sldLayoutIdLst>
  <p:hf hdr="0" ftr="0" dt="0"/>
  <p:txStyles>
    <p:titleStyle>
      <a:lvl1pPr algn="l" defTabSz="914400" rtl="0" eaLnBrk="1" latinLnBrk="0" hangingPunct="1">
        <a:lnSpc>
          <a:spcPct val="90000"/>
        </a:lnSpc>
        <a:spcBef>
          <a:spcPct val="0"/>
        </a:spcBef>
        <a:buNone/>
        <a:defRPr sz="3200" kern="1200">
          <a:solidFill>
            <a:srgbClr val="005596"/>
          </a:solidFill>
          <a:latin typeface="Myriad Pro Semibold"/>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0" kern="1200">
          <a:solidFill>
            <a:schemeClr val="tx1"/>
          </a:solidFill>
          <a:latin typeface="Myriad Pro Semibold"/>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yriad Pro Semibold"/>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2000" b="0" kern="1200">
          <a:solidFill>
            <a:schemeClr val="tx1"/>
          </a:solidFill>
          <a:latin typeface="Myriad Pro Semibold"/>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yriad Pro Semibold"/>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
        <a:defRPr sz="1800" b="0" kern="1200">
          <a:solidFill>
            <a:schemeClr val="tx1"/>
          </a:solidFill>
          <a:latin typeface="Myriad Pro Semibold"/>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dc.crisphealth.org/" TargetMode="External"/><Relationship Id="rId2" Type="http://schemas.openxmlformats.org/officeDocument/2006/relationships/hyperlink" Target="mailto:Michelle.Zancan@crisphealth.org" TargetMode="External"/><Relationship Id="rId1" Type="http://schemas.openxmlformats.org/officeDocument/2006/relationships/slideLayout" Target="../slideLayouts/slideLayout2.xml"/><Relationship Id="rId6" Type="http://schemas.openxmlformats.org/officeDocument/2006/relationships/hyperlink" Target="mailto:Ronald.emeni@crisphealth.org" TargetMode="External"/><Relationship Id="rId5" Type="http://schemas.openxmlformats.org/officeDocument/2006/relationships/hyperlink" Target="mailto:support@crisphealth.org" TargetMode="External"/><Relationship Id="rId4" Type="http://schemas.openxmlformats.org/officeDocument/2006/relationships/hyperlink" Target="http://www.ulp.crisphealth.or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8" Type="http://schemas.openxmlformats.org/officeDocument/2006/relationships/image" Target="../media/image18.wmf"/><Relationship Id="rId13" Type="http://schemas.openxmlformats.org/officeDocument/2006/relationships/image" Target="../media/image23.png"/><Relationship Id="rId3" Type="http://schemas.openxmlformats.org/officeDocument/2006/relationships/image" Target="../media/image14.png&amp;ehk=44vmF2srvowDLwnIEy3MHw&amp;r=0&amp;pid=OfficeInsert"/><Relationship Id="rId7" Type="http://schemas.openxmlformats.org/officeDocument/2006/relationships/image" Target="../media/image17.wmf"/><Relationship Id="rId12" Type="http://schemas.openxmlformats.org/officeDocument/2006/relationships/image" Target="../media/image22.png"/><Relationship Id="rId17" Type="http://schemas.openxmlformats.org/officeDocument/2006/relationships/image" Target="../media/image26.png"/><Relationship Id="rId2" Type="http://schemas.openxmlformats.org/officeDocument/2006/relationships/notesSlide" Target="../notesSlides/notesSlide3.xml"/><Relationship Id="rId16"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6.jpeg"/><Relationship Id="rId11" Type="http://schemas.openxmlformats.org/officeDocument/2006/relationships/image" Target="../media/image21.png"/><Relationship Id="rId5" Type="http://schemas.openxmlformats.org/officeDocument/2006/relationships/image" Target="../media/image15.png"/><Relationship Id="rId15" Type="http://schemas.openxmlformats.org/officeDocument/2006/relationships/image" Target="../media/image25.jpg&amp;ehk=5g8y0TmeEZDtq7oPtiiN1w&amp;r=0&amp;pid=OfficeInsert"/><Relationship Id="rId10" Type="http://schemas.openxmlformats.org/officeDocument/2006/relationships/image" Target="../media/image20.png"/><Relationship Id="rId4" Type="http://schemas.openxmlformats.org/officeDocument/2006/relationships/hyperlink" Target="http://commons.wikimedia.org/wiki/File:5NumberFiveInCircle.png" TargetMode="External"/><Relationship Id="rId9" Type="http://schemas.openxmlformats.org/officeDocument/2006/relationships/image" Target="../media/image19.png"/><Relationship Id="rId14" Type="http://schemas.openxmlformats.org/officeDocument/2006/relationships/image" Target="../media/image24.png"/></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mailto:Michelle.Zancan@crisphealth.org" TargetMode="Externa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8B6A2A-9643-48B4-9BC1-B1426879B355}"/>
              </a:ext>
            </a:extLst>
          </p:cNvPr>
          <p:cNvSpPr>
            <a:spLocks noGrp="1"/>
          </p:cNvSpPr>
          <p:nvPr>
            <p:ph type="title"/>
          </p:nvPr>
        </p:nvSpPr>
        <p:spPr>
          <a:xfrm>
            <a:off x="3431783" y="764391"/>
            <a:ext cx="7916274" cy="2852737"/>
          </a:xfrm>
        </p:spPr>
        <p:txBody>
          <a:bodyPr/>
          <a:lstStyle/>
          <a:p>
            <a:r>
              <a:rPr lang="en-US" dirty="0"/>
              <a:t>An Introduction to CRISP Health</a:t>
            </a:r>
          </a:p>
        </p:txBody>
      </p:sp>
      <p:sp>
        <p:nvSpPr>
          <p:cNvPr id="3" name="Text Placeholder 2">
            <a:extLst>
              <a:ext uri="{FF2B5EF4-FFF2-40B4-BE49-F238E27FC236}">
                <a16:creationId xmlns:a16="http://schemas.microsoft.com/office/drawing/2014/main" id="{0D8ECEA2-FCAD-412B-B7CD-CE34FEBF0350}"/>
              </a:ext>
            </a:extLst>
          </p:cNvPr>
          <p:cNvSpPr>
            <a:spLocks noGrp="1"/>
          </p:cNvSpPr>
          <p:nvPr>
            <p:ph type="body" idx="1"/>
          </p:nvPr>
        </p:nvSpPr>
        <p:spPr/>
        <p:txBody>
          <a:bodyPr/>
          <a:lstStyle/>
          <a:p>
            <a:r>
              <a:rPr lang="en-US" dirty="0"/>
              <a:t>Summer 2021</a:t>
            </a:r>
          </a:p>
        </p:txBody>
      </p:sp>
      <p:sp>
        <p:nvSpPr>
          <p:cNvPr id="14" name="Rectangle 13">
            <a:extLst>
              <a:ext uri="{FF2B5EF4-FFF2-40B4-BE49-F238E27FC236}">
                <a16:creationId xmlns:a16="http://schemas.microsoft.com/office/drawing/2014/main" id="{2C6099CF-B8BC-9F4B-8834-F30005710391}"/>
              </a:ext>
            </a:extLst>
          </p:cNvPr>
          <p:cNvSpPr/>
          <p:nvPr/>
        </p:nvSpPr>
        <p:spPr>
          <a:xfrm>
            <a:off x="3298031" y="5631944"/>
            <a:ext cx="4395787" cy="923330"/>
          </a:xfrm>
          <a:prstGeom prst="rect">
            <a:avLst/>
          </a:prstGeom>
        </p:spPr>
        <p:txBody>
          <a:bodyPr wrap="square">
            <a:spAutoFit/>
          </a:bodyPr>
          <a:lstStyle/>
          <a:p>
            <a:r>
              <a:rPr lang="en-US" dirty="0">
                <a:solidFill>
                  <a:srgbClr val="FFFFFF"/>
                </a:solidFill>
                <a:latin typeface="ArialMT"/>
              </a:rPr>
              <a:t>1140 3</a:t>
            </a:r>
            <a:r>
              <a:rPr lang="en-US" sz="1200" dirty="0">
                <a:solidFill>
                  <a:srgbClr val="FFFFFF"/>
                </a:solidFill>
                <a:latin typeface="ArialMT"/>
              </a:rPr>
              <a:t>rd </a:t>
            </a:r>
            <a:r>
              <a:rPr lang="en-US" dirty="0">
                <a:solidFill>
                  <a:srgbClr val="FFFFFF"/>
                </a:solidFill>
                <a:latin typeface="ArialMT"/>
              </a:rPr>
              <a:t>St. NE Washington, DC 20002 </a:t>
            </a:r>
          </a:p>
          <a:p>
            <a:r>
              <a:rPr lang="en-US" dirty="0">
                <a:solidFill>
                  <a:srgbClr val="FFFFFF"/>
                </a:solidFill>
                <a:latin typeface="ArialMT"/>
              </a:rPr>
              <a:t>833.580.4646 | </a:t>
            </a:r>
            <a:r>
              <a:rPr lang="en-US" dirty="0" err="1">
                <a:solidFill>
                  <a:srgbClr val="FFFFFF"/>
                </a:solidFill>
                <a:latin typeface="ArialMT"/>
              </a:rPr>
              <a:t>info@crisphealth.org</a:t>
            </a:r>
            <a:r>
              <a:rPr lang="en-US" dirty="0">
                <a:solidFill>
                  <a:srgbClr val="FFFFFF"/>
                </a:solidFill>
                <a:latin typeface="ArialMT"/>
              </a:rPr>
              <a:t> </a:t>
            </a:r>
          </a:p>
          <a:p>
            <a:r>
              <a:rPr lang="en-US" dirty="0" err="1">
                <a:solidFill>
                  <a:srgbClr val="FFFFFF"/>
                </a:solidFill>
                <a:latin typeface="ArialMT"/>
              </a:rPr>
              <a:t>dc.crisphealth.org</a:t>
            </a:r>
            <a:endParaRPr lang="en-US" dirty="0"/>
          </a:p>
        </p:txBody>
      </p:sp>
      <p:sp>
        <p:nvSpPr>
          <p:cNvPr id="18" name="Rectangle 17">
            <a:extLst>
              <a:ext uri="{FF2B5EF4-FFF2-40B4-BE49-F238E27FC236}">
                <a16:creationId xmlns:a16="http://schemas.microsoft.com/office/drawing/2014/main" id="{42FFAFE6-616D-2941-9BF0-679B8AADB8A0}"/>
              </a:ext>
            </a:extLst>
          </p:cNvPr>
          <p:cNvSpPr/>
          <p:nvPr/>
        </p:nvSpPr>
        <p:spPr>
          <a:xfrm>
            <a:off x="8015288" y="5480581"/>
            <a:ext cx="4043362" cy="1226056"/>
          </a:xfrm>
          <a:prstGeom prst="rect">
            <a:avLst/>
          </a:prstGeom>
          <a:solidFill>
            <a:srgbClr val="00559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348275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78EE3A9-45C2-49AD-8A13-60BA1D4B6E3D}"/>
              </a:ext>
            </a:extLst>
          </p:cNvPr>
          <p:cNvSpPr txBox="1"/>
          <p:nvPr/>
        </p:nvSpPr>
        <p:spPr>
          <a:xfrm>
            <a:off x="383219" y="5561969"/>
            <a:ext cx="4496287" cy="1323439"/>
          </a:xfrm>
          <a:prstGeom prst="rect">
            <a:avLst/>
          </a:prstGeom>
          <a:noFill/>
        </p:spPr>
        <p:txBody>
          <a:bodyPr wrap="square" rtlCol="0" anchor="t">
            <a:spAutoFit/>
          </a:bodyPr>
          <a:lstStyle/>
          <a:p>
            <a:r>
              <a:rPr lang="en-US" sz="2000" b="1" dirty="0"/>
              <a:t>Michelle Zancan</a:t>
            </a:r>
          </a:p>
          <a:p>
            <a:r>
              <a:rPr lang="en-US" sz="2000" dirty="0">
                <a:cs typeface="Arial"/>
              </a:rPr>
              <a:t>DC Outreach </a:t>
            </a:r>
          </a:p>
          <a:p>
            <a:r>
              <a:rPr lang="en-US" sz="2000" dirty="0">
                <a:ea typeface="+mn-lt"/>
                <a:cs typeface="+mn-lt"/>
                <a:hlinkClick r:id="rId2"/>
              </a:rPr>
              <a:t>Michelle.Zancan@crisphealth.org</a:t>
            </a:r>
            <a:endParaRPr lang="en-US" sz="2000" dirty="0">
              <a:ea typeface="+mn-lt"/>
              <a:cs typeface="+mn-lt"/>
            </a:endParaRPr>
          </a:p>
          <a:p>
            <a:r>
              <a:rPr lang="en-US" sz="2000" dirty="0">
                <a:ea typeface="+mn-lt"/>
                <a:cs typeface="+mn-lt"/>
              </a:rPr>
              <a:t>	</a:t>
            </a:r>
            <a:endParaRPr lang="en-US" dirty="0"/>
          </a:p>
        </p:txBody>
      </p:sp>
      <p:sp>
        <p:nvSpPr>
          <p:cNvPr id="5" name="Title 4">
            <a:extLst>
              <a:ext uri="{FF2B5EF4-FFF2-40B4-BE49-F238E27FC236}">
                <a16:creationId xmlns:a16="http://schemas.microsoft.com/office/drawing/2014/main" id="{16568E2A-217C-4AA9-A46A-84F8A51761E1}"/>
              </a:ext>
            </a:extLst>
          </p:cNvPr>
          <p:cNvSpPr>
            <a:spLocks noGrp="1"/>
          </p:cNvSpPr>
          <p:nvPr>
            <p:ph type="title"/>
          </p:nvPr>
        </p:nvSpPr>
        <p:spPr>
          <a:xfrm>
            <a:off x="838201" y="165310"/>
            <a:ext cx="10679277" cy="769081"/>
          </a:xfrm>
        </p:spPr>
        <p:txBody>
          <a:bodyPr/>
          <a:lstStyle/>
          <a:p>
            <a:r>
              <a:rPr lang="en-US"/>
              <a:t>Resources</a:t>
            </a:r>
          </a:p>
        </p:txBody>
      </p:sp>
      <p:sp>
        <p:nvSpPr>
          <p:cNvPr id="8" name="TextBox 7">
            <a:extLst>
              <a:ext uri="{FF2B5EF4-FFF2-40B4-BE49-F238E27FC236}">
                <a16:creationId xmlns:a16="http://schemas.microsoft.com/office/drawing/2014/main" id="{5F373344-4C58-4A19-A618-87756F242B38}"/>
              </a:ext>
            </a:extLst>
          </p:cNvPr>
          <p:cNvSpPr txBox="1"/>
          <p:nvPr/>
        </p:nvSpPr>
        <p:spPr>
          <a:xfrm>
            <a:off x="401991" y="2655819"/>
            <a:ext cx="11564147" cy="707886"/>
          </a:xfrm>
          <a:prstGeom prst="rect">
            <a:avLst/>
          </a:prstGeom>
          <a:noFill/>
        </p:spPr>
        <p:txBody>
          <a:bodyPr wrap="square" rtlCol="0">
            <a:spAutoFit/>
          </a:bodyPr>
          <a:lstStyle/>
          <a:p>
            <a:pPr algn="ctr"/>
            <a:r>
              <a:rPr lang="en-US" sz="2000" dirty="0"/>
              <a:t>Training materials and refresher videos pertaining to ULP can be found </a:t>
            </a:r>
          </a:p>
          <a:p>
            <a:pPr algn="ctr"/>
            <a:r>
              <a:rPr lang="en-US" sz="2000" dirty="0">
                <a:hlinkClick r:id="rId3"/>
              </a:rPr>
              <a:t>https://dc.crisphealth.org </a:t>
            </a:r>
            <a:endParaRPr lang="en-US" sz="2000" dirty="0"/>
          </a:p>
        </p:txBody>
      </p:sp>
      <p:sp>
        <p:nvSpPr>
          <p:cNvPr id="2" name="TextBox 1">
            <a:extLst>
              <a:ext uri="{FF2B5EF4-FFF2-40B4-BE49-F238E27FC236}">
                <a16:creationId xmlns:a16="http://schemas.microsoft.com/office/drawing/2014/main" id="{2D0EC35D-4755-4B38-9F5A-D426E01D1FA0}"/>
              </a:ext>
            </a:extLst>
          </p:cNvPr>
          <p:cNvSpPr txBox="1"/>
          <p:nvPr/>
        </p:nvSpPr>
        <p:spPr>
          <a:xfrm>
            <a:off x="612338" y="1478515"/>
            <a:ext cx="10967324" cy="707886"/>
          </a:xfrm>
          <a:prstGeom prst="rect">
            <a:avLst/>
          </a:prstGeom>
          <a:noFill/>
        </p:spPr>
        <p:txBody>
          <a:bodyPr wrap="square" rtlCol="0">
            <a:spAutoFit/>
          </a:bodyPr>
          <a:lstStyle/>
          <a:p>
            <a:pPr algn="ctr"/>
            <a:r>
              <a:rPr lang="en-US" sz="2000" dirty="0"/>
              <a:t>To access the Unified Landing Page log onto </a:t>
            </a:r>
          </a:p>
          <a:p>
            <a:pPr algn="ctr"/>
            <a:r>
              <a:rPr lang="en-US" sz="2000" dirty="0">
                <a:hlinkClick r:id="rId4"/>
              </a:rPr>
              <a:t>ulp.crisphealth.org</a:t>
            </a:r>
            <a:r>
              <a:rPr lang="en-US" sz="2000" dirty="0"/>
              <a:t> </a:t>
            </a:r>
          </a:p>
        </p:txBody>
      </p:sp>
      <p:sp>
        <p:nvSpPr>
          <p:cNvPr id="6" name="TextBox 5">
            <a:extLst>
              <a:ext uri="{FF2B5EF4-FFF2-40B4-BE49-F238E27FC236}">
                <a16:creationId xmlns:a16="http://schemas.microsoft.com/office/drawing/2014/main" id="{DCB38230-B37A-422E-A72F-8E058BEF486C}"/>
              </a:ext>
            </a:extLst>
          </p:cNvPr>
          <p:cNvSpPr txBox="1"/>
          <p:nvPr/>
        </p:nvSpPr>
        <p:spPr>
          <a:xfrm>
            <a:off x="727550" y="3748269"/>
            <a:ext cx="10736900" cy="1631216"/>
          </a:xfrm>
          <a:prstGeom prst="rect">
            <a:avLst/>
          </a:prstGeom>
          <a:noFill/>
        </p:spPr>
        <p:txBody>
          <a:bodyPr wrap="square" rtlCol="0">
            <a:spAutoFit/>
          </a:bodyPr>
          <a:lstStyle/>
          <a:p>
            <a:pPr algn="ctr"/>
            <a:r>
              <a:rPr lang="en-US" sz="2000" dirty="0"/>
              <a:t>For general questions regarding the application, logging into the application </a:t>
            </a:r>
          </a:p>
          <a:p>
            <a:pPr algn="ctr"/>
            <a:r>
              <a:rPr lang="en-US" sz="2000" dirty="0"/>
              <a:t>please reach out to CRISP DC Customer Care Team (CCT) 24x7 @</a:t>
            </a:r>
          </a:p>
          <a:p>
            <a:pPr algn="ctr"/>
            <a:r>
              <a:rPr lang="en-US" sz="2000" dirty="0">
                <a:hlinkClick r:id="rId5"/>
              </a:rPr>
              <a:t>support@crisphealth.org</a:t>
            </a:r>
            <a:r>
              <a:rPr lang="en-US" sz="2000" dirty="0"/>
              <a:t> </a:t>
            </a:r>
          </a:p>
          <a:p>
            <a:pPr algn="ctr"/>
            <a:r>
              <a:rPr lang="en-US" sz="2000" dirty="0"/>
              <a:t>833-58-4646</a:t>
            </a:r>
          </a:p>
          <a:p>
            <a:r>
              <a:rPr lang="en-US" sz="2000" dirty="0"/>
              <a:t> </a:t>
            </a:r>
          </a:p>
        </p:txBody>
      </p:sp>
      <p:sp>
        <p:nvSpPr>
          <p:cNvPr id="7" name="TextBox 6">
            <a:extLst>
              <a:ext uri="{FF2B5EF4-FFF2-40B4-BE49-F238E27FC236}">
                <a16:creationId xmlns:a16="http://schemas.microsoft.com/office/drawing/2014/main" id="{C60E9715-1E75-46DA-BD34-EC4DC770FEDD}"/>
              </a:ext>
            </a:extLst>
          </p:cNvPr>
          <p:cNvSpPr txBox="1"/>
          <p:nvPr/>
        </p:nvSpPr>
        <p:spPr>
          <a:xfrm>
            <a:off x="7930720" y="5528113"/>
            <a:ext cx="3878061" cy="1015663"/>
          </a:xfrm>
          <a:prstGeom prst="rect">
            <a:avLst/>
          </a:prstGeom>
          <a:noFill/>
        </p:spPr>
        <p:txBody>
          <a:bodyPr wrap="square" rtlCol="0">
            <a:spAutoFit/>
          </a:bodyPr>
          <a:lstStyle/>
          <a:p>
            <a:r>
              <a:rPr lang="en-US" sz="2000" b="1" dirty="0"/>
              <a:t>Ronald </a:t>
            </a:r>
            <a:r>
              <a:rPr lang="en-US" sz="2000" b="1" dirty="0" err="1"/>
              <a:t>Emeni</a:t>
            </a:r>
            <a:endParaRPr lang="en-US" sz="2000" b="1" dirty="0"/>
          </a:p>
          <a:p>
            <a:r>
              <a:rPr lang="en-US" sz="2000" dirty="0"/>
              <a:t>DC Outreach </a:t>
            </a:r>
            <a:endParaRPr lang="en-US" sz="2000" dirty="0">
              <a:cs typeface="Arial"/>
            </a:endParaRPr>
          </a:p>
          <a:p>
            <a:r>
              <a:rPr lang="en-US" sz="2000" dirty="0">
                <a:hlinkClick r:id="rId6"/>
              </a:rPr>
              <a:t>Ronald.emeni@crisphealth.org</a:t>
            </a:r>
            <a:endParaRPr lang="en-US" sz="2000" dirty="0"/>
          </a:p>
        </p:txBody>
      </p:sp>
      <p:sp>
        <p:nvSpPr>
          <p:cNvPr id="10" name="Slide Number Placeholder 9">
            <a:extLst>
              <a:ext uri="{FF2B5EF4-FFF2-40B4-BE49-F238E27FC236}">
                <a16:creationId xmlns:a16="http://schemas.microsoft.com/office/drawing/2014/main" id="{F872F823-A141-4A3E-8368-B3E127C83FDA}"/>
              </a:ext>
            </a:extLst>
          </p:cNvPr>
          <p:cNvSpPr>
            <a:spLocks noGrp="1"/>
          </p:cNvSpPr>
          <p:nvPr>
            <p:ph type="sldNum" sz="quarter" idx="12"/>
          </p:nvPr>
        </p:nvSpPr>
        <p:spPr/>
        <p:txBody>
          <a:bodyPr/>
          <a:lstStyle/>
          <a:p>
            <a:fld id="{04F192F5-7590-44FF-9C83-33DE5B563EC3}" type="slidenum">
              <a:rPr lang="en-US" smtClean="0"/>
              <a:t>10</a:t>
            </a:fld>
            <a:endParaRPr lang="en-US"/>
          </a:p>
        </p:txBody>
      </p:sp>
    </p:spTree>
    <p:extLst>
      <p:ext uri="{BB962C8B-B14F-4D97-AF65-F5344CB8AC3E}">
        <p14:creationId xmlns:p14="http://schemas.microsoft.com/office/powerpoint/2010/main" val="2193697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923BA33-630A-4233-A419-C48B15B2A745}"/>
              </a:ext>
            </a:extLst>
          </p:cNvPr>
          <p:cNvSpPr>
            <a:spLocks noGrp="1"/>
          </p:cNvSpPr>
          <p:nvPr>
            <p:ph type="sldNum" sz="quarter" idx="12"/>
          </p:nvPr>
        </p:nvSpPr>
        <p:spPr/>
        <p:txBody>
          <a:bodyPr/>
          <a:lstStyle/>
          <a:p>
            <a:fld id="{04F192F5-7590-44FF-9C83-33DE5B563EC3}" type="slidenum">
              <a:rPr lang="en-US" smtClean="0"/>
              <a:t>2</a:t>
            </a:fld>
            <a:endParaRPr lang="en-US" dirty="0"/>
          </a:p>
        </p:txBody>
      </p:sp>
      <p:sp>
        <p:nvSpPr>
          <p:cNvPr id="5" name="Content Placeholder 1">
            <a:extLst>
              <a:ext uri="{FF2B5EF4-FFF2-40B4-BE49-F238E27FC236}">
                <a16:creationId xmlns:a16="http://schemas.microsoft.com/office/drawing/2014/main" id="{9D84967C-28B7-4264-9AF8-1D1CCF2B4400}"/>
              </a:ext>
            </a:extLst>
          </p:cNvPr>
          <p:cNvSpPr>
            <a:spLocks noGrp="1"/>
          </p:cNvSpPr>
          <p:nvPr>
            <p:ph idx="1"/>
          </p:nvPr>
        </p:nvSpPr>
        <p:spPr>
          <a:xfrm>
            <a:off x="878068" y="1445047"/>
            <a:ext cx="10515600" cy="5093867"/>
          </a:xfrm>
        </p:spPr>
        <p:txBody>
          <a:bodyPr>
            <a:noAutofit/>
          </a:bodyPr>
          <a:lstStyle/>
          <a:p>
            <a:pPr marL="385763" indent="-385763">
              <a:lnSpc>
                <a:spcPct val="100000"/>
              </a:lnSpc>
              <a:buFont typeface="+mj-lt"/>
              <a:buAutoNum type="arabicPeriod"/>
            </a:pPr>
            <a:r>
              <a:rPr lang="en-US" b="1" dirty="0">
                <a:solidFill>
                  <a:srgbClr val="005696"/>
                </a:solidFill>
              </a:rPr>
              <a:t>Encounter Notification Service (ENS)</a:t>
            </a:r>
          </a:p>
          <a:p>
            <a:pPr marL="857250" lvl="1" indent="-342900">
              <a:lnSpc>
                <a:spcPct val="100000"/>
              </a:lnSpc>
            </a:pPr>
            <a:r>
              <a:rPr lang="en-US" sz="2000" dirty="0">
                <a:solidFill>
                  <a:srgbClr val="E69318"/>
                </a:solidFill>
              </a:rPr>
              <a:t>Allows providers, care managers and others with a treatment relationship to be notified when patients are hospitalized in most of the region’s hospitals</a:t>
            </a:r>
          </a:p>
          <a:p>
            <a:pPr marL="384810" indent="-384810">
              <a:lnSpc>
                <a:spcPct val="100000"/>
              </a:lnSpc>
              <a:buFont typeface="+mj-lt"/>
              <a:buAutoNum type="arabicPeriod"/>
            </a:pPr>
            <a:r>
              <a:rPr lang="en-US" b="1" dirty="0">
                <a:solidFill>
                  <a:srgbClr val="005696"/>
                </a:solidFill>
              </a:rPr>
              <a:t>Patient Care Snapshot</a:t>
            </a:r>
          </a:p>
          <a:p>
            <a:pPr marL="857250" lvl="1" indent="-342900">
              <a:lnSpc>
                <a:spcPct val="100000"/>
              </a:lnSpc>
            </a:pPr>
            <a:r>
              <a:rPr lang="en-US" sz="2000" dirty="0">
                <a:solidFill>
                  <a:srgbClr val="E69318"/>
                </a:solidFill>
              </a:rPr>
              <a:t>An ‘on-demand’ web-based document that displays an aggregation of both clinical and non-clinical data for a selected patient</a:t>
            </a:r>
          </a:p>
          <a:p>
            <a:pPr marL="385763" indent="-385763">
              <a:lnSpc>
                <a:spcPct val="100000"/>
              </a:lnSpc>
              <a:buFont typeface="+mj-lt"/>
              <a:buAutoNum type="arabicPeriod"/>
            </a:pPr>
            <a:r>
              <a:rPr lang="en-US" b="1" dirty="0">
                <a:solidFill>
                  <a:srgbClr val="005696"/>
                </a:solidFill>
              </a:rPr>
              <a:t>Health Records</a:t>
            </a:r>
          </a:p>
          <a:p>
            <a:pPr marL="857250" lvl="1" indent="-342900">
              <a:lnSpc>
                <a:spcPct val="100000"/>
              </a:lnSpc>
            </a:pPr>
            <a:r>
              <a:rPr lang="en-US" sz="2000" dirty="0">
                <a:solidFill>
                  <a:srgbClr val="E69318"/>
                </a:solidFill>
              </a:rPr>
              <a:t>Search for your patients’ prior hospital records (e.g., labs, radiology reports, other dictated reports)</a:t>
            </a:r>
          </a:p>
          <a:p>
            <a:pPr marL="385763" indent="-385763">
              <a:lnSpc>
                <a:spcPct val="100000"/>
              </a:lnSpc>
              <a:buFont typeface="+mj-lt"/>
              <a:buAutoNum type="arabicPeriod"/>
            </a:pPr>
            <a:r>
              <a:rPr lang="en-US" b="1" dirty="0">
                <a:solidFill>
                  <a:srgbClr val="005596"/>
                </a:solidFill>
              </a:rPr>
              <a:t>Provider Directory</a:t>
            </a:r>
          </a:p>
          <a:p>
            <a:pPr marL="1071563" lvl="1" indent="-385763">
              <a:lnSpc>
                <a:spcPct val="100000"/>
              </a:lnSpc>
            </a:pPr>
            <a:r>
              <a:rPr lang="en-US" sz="2000" dirty="0">
                <a:solidFill>
                  <a:srgbClr val="E8941A"/>
                </a:solidFill>
              </a:rPr>
              <a:t>Search for providers and organizations contact information in DC, MD, VA.</a:t>
            </a:r>
          </a:p>
        </p:txBody>
      </p:sp>
      <p:sp>
        <p:nvSpPr>
          <p:cNvPr id="6" name="Slide Number Placeholder 7">
            <a:extLst>
              <a:ext uri="{FF2B5EF4-FFF2-40B4-BE49-F238E27FC236}">
                <a16:creationId xmlns:a16="http://schemas.microsoft.com/office/drawing/2014/main" id="{44AACC37-642B-4A03-A269-E459859B08F2}"/>
              </a:ext>
            </a:extLst>
          </p:cNvPr>
          <p:cNvSpPr txBox="1">
            <a:spLocks/>
          </p:cNvSpPr>
          <p:nvPr/>
        </p:nvSpPr>
        <p:spPr>
          <a:xfrm>
            <a:off x="8610600" y="6356352"/>
            <a:ext cx="27432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yriad Pro Semibold"/>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dirty="0"/>
          </a:p>
        </p:txBody>
      </p:sp>
      <p:sp>
        <p:nvSpPr>
          <p:cNvPr id="7" name="Title 1">
            <a:extLst>
              <a:ext uri="{FF2B5EF4-FFF2-40B4-BE49-F238E27FC236}">
                <a16:creationId xmlns:a16="http://schemas.microsoft.com/office/drawing/2014/main" id="{EB89EB4C-759A-4479-9437-F8EC39D76794}"/>
              </a:ext>
            </a:extLst>
          </p:cNvPr>
          <p:cNvSpPr txBox="1">
            <a:spLocks/>
          </p:cNvSpPr>
          <p:nvPr/>
        </p:nvSpPr>
        <p:spPr>
          <a:xfrm>
            <a:off x="838200" y="136523"/>
            <a:ext cx="10515600" cy="76908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005596"/>
                </a:solidFill>
                <a:latin typeface="Myriad Pro Semibold"/>
                <a:ea typeface="+mj-ea"/>
                <a:cs typeface="+mj-cs"/>
              </a:defRPr>
            </a:lvl1pPr>
          </a:lstStyle>
          <a:p>
            <a:r>
              <a:rPr lang="en-US" dirty="0"/>
              <a:t>Core CRISP Services for Providers</a:t>
            </a:r>
          </a:p>
        </p:txBody>
      </p:sp>
      <p:pic>
        <p:nvPicPr>
          <p:cNvPr id="9" name="Picture 8">
            <a:extLst>
              <a:ext uri="{FF2B5EF4-FFF2-40B4-BE49-F238E27FC236}">
                <a16:creationId xmlns:a16="http://schemas.microsoft.com/office/drawing/2014/main" id="{0D6DA699-26B4-474D-A9F2-00F2A3FF00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7085" y="3963365"/>
            <a:ext cx="415291" cy="415291"/>
          </a:xfrm>
          <a:prstGeom prst="rect">
            <a:avLst/>
          </a:prstGeom>
        </p:spPr>
      </p:pic>
      <p:pic>
        <p:nvPicPr>
          <p:cNvPr id="10" name="Picture 9">
            <a:extLst>
              <a:ext uri="{FF2B5EF4-FFF2-40B4-BE49-F238E27FC236}">
                <a16:creationId xmlns:a16="http://schemas.microsoft.com/office/drawing/2014/main" id="{BB9F5822-0064-4ADB-B1B7-6A7FAFA1B0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5591" y="1537333"/>
            <a:ext cx="423863" cy="438924"/>
          </a:xfrm>
          <a:prstGeom prst="rect">
            <a:avLst/>
          </a:prstGeom>
        </p:spPr>
      </p:pic>
      <p:pic>
        <p:nvPicPr>
          <p:cNvPr id="13" name="Graphic 12" descr="Clipboard">
            <a:extLst>
              <a:ext uri="{FF2B5EF4-FFF2-40B4-BE49-F238E27FC236}">
                <a16:creationId xmlns:a16="http://schemas.microsoft.com/office/drawing/2014/main" id="{9E9F8F51-E8B5-4991-A894-D3CBF061CBC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58714" y="5200778"/>
            <a:ext cx="477615" cy="477615"/>
          </a:xfrm>
          <a:prstGeom prst="rect">
            <a:avLst/>
          </a:prstGeom>
        </p:spPr>
      </p:pic>
      <p:pic>
        <p:nvPicPr>
          <p:cNvPr id="11" name="Picture 3">
            <a:extLst>
              <a:ext uri="{FF2B5EF4-FFF2-40B4-BE49-F238E27FC236}">
                <a16:creationId xmlns:a16="http://schemas.microsoft.com/office/drawing/2014/main" id="{F92CFEB9-22AE-4BCB-9D83-CEE8DFA4C728}"/>
              </a:ext>
            </a:extLst>
          </p:cNvPr>
          <p:cNvPicPr>
            <a:picLocks noChangeAspect="1"/>
          </p:cNvPicPr>
          <p:nvPr/>
        </p:nvPicPr>
        <p:blipFill>
          <a:blip r:embed="rId7"/>
          <a:stretch>
            <a:fillRect/>
          </a:stretch>
        </p:blipFill>
        <p:spPr>
          <a:xfrm>
            <a:off x="58488" y="2533122"/>
            <a:ext cx="878068" cy="873378"/>
          </a:xfrm>
          <a:prstGeom prst="rect">
            <a:avLst/>
          </a:prstGeom>
        </p:spPr>
      </p:pic>
    </p:spTree>
    <p:extLst>
      <p:ext uri="{BB962C8B-B14F-4D97-AF65-F5344CB8AC3E}">
        <p14:creationId xmlns:p14="http://schemas.microsoft.com/office/powerpoint/2010/main" val="12790060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04F192F5-7590-44FF-9C83-33DE5B563EC3}" type="slidenum">
              <a:rPr lang="en-US" smtClean="0"/>
              <a:t>3</a:t>
            </a:fld>
            <a:endParaRPr lang="en-US"/>
          </a:p>
        </p:txBody>
      </p:sp>
      <p:pic>
        <p:nvPicPr>
          <p:cNvPr id="10" name="Picture 9" descr="Image result for DC outline">
            <a:extLst>
              <a:ext uri="{FF2B5EF4-FFF2-40B4-BE49-F238E27FC236}">
                <a16:creationId xmlns:a16="http://schemas.microsoft.com/office/drawing/2014/main" id="{53266471-2744-446C-8CB5-2878DD05F9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120" y="167917"/>
            <a:ext cx="769081" cy="769081"/>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2">
            <a:extLst>
              <a:ext uri="{FF2B5EF4-FFF2-40B4-BE49-F238E27FC236}">
                <a16:creationId xmlns:a16="http://schemas.microsoft.com/office/drawing/2014/main" id="{BC7C891D-9B1E-104C-A5EB-4CB5612E5A3E}"/>
              </a:ext>
            </a:extLst>
          </p:cNvPr>
          <p:cNvSpPr>
            <a:spLocks noGrp="1"/>
          </p:cNvSpPr>
          <p:nvPr>
            <p:ph idx="1"/>
          </p:nvPr>
        </p:nvSpPr>
        <p:spPr>
          <a:xfrm>
            <a:off x="464341" y="1455089"/>
            <a:ext cx="11349287" cy="5060540"/>
          </a:xfrm>
        </p:spPr>
        <p:txBody>
          <a:bodyPr vert="horz" lIns="91440" tIns="45720" rIns="91440" bIns="45720" rtlCol="0" anchor="t">
            <a:normAutofit/>
          </a:bodyPr>
          <a:lstStyle/>
          <a:p>
            <a:r>
              <a:rPr lang="en-US">
                <a:solidFill>
                  <a:srgbClr val="005596"/>
                </a:solidFill>
              </a:rPr>
              <a:t>Access HIE Services through the Unified Landing Page with one username and password. Discover CRISP’s free tools created for our region’s providers. </a:t>
            </a:r>
          </a:p>
          <a:p>
            <a:endParaRPr lang="en-US" sz="2400">
              <a:solidFill>
                <a:srgbClr val="005596"/>
              </a:solidFill>
            </a:endParaRPr>
          </a:p>
          <a:p>
            <a:pPr algn="ctr"/>
            <a:endParaRPr lang="en-US" sz="2400">
              <a:solidFill>
                <a:srgbClr val="005596"/>
              </a:solidFill>
            </a:endParaRPr>
          </a:p>
          <a:p>
            <a:pPr algn="ctr"/>
            <a:endParaRPr lang="en-US">
              <a:solidFill>
                <a:srgbClr val="005596"/>
              </a:solidFill>
            </a:endParaRPr>
          </a:p>
          <a:p>
            <a:pPr algn="ctr"/>
            <a:endParaRPr lang="en-US">
              <a:solidFill>
                <a:srgbClr val="005596"/>
              </a:solidFill>
            </a:endParaRPr>
          </a:p>
        </p:txBody>
      </p:sp>
      <p:graphicFrame>
        <p:nvGraphicFramePr>
          <p:cNvPr id="5" name="Diagram 4">
            <a:extLst>
              <a:ext uri="{FF2B5EF4-FFF2-40B4-BE49-F238E27FC236}">
                <a16:creationId xmlns:a16="http://schemas.microsoft.com/office/drawing/2014/main" id="{F9D81DC1-77EE-EB4D-9E06-2FFBFABF5497}"/>
              </a:ext>
            </a:extLst>
          </p:cNvPr>
          <p:cNvGraphicFramePr/>
          <p:nvPr/>
        </p:nvGraphicFramePr>
        <p:xfrm>
          <a:off x="1941786" y="2146964"/>
          <a:ext cx="7827617" cy="48025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itle 1">
            <a:extLst>
              <a:ext uri="{FF2B5EF4-FFF2-40B4-BE49-F238E27FC236}">
                <a16:creationId xmlns:a16="http://schemas.microsoft.com/office/drawing/2014/main" id="{A4E758EC-F0FA-5C4B-85A0-9A07BBB0E6F2}"/>
              </a:ext>
            </a:extLst>
          </p:cNvPr>
          <p:cNvSpPr>
            <a:spLocks noGrp="1"/>
          </p:cNvSpPr>
          <p:nvPr>
            <p:ph type="title"/>
          </p:nvPr>
        </p:nvSpPr>
        <p:spPr>
          <a:xfrm>
            <a:off x="838200" y="198073"/>
            <a:ext cx="10644555" cy="733912"/>
          </a:xfrm>
        </p:spPr>
        <p:txBody>
          <a:bodyPr>
            <a:normAutofit/>
          </a:bodyPr>
          <a:lstStyle/>
          <a:p>
            <a:r>
              <a:rPr lang="en-US"/>
              <a:t>What is the Unified Landing Page? </a:t>
            </a:r>
          </a:p>
        </p:txBody>
      </p:sp>
    </p:spTree>
    <p:extLst>
      <p:ext uri="{BB962C8B-B14F-4D97-AF65-F5344CB8AC3E}">
        <p14:creationId xmlns:p14="http://schemas.microsoft.com/office/powerpoint/2010/main" val="28442557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Content Placeholder 2"/>
          <p:cNvSpPr>
            <a:spLocks noGrp="1"/>
          </p:cNvSpPr>
          <p:nvPr>
            <p:ph idx="1"/>
          </p:nvPr>
        </p:nvSpPr>
        <p:spPr>
          <a:xfrm>
            <a:off x="838200" y="1385049"/>
            <a:ext cx="10515600" cy="4740447"/>
          </a:xfrm>
        </p:spPr>
        <p:txBody>
          <a:bodyPr>
            <a:noAutofit/>
          </a:bodyPr>
          <a:lstStyle/>
          <a:p>
            <a:pPr>
              <a:lnSpc>
                <a:spcPct val="150000"/>
              </a:lnSpc>
            </a:pPr>
            <a:r>
              <a:rPr lang="en-US" altLang="en-US" sz="2000" dirty="0"/>
              <a:t>CRISP currently receives information pertaining to </a:t>
            </a:r>
            <a:r>
              <a:rPr lang="en-US" altLang="en-US" sz="2000" b="1" dirty="0"/>
              <a:t>ER visits and inpatient admissions </a:t>
            </a:r>
            <a:r>
              <a:rPr lang="en-US" altLang="en-US" sz="2000" dirty="0"/>
              <a:t>in real-time from acute care hospitals in the region:</a:t>
            </a:r>
            <a:endParaRPr lang="en-US" altLang="en-US" sz="2000" dirty="0">
              <a:solidFill>
                <a:schemeClr val="accent1">
                  <a:lumMod val="50000"/>
                </a:schemeClr>
              </a:solidFill>
            </a:endParaRPr>
          </a:p>
          <a:p>
            <a:pPr lvl="1">
              <a:lnSpc>
                <a:spcPct val="100000"/>
              </a:lnSpc>
            </a:pPr>
            <a:r>
              <a:rPr lang="en-US" altLang="en-US" sz="2000" dirty="0">
                <a:solidFill>
                  <a:schemeClr val="accent1">
                    <a:lumMod val="50000"/>
                  </a:schemeClr>
                </a:solidFill>
              </a:rPr>
              <a:t>All 48 Maryland acute care hospitals</a:t>
            </a:r>
          </a:p>
          <a:p>
            <a:pPr lvl="1">
              <a:lnSpc>
                <a:spcPct val="100000"/>
              </a:lnSpc>
            </a:pPr>
            <a:r>
              <a:rPr lang="en-US" altLang="en-US" sz="2000" dirty="0">
                <a:solidFill>
                  <a:schemeClr val="accent1">
                    <a:lumMod val="50000"/>
                  </a:schemeClr>
                </a:solidFill>
              </a:rPr>
              <a:t>All 8 D.C. acute care hospitals</a:t>
            </a:r>
          </a:p>
          <a:p>
            <a:pPr lvl="1">
              <a:lnSpc>
                <a:spcPct val="100000"/>
              </a:lnSpc>
            </a:pPr>
            <a:r>
              <a:rPr lang="en-US" altLang="en-US" sz="2000" dirty="0">
                <a:solidFill>
                  <a:schemeClr val="accent1">
                    <a:lumMod val="50000"/>
                  </a:schemeClr>
                </a:solidFill>
              </a:rPr>
              <a:t>All 6 Delaware acute care hospitals </a:t>
            </a:r>
          </a:p>
          <a:p>
            <a:pPr lvl="1">
              <a:lnSpc>
                <a:spcPct val="100000"/>
              </a:lnSpc>
            </a:pPr>
            <a:r>
              <a:rPr lang="en-US" altLang="en-US" sz="2000" dirty="0">
                <a:solidFill>
                  <a:schemeClr val="accent1">
                    <a:lumMod val="50000"/>
                  </a:schemeClr>
                </a:solidFill>
              </a:rPr>
              <a:t>17 Northern Virginia acute care hospitals</a:t>
            </a:r>
          </a:p>
          <a:p>
            <a:pPr lvl="1">
              <a:lnSpc>
                <a:spcPct val="100000"/>
              </a:lnSpc>
            </a:pPr>
            <a:r>
              <a:rPr lang="en-US" altLang="en-US" sz="2000" dirty="0">
                <a:solidFill>
                  <a:schemeClr val="accent1">
                    <a:lumMod val="50000"/>
                  </a:schemeClr>
                </a:solidFill>
              </a:rPr>
              <a:t>29 West Virginia acute care hospitals</a:t>
            </a:r>
          </a:p>
          <a:p>
            <a:pPr>
              <a:lnSpc>
                <a:spcPct val="150000"/>
              </a:lnSpc>
            </a:pPr>
            <a:r>
              <a:rPr lang="en-US" altLang="en-US" sz="2000" dirty="0"/>
              <a:t>CRISP has the ability to communicate this information, in the form of </a:t>
            </a:r>
            <a:r>
              <a:rPr lang="en-US" altLang="en-US" sz="2000" b="1" dirty="0"/>
              <a:t>real time hospitalization alerts </a:t>
            </a:r>
            <a:r>
              <a:rPr lang="en-US" altLang="en-US" sz="2000" dirty="0"/>
              <a:t>to SNFs, care coordinators, PCPs, and others responsible for care.</a:t>
            </a:r>
          </a:p>
          <a:p>
            <a:pPr>
              <a:lnSpc>
                <a:spcPct val="150000"/>
              </a:lnSpc>
            </a:pPr>
            <a:endParaRPr lang="en-US" sz="2000" dirty="0"/>
          </a:p>
          <a:p>
            <a:endParaRPr lang="en-US" altLang="en-US" sz="2000" dirty="0"/>
          </a:p>
          <a:p>
            <a:endParaRPr lang="en-US" altLang="en-US" sz="2400" dirty="0"/>
          </a:p>
        </p:txBody>
      </p:sp>
      <p:sp>
        <p:nvSpPr>
          <p:cNvPr id="2" name="Slide Number Placeholder 1"/>
          <p:cNvSpPr>
            <a:spLocks noGrp="1"/>
          </p:cNvSpPr>
          <p:nvPr>
            <p:ph type="sldNum" sz="quarter" idx="12"/>
          </p:nvPr>
        </p:nvSpPr>
        <p:spPr/>
        <p:txBody>
          <a:bodyPr/>
          <a:lstStyle/>
          <a:p>
            <a:fld id="{404DD367-FD45-4D27-900D-8C1698F10208}" type="slidenum">
              <a:rPr lang="en-US" smtClean="0"/>
              <a:t>4</a:t>
            </a:fld>
            <a:endParaRPr lang="en-US"/>
          </a:p>
        </p:txBody>
      </p:sp>
      <p:sp>
        <p:nvSpPr>
          <p:cNvPr id="13314" name="Title 1"/>
          <p:cNvSpPr>
            <a:spLocks noGrp="1"/>
          </p:cNvSpPr>
          <p:nvPr>
            <p:ph type="title"/>
          </p:nvPr>
        </p:nvSpPr>
        <p:spPr>
          <a:xfrm>
            <a:off x="993648" y="111138"/>
            <a:ext cx="10679277" cy="769081"/>
          </a:xfrm>
        </p:spPr>
        <p:txBody>
          <a:bodyPr/>
          <a:lstStyle/>
          <a:p>
            <a:r>
              <a:rPr lang="en-US" altLang="en-US" dirty="0"/>
              <a:t>Encounter Notification Service (ENS)</a:t>
            </a:r>
          </a:p>
        </p:txBody>
      </p:sp>
      <p:pic>
        <p:nvPicPr>
          <p:cNvPr id="13317" name="Picture 4" descr="C:\Users\DHorrocks\AppData\Local\Microsoft\Windows\Temporary Internet Files\Content.IE5\FRGGLHLI\MP900314367[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80660" y="2805346"/>
            <a:ext cx="1292071" cy="14934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5">
            <a:extLst>
              <a:ext uri="{FF2B5EF4-FFF2-40B4-BE49-F238E27FC236}">
                <a16:creationId xmlns:a16="http://schemas.microsoft.com/office/drawing/2014/main" id="{D3CFF395-2AF2-47C5-9B17-16F1DF4490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720" y="16572"/>
            <a:ext cx="927301" cy="958212"/>
          </a:xfrm>
          <a:prstGeom prst="rect">
            <a:avLst/>
          </a:prstGeom>
        </p:spPr>
      </p:pic>
    </p:spTree>
    <p:extLst>
      <p:ext uri="{BB962C8B-B14F-4D97-AF65-F5344CB8AC3E}">
        <p14:creationId xmlns:p14="http://schemas.microsoft.com/office/powerpoint/2010/main" val="1319741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Content Placeholder 26" descr="A close up of a logo&#10;&#10;Description generated with very high confidence">
            <a:extLst>
              <a:ext uri="{FF2B5EF4-FFF2-40B4-BE49-F238E27FC236}">
                <a16:creationId xmlns:a16="http://schemas.microsoft.com/office/drawing/2014/main" id="{48DE6442-474F-43FD-926C-22DD494AB8D1}"/>
              </a:ext>
            </a:extLst>
          </p:cNvPr>
          <p:cNvPicPr>
            <a:picLocks noGrp="1" noChangeAspect="1"/>
          </p:cNvPicPr>
          <p:nvPr>
            <p:ph idx="1"/>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1570399" y="5482927"/>
            <a:ext cx="471423" cy="471423"/>
          </a:xfrm>
        </p:spPr>
      </p:pic>
      <p:sp>
        <p:nvSpPr>
          <p:cNvPr id="3" name="Slide Number Placeholder 2"/>
          <p:cNvSpPr>
            <a:spLocks noGrp="1"/>
          </p:cNvSpPr>
          <p:nvPr>
            <p:ph type="sldNum" sz="quarter" idx="12"/>
          </p:nvPr>
        </p:nvSpPr>
        <p:spPr/>
        <p:txBody>
          <a:bodyPr/>
          <a:lstStyle/>
          <a:p>
            <a:fld id="{7B9186A3-6A4B-4236-9544-3F0F376857AA}" type="slidenum">
              <a:rPr lang="en-US" smtClean="0"/>
              <a:t>5</a:t>
            </a:fld>
            <a:endParaRPr lang="en-US" dirty="0"/>
          </a:p>
        </p:txBody>
      </p:sp>
      <p:sp>
        <p:nvSpPr>
          <p:cNvPr id="2" name="Title 1"/>
          <p:cNvSpPr>
            <a:spLocks noGrp="1"/>
          </p:cNvSpPr>
          <p:nvPr>
            <p:ph type="title"/>
          </p:nvPr>
        </p:nvSpPr>
        <p:spPr/>
        <p:txBody>
          <a:bodyPr/>
          <a:lstStyle/>
          <a:p>
            <a:r>
              <a:rPr lang="en-US" dirty="0"/>
              <a:t>How Does ENS Work?</a:t>
            </a:r>
          </a:p>
        </p:txBody>
      </p:sp>
      <p:pic>
        <p:nvPicPr>
          <p:cNvPr id="5" name="Picture 2" descr="http://ux.artu.tv/wp-content/uploads/Week15/helveticaman.gi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79103" y="1226362"/>
            <a:ext cx="528628" cy="530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TextBox 4"/>
          <p:cNvSpPr txBox="1">
            <a:spLocks noChangeArrowheads="1"/>
          </p:cNvSpPr>
          <p:nvPr/>
        </p:nvSpPr>
        <p:spPr bwMode="auto">
          <a:xfrm>
            <a:off x="2999389" y="1293262"/>
            <a:ext cx="2920628"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1400" dirty="0"/>
              <a:t>A patient goes to the hospital</a:t>
            </a:r>
          </a:p>
        </p:txBody>
      </p:sp>
      <p:sp>
        <p:nvSpPr>
          <p:cNvPr id="7" name="Right Arrow 7"/>
          <p:cNvSpPr/>
          <p:nvPr/>
        </p:nvSpPr>
        <p:spPr>
          <a:xfrm>
            <a:off x="6077132" y="1255977"/>
            <a:ext cx="2667000" cy="430213"/>
          </a:xfrm>
          <a:prstGeom prst="rightArrow">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pic>
        <p:nvPicPr>
          <p:cNvPr id="8" name="Picture 4" descr="C:\Users\DHorrocks\AppData\Local\Microsoft\Windows\Temporary Internet Files\Content.IE5\FRGGLHLI\MP900314367[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69063" y="1174318"/>
            <a:ext cx="589472" cy="6811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3" descr="C:\Users\Ryan Bramble\AppData\Local\Microsoft\Windows\Temporary Internet Files\Content.IE5\5UXGSN23\MC900301344[1].wm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54049" y="2116775"/>
            <a:ext cx="1148059" cy="8488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Rectangle 9"/>
          <p:cNvSpPr/>
          <p:nvPr/>
        </p:nvSpPr>
        <p:spPr>
          <a:xfrm>
            <a:off x="2444932" y="1911098"/>
            <a:ext cx="1273115" cy="317467"/>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200" dirty="0">
                <a:solidFill>
                  <a:schemeClr val="tx1"/>
                </a:solidFill>
              </a:rPr>
              <a:t>Hospital Registration</a:t>
            </a:r>
          </a:p>
        </p:txBody>
      </p:sp>
      <p:sp>
        <p:nvSpPr>
          <p:cNvPr id="11" name="TextBox 10"/>
          <p:cNvSpPr txBox="1">
            <a:spLocks noChangeArrowheads="1"/>
          </p:cNvSpPr>
          <p:nvPr/>
        </p:nvSpPr>
        <p:spPr bwMode="auto">
          <a:xfrm>
            <a:off x="4030737" y="2144512"/>
            <a:ext cx="5899151"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1400" dirty="0"/>
              <a:t>At registration the hospital asks the patient for basic information (name, DOB, etc.) and the reason for the visit.  The registrar enters that information into an Electronic Medical Record.</a:t>
            </a:r>
          </a:p>
        </p:txBody>
      </p:sp>
      <p:pic>
        <p:nvPicPr>
          <p:cNvPr id="12" name="Picture 4" descr="C:\Program Files (x86)\Microsoft Office\MEDIA\CAGCAT10\j0205582.wm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451248" y="2987072"/>
            <a:ext cx="977752" cy="8973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TextBox 11"/>
          <p:cNvSpPr txBox="1">
            <a:spLocks noChangeArrowheads="1"/>
          </p:cNvSpPr>
          <p:nvPr/>
        </p:nvSpPr>
        <p:spPr bwMode="auto">
          <a:xfrm>
            <a:off x="4028483" y="3062321"/>
            <a:ext cx="3962400"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1400" dirty="0"/>
              <a:t>When the registrar has completed entering the information, and pushes ‘save’, a copy of that information is immediately sent to CRISP</a:t>
            </a:r>
          </a:p>
        </p:txBody>
      </p:sp>
      <p:sp>
        <p:nvSpPr>
          <p:cNvPr id="15" name="Right Arrow 16"/>
          <p:cNvSpPr/>
          <p:nvPr/>
        </p:nvSpPr>
        <p:spPr>
          <a:xfrm>
            <a:off x="8589334" y="3303777"/>
            <a:ext cx="376755" cy="428625"/>
          </a:xfrm>
          <a:prstGeom prst="rightArrow">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cxnSp>
        <p:nvCxnSpPr>
          <p:cNvPr id="16" name="Straight Connector 15"/>
          <p:cNvCxnSpPr/>
          <p:nvPr/>
        </p:nvCxnSpPr>
        <p:spPr>
          <a:xfrm>
            <a:off x="1860732" y="1837376"/>
            <a:ext cx="8432800" cy="0"/>
          </a:xfrm>
          <a:prstGeom prst="line">
            <a:avLst/>
          </a:prstGeom>
          <a:ln w="127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860732" y="2978723"/>
            <a:ext cx="8432800" cy="0"/>
          </a:xfrm>
          <a:prstGeom prst="line">
            <a:avLst/>
          </a:prstGeom>
          <a:ln w="127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1587683" y="3994960"/>
            <a:ext cx="8432800" cy="0"/>
          </a:xfrm>
          <a:prstGeom prst="line">
            <a:avLst/>
          </a:prstGeom>
          <a:ln w="127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0" name="TextBox 11"/>
          <p:cNvSpPr txBox="1">
            <a:spLocks noChangeArrowheads="1"/>
          </p:cNvSpPr>
          <p:nvPr/>
        </p:nvSpPr>
        <p:spPr bwMode="auto">
          <a:xfrm>
            <a:off x="4019411" y="4002943"/>
            <a:ext cx="4281731" cy="9541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None/>
            </a:pPr>
            <a:r>
              <a:rPr lang="en-US" altLang="en-US" sz="1400" dirty="0"/>
              <a:t>A facility who has submitted a patient panel to CRISP that includes this patient receives a real-time or batch notification that the patient has been to the hospital. </a:t>
            </a:r>
          </a:p>
        </p:txBody>
      </p:sp>
      <p:sp>
        <p:nvSpPr>
          <p:cNvPr id="21" name="Right Arrow 16"/>
          <p:cNvSpPr/>
          <p:nvPr/>
        </p:nvSpPr>
        <p:spPr>
          <a:xfrm>
            <a:off x="8589334" y="4385923"/>
            <a:ext cx="375944" cy="428625"/>
          </a:xfrm>
          <a:prstGeom prst="rightArrow">
            <a:avLst>
              <a:gd name="adj1" fmla="val 50000"/>
              <a:gd name="adj2" fmla="val 50000"/>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pic>
        <p:nvPicPr>
          <p:cNvPr id="23" name="Picture 22" descr="File:3NumberThreeInCircle.svg - Wikimedia Commons"/>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559714" y="3242997"/>
            <a:ext cx="492793" cy="492793"/>
          </a:xfrm>
          <a:prstGeom prst="rect">
            <a:avLst/>
          </a:prstGeom>
        </p:spPr>
      </p:pic>
      <p:pic>
        <p:nvPicPr>
          <p:cNvPr id="24" name="Picture 23" descr="File:1NumberOneInCircle.png - Wikimedia Commons"/>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550572" y="1209331"/>
            <a:ext cx="511077" cy="511077"/>
          </a:xfrm>
          <a:prstGeom prst="rect">
            <a:avLst/>
          </a:prstGeom>
        </p:spPr>
      </p:pic>
      <p:pic>
        <p:nvPicPr>
          <p:cNvPr id="25" name="Picture 24" descr="File:4NumberFourInCircle.png - Wikipedia, the free encyclopedia"/>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566183" y="4363646"/>
            <a:ext cx="479855" cy="479855"/>
          </a:xfrm>
          <a:prstGeom prst="rect">
            <a:avLst/>
          </a:prstGeom>
        </p:spPr>
      </p:pic>
      <p:pic>
        <p:nvPicPr>
          <p:cNvPr id="26" name="Picture 25" descr="File:2NumberTwoInCircle.png - Wikimedia Commons"/>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550572" y="2259150"/>
            <a:ext cx="511076" cy="511076"/>
          </a:xfrm>
          <a:prstGeom prst="rect">
            <a:avLst/>
          </a:prstGeom>
        </p:spPr>
      </p:pic>
      <p:cxnSp>
        <p:nvCxnSpPr>
          <p:cNvPr id="29" name="Straight Connector 28"/>
          <p:cNvCxnSpPr/>
          <p:nvPr/>
        </p:nvCxnSpPr>
        <p:spPr>
          <a:xfrm>
            <a:off x="1547431" y="5120640"/>
            <a:ext cx="8432800" cy="0"/>
          </a:xfrm>
          <a:prstGeom prst="line">
            <a:avLst/>
          </a:prstGeom>
          <a:ln w="38100">
            <a:solidFill>
              <a:schemeClr val="accent2">
                <a:lumMod val="60000"/>
                <a:lumOff val="40000"/>
              </a:schemeClr>
            </a:solidFill>
            <a:prstDash val="lgDashDotDot"/>
          </a:ln>
        </p:spPr>
        <p:style>
          <a:lnRef idx="1">
            <a:schemeClr val="accent1"/>
          </a:lnRef>
          <a:fillRef idx="0">
            <a:schemeClr val="accent1"/>
          </a:fillRef>
          <a:effectRef idx="0">
            <a:schemeClr val="accent1"/>
          </a:effectRef>
          <a:fontRef idx="minor">
            <a:schemeClr val="tx1"/>
          </a:fontRef>
        </p:style>
      </p:cxnSp>
      <p:sp>
        <p:nvSpPr>
          <p:cNvPr id="30" name="TextBox 11"/>
          <p:cNvSpPr txBox="1">
            <a:spLocks noChangeArrowheads="1"/>
          </p:cNvSpPr>
          <p:nvPr/>
        </p:nvSpPr>
        <p:spPr bwMode="auto">
          <a:xfrm>
            <a:off x="3979588" y="5144619"/>
            <a:ext cx="4609746" cy="11695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None/>
            </a:pPr>
            <a:r>
              <a:rPr lang="en-US" altLang="en-US" sz="1400" dirty="0"/>
              <a:t>The facilities that submitted patient panels to CRISP may also consult ENS Prompt for the patient’s discharge disposition and location, and the Patient Care Overview for important details about the patient’s prior hospitalizations and care coordination activities.</a:t>
            </a:r>
          </a:p>
        </p:txBody>
      </p:sp>
      <p:sp>
        <p:nvSpPr>
          <p:cNvPr id="31" name="Right Arrow 16"/>
          <p:cNvSpPr/>
          <p:nvPr/>
        </p:nvSpPr>
        <p:spPr>
          <a:xfrm>
            <a:off x="8589334" y="5544163"/>
            <a:ext cx="372122" cy="428625"/>
          </a:xfrm>
          <a:prstGeom prst="rightArrow">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pic>
        <p:nvPicPr>
          <p:cNvPr id="36" name="Picture 35"/>
          <p:cNvPicPr/>
          <p:nvPr/>
        </p:nvPicPr>
        <p:blipFill>
          <a:blip r:embed="rId13">
            <a:extLst>
              <a:ext uri="{28A0092B-C50C-407E-A947-70E740481C1C}">
                <a14:useLocalDpi xmlns:a14="http://schemas.microsoft.com/office/drawing/2010/main" val="0"/>
              </a:ext>
            </a:extLst>
          </a:blip>
          <a:srcRect/>
          <a:stretch>
            <a:fillRect/>
          </a:stretch>
        </p:blipFill>
        <p:spPr bwMode="auto">
          <a:xfrm>
            <a:off x="9046052" y="5397780"/>
            <a:ext cx="883835" cy="848539"/>
          </a:xfrm>
          <a:prstGeom prst="rect">
            <a:avLst/>
          </a:prstGeom>
          <a:noFill/>
          <a:ln>
            <a:solidFill>
              <a:schemeClr val="bg2">
                <a:lumMod val="90000"/>
              </a:schemeClr>
            </a:solidFill>
          </a:ln>
        </p:spPr>
      </p:pic>
      <p:pic>
        <p:nvPicPr>
          <p:cNvPr id="37" name="Picture 36"/>
          <p:cNvPicPr>
            <a:picLocks noChangeAspect="1"/>
          </p:cNvPicPr>
          <p:nvPr/>
        </p:nvPicPr>
        <p:blipFill rotWithShape="1">
          <a:blip r:embed="rId14" cstate="hqprint">
            <a:extLst>
              <a:ext uri="{28A0092B-C50C-407E-A947-70E740481C1C}">
                <a14:useLocalDpi xmlns:a14="http://schemas.microsoft.com/office/drawing/2010/main" val="0"/>
              </a:ext>
            </a:extLst>
          </a:blip>
          <a:srcRect/>
          <a:stretch/>
        </p:blipFill>
        <p:spPr>
          <a:xfrm>
            <a:off x="9557578" y="5471110"/>
            <a:ext cx="824672" cy="670027"/>
          </a:xfrm>
          <a:prstGeom prst="rect">
            <a:avLst/>
          </a:prstGeom>
        </p:spPr>
      </p:pic>
      <p:pic>
        <p:nvPicPr>
          <p:cNvPr id="38" name="Picture 2" descr="Family Matters: Explaining Why I Have “Bad Days”"/>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9046052" y="4161578"/>
            <a:ext cx="974431" cy="7954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9" name="Picture 2" descr="Family Matters: Explaining Why I Have “Bad Days”"/>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2483414" y="5320903"/>
            <a:ext cx="974431" cy="7954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 name="Picture 32">
            <a:extLst>
              <a:ext uri="{FF2B5EF4-FFF2-40B4-BE49-F238E27FC236}">
                <a16:creationId xmlns:a16="http://schemas.microsoft.com/office/drawing/2014/main" id="{ADF11C91-97DD-4589-BA00-59A3253C577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0" y="94715"/>
            <a:ext cx="927301" cy="958212"/>
          </a:xfrm>
          <a:prstGeom prst="rect">
            <a:avLst/>
          </a:prstGeom>
        </p:spPr>
      </p:pic>
      <p:pic>
        <p:nvPicPr>
          <p:cNvPr id="4" name="Picture 3">
            <a:extLst>
              <a:ext uri="{FF2B5EF4-FFF2-40B4-BE49-F238E27FC236}">
                <a16:creationId xmlns:a16="http://schemas.microsoft.com/office/drawing/2014/main" id="{163DBA61-FD0E-4A97-99B4-81FCB718D76A}"/>
              </a:ext>
            </a:extLst>
          </p:cNvPr>
          <p:cNvPicPr>
            <a:picLocks noChangeAspect="1"/>
          </p:cNvPicPr>
          <p:nvPr/>
        </p:nvPicPr>
        <p:blipFill>
          <a:blip r:embed="rId17"/>
          <a:stretch>
            <a:fillRect/>
          </a:stretch>
        </p:blipFill>
        <p:spPr>
          <a:xfrm>
            <a:off x="9169063" y="3279862"/>
            <a:ext cx="974431" cy="351599"/>
          </a:xfrm>
          <a:prstGeom prst="rect">
            <a:avLst/>
          </a:prstGeom>
        </p:spPr>
      </p:pic>
      <p:pic>
        <p:nvPicPr>
          <p:cNvPr id="35" name="Picture 34">
            <a:extLst>
              <a:ext uri="{FF2B5EF4-FFF2-40B4-BE49-F238E27FC236}">
                <a16:creationId xmlns:a16="http://schemas.microsoft.com/office/drawing/2014/main" id="{7428CADD-0C7C-461B-BA7C-E5840826154D}"/>
              </a:ext>
            </a:extLst>
          </p:cNvPr>
          <p:cNvPicPr>
            <a:picLocks noChangeAspect="1"/>
          </p:cNvPicPr>
          <p:nvPr/>
        </p:nvPicPr>
        <p:blipFill>
          <a:blip r:embed="rId17"/>
          <a:stretch>
            <a:fillRect/>
          </a:stretch>
        </p:blipFill>
        <p:spPr>
          <a:xfrm>
            <a:off x="2554867" y="4304196"/>
            <a:ext cx="974431" cy="351599"/>
          </a:xfrm>
          <a:prstGeom prst="rect">
            <a:avLst/>
          </a:prstGeom>
        </p:spPr>
      </p:pic>
    </p:spTree>
    <p:extLst>
      <p:ext uri="{BB962C8B-B14F-4D97-AF65-F5344CB8AC3E}">
        <p14:creationId xmlns:p14="http://schemas.microsoft.com/office/powerpoint/2010/main" val="1729587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a:srcRect l="7914" t="4612" r="6100"/>
          <a:stretch/>
        </p:blipFill>
        <p:spPr>
          <a:xfrm>
            <a:off x="2" y="1097281"/>
            <a:ext cx="1645919" cy="5695407"/>
          </a:xfrm>
          <a:prstGeom prst="rect">
            <a:avLst/>
          </a:prstGeom>
        </p:spPr>
      </p:pic>
      <p:sp>
        <p:nvSpPr>
          <p:cNvPr id="4" name="Content Placeholder 2"/>
          <p:cNvSpPr>
            <a:spLocks noGrp="1"/>
          </p:cNvSpPr>
          <p:nvPr>
            <p:ph idx="1"/>
          </p:nvPr>
        </p:nvSpPr>
        <p:spPr>
          <a:xfrm>
            <a:off x="2374900" y="1498600"/>
            <a:ext cx="9573014" cy="5170119"/>
          </a:xfrm>
        </p:spPr>
        <p:txBody>
          <a:bodyPr>
            <a:normAutofit/>
          </a:bodyPr>
          <a:lstStyle/>
          <a:p>
            <a:pPr marL="457200" indent="-457200">
              <a:buFont typeface="Wingdings" panose="05000000000000000000" pitchFamily="2" charset="2"/>
              <a:buChar char="q"/>
            </a:pPr>
            <a:r>
              <a:rPr lang="en-US" sz="2400"/>
              <a:t>Health care professionals must use their own username/password. </a:t>
            </a:r>
            <a:r>
              <a:rPr lang="en-US" sz="2400" b="1">
                <a:solidFill>
                  <a:srgbClr val="E69318"/>
                </a:solidFill>
              </a:rPr>
              <a:t>USER LOGINS MAY NOT BE SHARED!</a:t>
            </a:r>
          </a:p>
          <a:p>
            <a:pPr marL="457200" indent="-457200">
              <a:buFont typeface="Wingdings" panose="05000000000000000000" pitchFamily="2" charset="2"/>
              <a:buChar char="q"/>
            </a:pPr>
            <a:r>
              <a:rPr lang="en-US" sz="2400"/>
              <a:t>CRISP will verify all license numbers provided, photo I.D., and employment status through the organization’s designated point of contact.</a:t>
            </a:r>
          </a:p>
          <a:p>
            <a:pPr marL="457200" indent="-457200">
              <a:buFont typeface="Wingdings" panose="05000000000000000000" pitchFamily="2" charset="2"/>
              <a:buChar char="q"/>
            </a:pPr>
            <a:r>
              <a:rPr lang="en-US" sz="2400"/>
              <a:t>Patients have a right to opt out of CRISP and to receive an accounting of disclosures from CRISP directly.</a:t>
            </a:r>
          </a:p>
          <a:p>
            <a:pPr marL="457200" indent="-457200">
              <a:buFont typeface="Wingdings" panose="05000000000000000000" pitchFamily="2" charset="2"/>
              <a:buChar char="q"/>
            </a:pPr>
            <a:r>
              <a:rPr lang="en-US" altLang="en-US" sz="2400"/>
              <a:t>If a patient opts out, no information will be available through the portal.  Notifications about hospitalizations for this patient will also be blocked, even if a provider has requested them.</a:t>
            </a:r>
          </a:p>
          <a:p>
            <a:endParaRPr lang="en-US" sz="2400"/>
          </a:p>
        </p:txBody>
      </p:sp>
      <p:sp>
        <p:nvSpPr>
          <p:cNvPr id="3" name="Slide Number Placeholder 2"/>
          <p:cNvSpPr>
            <a:spLocks noGrp="1"/>
          </p:cNvSpPr>
          <p:nvPr>
            <p:ph type="sldNum" sz="quarter" idx="12"/>
          </p:nvPr>
        </p:nvSpPr>
        <p:spPr/>
        <p:txBody>
          <a:bodyPr/>
          <a:lstStyle/>
          <a:p>
            <a:fld id="{7B9186A3-6A4B-4236-9544-3F0F376857AA}" type="slidenum">
              <a:rPr lang="en-US" smtClean="0"/>
              <a:t>6</a:t>
            </a:fld>
            <a:endParaRPr lang="en-US"/>
          </a:p>
        </p:txBody>
      </p:sp>
      <p:sp>
        <p:nvSpPr>
          <p:cNvPr id="2" name="Title 1"/>
          <p:cNvSpPr>
            <a:spLocks noGrp="1"/>
          </p:cNvSpPr>
          <p:nvPr>
            <p:ph type="title"/>
          </p:nvPr>
        </p:nvSpPr>
        <p:spPr>
          <a:xfrm>
            <a:off x="756361" y="192639"/>
            <a:ext cx="10679277" cy="769081"/>
          </a:xfrm>
        </p:spPr>
        <p:txBody>
          <a:bodyPr/>
          <a:lstStyle/>
          <a:p>
            <a:r>
              <a:rPr lang="en-US"/>
              <a:t>Privacy &amp; Security</a:t>
            </a:r>
          </a:p>
        </p:txBody>
      </p:sp>
    </p:spTree>
    <p:extLst>
      <p:ext uri="{BB962C8B-B14F-4D97-AF65-F5344CB8AC3E}">
        <p14:creationId xmlns:p14="http://schemas.microsoft.com/office/powerpoint/2010/main" val="41706107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326573" y="1212668"/>
            <a:ext cx="11551919" cy="5181600"/>
          </a:xfrm>
        </p:spPr>
        <p:txBody>
          <a:bodyPr>
            <a:normAutofit/>
          </a:bodyPr>
          <a:lstStyle/>
          <a:p>
            <a:pPr marL="457200" indent="-457200" fontAlgn="ctr">
              <a:buFont typeface="Wingdings" panose="05000000000000000000" pitchFamily="2" charset="2"/>
              <a:buChar char="q"/>
            </a:pPr>
            <a:endParaRPr lang="en-US" altLang="en-US" dirty="0"/>
          </a:p>
          <a:p>
            <a:pPr marL="457200" indent="-457200" fontAlgn="ctr">
              <a:buFont typeface="Wingdings" panose="05000000000000000000" pitchFamily="2" charset="2"/>
              <a:buChar char="q"/>
            </a:pPr>
            <a:r>
              <a:rPr lang="en-US" altLang="en-US" sz="2400" dirty="0"/>
              <a:t>CRISP operates an opt-out model that gives patients the right to block electronic access to their information through CRISP.</a:t>
            </a:r>
          </a:p>
          <a:p>
            <a:pPr marL="457200" indent="-457200" fontAlgn="ctr">
              <a:buFont typeface="Wingdings" panose="05000000000000000000" pitchFamily="2" charset="2"/>
              <a:buChar char="q"/>
            </a:pPr>
            <a:endParaRPr lang="en-US" altLang="en-US" sz="2400" dirty="0"/>
          </a:p>
          <a:p>
            <a:pPr marL="457200" indent="-457200" fontAlgn="ctr">
              <a:buFont typeface="Wingdings" panose="05000000000000000000" pitchFamily="2" charset="2"/>
              <a:buChar char="q"/>
            </a:pPr>
            <a:r>
              <a:rPr lang="en-US" altLang="en-US" sz="2400" dirty="0"/>
              <a:t>If a patient opts out, no information will be available through the portal.  Notifications about hospitalizations for this patient will also be blocked, even if a provider has requested them.</a:t>
            </a:r>
          </a:p>
          <a:p>
            <a:pPr marL="457200" indent="-457200" fontAlgn="ctr">
              <a:buFont typeface="Wingdings" panose="05000000000000000000" pitchFamily="2" charset="2"/>
              <a:buChar char="q"/>
            </a:pPr>
            <a:endParaRPr lang="en-US" altLang="en-US" sz="2400" dirty="0"/>
          </a:p>
          <a:p>
            <a:pPr marL="457200" indent="-457200" fontAlgn="ctr">
              <a:buFont typeface="Wingdings" panose="05000000000000000000" pitchFamily="2" charset="2"/>
              <a:buChar char="q"/>
            </a:pPr>
            <a:r>
              <a:rPr lang="en-US" altLang="en-US" sz="2400" b="1" dirty="0"/>
              <a:t>EXCEPTION: </a:t>
            </a:r>
            <a:r>
              <a:rPr lang="en-US" altLang="en-US" sz="2400" dirty="0"/>
              <a:t>By Maryland law, opt-outs do not apply to PDMP and this data will still be visible in a patient’s record.</a:t>
            </a:r>
          </a:p>
        </p:txBody>
      </p:sp>
      <p:sp>
        <p:nvSpPr>
          <p:cNvPr id="3" name="Slide Number Placeholder 2"/>
          <p:cNvSpPr>
            <a:spLocks noGrp="1"/>
          </p:cNvSpPr>
          <p:nvPr>
            <p:ph type="sldNum" sz="quarter" idx="12"/>
          </p:nvPr>
        </p:nvSpPr>
        <p:spPr/>
        <p:txBody>
          <a:bodyPr/>
          <a:lstStyle/>
          <a:p>
            <a:fld id="{7B9186A3-6A4B-4236-9544-3F0F376857AA}" type="slidenum">
              <a:rPr lang="en-US" smtClean="0"/>
              <a:t>7</a:t>
            </a:fld>
            <a:endParaRPr lang="en-US"/>
          </a:p>
        </p:txBody>
      </p:sp>
      <p:sp>
        <p:nvSpPr>
          <p:cNvPr id="2" name="Title 1"/>
          <p:cNvSpPr>
            <a:spLocks noGrp="1"/>
          </p:cNvSpPr>
          <p:nvPr>
            <p:ph type="title"/>
          </p:nvPr>
        </p:nvSpPr>
        <p:spPr>
          <a:xfrm>
            <a:off x="762893" y="136523"/>
            <a:ext cx="10679277" cy="769081"/>
          </a:xfrm>
        </p:spPr>
        <p:txBody>
          <a:bodyPr/>
          <a:lstStyle/>
          <a:p>
            <a:r>
              <a:rPr lang="en-US" dirty="0"/>
              <a:t>Opt-Out Policy</a:t>
            </a:r>
          </a:p>
        </p:txBody>
      </p:sp>
    </p:spTree>
    <p:extLst>
      <p:ext uri="{BB962C8B-B14F-4D97-AF65-F5344CB8AC3E}">
        <p14:creationId xmlns:p14="http://schemas.microsoft.com/office/powerpoint/2010/main" val="32270003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C43334-FC2F-934F-9A89-AA8501665FC1}"/>
              </a:ext>
            </a:extLst>
          </p:cNvPr>
          <p:cNvSpPr>
            <a:spLocks noGrp="1"/>
          </p:cNvSpPr>
          <p:nvPr>
            <p:ph idx="1"/>
          </p:nvPr>
        </p:nvSpPr>
        <p:spPr>
          <a:xfrm>
            <a:off x="0" y="1394367"/>
            <a:ext cx="5422231" cy="3266931"/>
          </a:xfrm>
        </p:spPr>
        <p:txBody>
          <a:bodyPr>
            <a:normAutofit/>
          </a:bodyPr>
          <a:lstStyle/>
          <a:p>
            <a:r>
              <a:rPr lang="en-US" sz="2000" dirty="0"/>
              <a:t>CRISP has established infrastructure specific to emerging infections that was designed to be easily replicated as new outbreaks occur. This allows for quick a turnaround time from identification of an outbreak to delivering data to providers, MDH, and/or DC Health about impacted patients. All use cases utilizing existing technology fall within the authority cited in CRISP’s existing Disease Investigation use case</a:t>
            </a:r>
            <a:r>
              <a:rPr lang="en-US" dirty="0"/>
              <a:t>.  </a:t>
            </a:r>
          </a:p>
        </p:txBody>
      </p:sp>
      <p:sp>
        <p:nvSpPr>
          <p:cNvPr id="3" name="Slide Number Placeholder 2">
            <a:extLst>
              <a:ext uri="{FF2B5EF4-FFF2-40B4-BE49-F238E27FC236}">
                <a16:creationId xmlns:a16="http://schemas.microsoft.com/office/drawing/2014/main" id="{97CE6E3C-1E96-7547-A9BA-46770427D437}"/>
              </a:ext>
            </a:extLst>
          </p:cNvPr>
          <p:cNvSpPr>
            <a:spLocks noGrp="1"/>
          </p:cNvSpPr>
          <p:nvPr>
            <p:ph type="sldNum" sz="quarter" idx="12"/>
          </p:nvPr>
        </p:nvSpPr>
        <p:spPr/>
        <p:txBody>
          <a:bodyPr/>
          <a:lstStyle/>
          <a:p>
            <a:fld id="{04F192F5-7590-44FF-9C83-33DE5B563EC3}" type="slidenum">
              <a:rPr lang="en-US" smtClean="0"/>
              <a:t>8</a:t>
            </a:fld>
            <a:endParaRPr lang="en-US"/>
          </a:p>
        </p:txBody>
      </p:sp>
      <p:sp>
        <p:nvSpPr>
          <p:cNvPr id="4" name="Title 3">
            <a:extLst>
              <a:ext uri="{FF2B5EF4-FFF2-40B4-BE49-F238E27FC236}">
                <a16:creationId xmlns:a16="http://schemas.microsoft.com/office/drawing/2014/main" id="{30DFBF2A-A820-8C4D-835A-784BBA2BB3DC}"/>
              </a:ext>
            </a:extLst>
          </p:cNvPr>
          <p:cNvSpPr>
            <a:spLocks noGrp="1"/>
          </p:cNvSpPr>
          <p:nvPr>
            <p:ph type="title"/>
          </p:nvPr>
        </p:nvSpPr>
        <p:spPr/>
        <p:txBody>
          <a:bodyPr/>
          <a:lstStyle/>
          <a:p>
            <a:r>
              <a:rPr lang="en-US" dirty="0"/>
              <a:t>COVID-19</a:t>
            </a:r>
          </a:p>
        </p:txBody>
      </p:sp>
      <p:pic>
        <p:nvPicPr>
          <p:cNvPr id="5" name="Picture 4" descr="A screenshot of a cell phone&#10;&#10;Description automatically generated">
            <a:extLst>
              <a:ext uri="{FF2B5EF4-FFF2-40B4-BE49-F238E27FC236}">
                <a16:creationId xmlns:a16="http://schemas.microsoft.com/office/drawing/2014/main" id="{1103F78A-D295-43C8-8EF4-5129CE3911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12935" y="1441497"/>
            <a:ext cx="4126833" cy="4022135"/>
          </a:xfrm>
          <a:prstGeom prst="rect">
            <a:avLst/>
          </a:prstGeom>
        </p:spPr>
      </p:pic>
      <p:pic>
        <p:nvPicPr>
          <p:cNvPr id="6" name="Content Placeholder 4" descr="A screenshot of a cell phone&#10;&#10;Description automatically generated">
            <a:extLst>
              <a:ext uri="{FF2B5EF4-FFF2-40B4-BE49-F238E27FC236}">
                <a16:creationId xmlns:a16="http://schemas.microsoft.com/office/drawing/2014/main" id="{7A217FAC-9D04-4E2A-8C85-5461AC6029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4522" y="4410811"/>
            <a:ext cx="4876800" cy="2105643"/>
          </a:xfrm>
          <a:prstGeom prst="rect">
            <a:avLst/>
          </a:prstGeom>
        </p:spPr>
      </p:pic>
    </p:spTree>
    <p:extLst>
      <p:ext uri="{BB962C8B-B14F-4D97-AF65-F5344CB8AC3E}">
        <p14:creationId xmlns:p14="http://schemas.microsoft.com/office/powerpoint/2010/main" val="28924414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A1435CA-F253-41E3-AE08-FF681E3B5F68}"/>
              </a:ext>
            </a:extLst>
          </p:cNvPr>
          <p:cNvSpPr>
            <a:spLocks noGrp="1"/>
          </p:cNvSpPr>
          <p:nvPr>
            <p:ph type="sldNum" sz="quarter" idx="12"/>
          </p:nvPr>
        </p:nvSpPr>
        <p:spPr/>
        <p:txBody>
          <a:bodyPr/>
          <a:lstStyle/>
          <a:p>
            <a:fld id="{04F192F5-7590-44FF-9C83-33DE5B563EC3}" type="slidenum">
              <a:rPr lang="en-US" smtClean="0"/>
              <a:t>9</a:t>
            </a:fld>
            <a:endParaRPr lang="en-US"/>
          </a:p>
        </p:txBody>
      </p:sp>
      <p:sp>
        <p:nvSpPr>
          <p:cNvPr id="3" name="Title 2">
            <a:extLst>
              <a:ext uri="{FF2B5EF4-FFF2-40B4-BE49-F238E27FC236}">
                <a16:creationId xmlns:a16="http://schemas.microsoft.com/office/drawing/2014/main" id="{1C53DFF8-4C90-4E8B-B87C-D5611AC2C8E8}"/>
              </a:ext>
            </a:extLst>
          </p:cNvPr>
          <p:cNvSpPr>
            <a:spLocks noGrp="1"/>
          </p:cNvSpPr>
          <p:nvPr>
            <p:ph type="title"/>
          </p:nvPr>
        </p:nvSpPr>
        <p:spPr/>
        <p:txBody>
          <a:bodyPr>
            <a:normAutofit/>
          </a:bodyPr>
          <a:lstStyle/>
          <a:p>
            <a:r>
              <a:rPr lang="en-US" dirty="0"/>
              <a:t>COVID Vaccine Tracker </a:t>
            </a:r>
          </a:p>
        </p:txBody>
      </p:sp>
      <p:sp>
        <p:nvSpPr>
          <p:cNvPr id="4" name="Content Placeholder 3">
            <a:extLst>
              <a:ext uri="{FF2B5EF4-FFF2-40B4-BE49-F238E27FC236}">
                <a16:creationId xmlns:a16="http://schemas.microsoft.com/office/drawing/2014/main" id="{72C52C41-96FB-4E85-8C68-91F8D9A779B4}"/>
              </a:ext>
            </a:extLst>
          </p:cNvPr>
          <p:cNvSpPr>
            <a:spLocks noGrp="1"/>
          </p:cNvSpPr>
          <p:nvPr>
            <p:ph idx="1"/>
          </p:nvPr>
        </p:nvSpPr>
        <p:spPr>
          <a:xfrm>
            <a:off x="643288" y="1428837"/>
            <a:ext cx="8165432" cy="2822322"/>
          </a:xfrm>
        </p:spPr>
        <p:txBody>
          <a:bodyPr>
            <a:normAutofit/>
          </a:bodyPr>
          <a:lstStyle/>
          <a:p>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indent="-457200">
              <a:buFont typeface="Arial" panose="020B0604020202020204" pitchFamily="34" charset="0"/>
              <a:buChar char="•"/>
            </a:pPr>
            <a:r>
              <a:rPr lang="en-US" sz="1800" b="1" dirty="0" err="1">
                <a:latin typeface="Calibri" panose="020F0502020204030204" pitchFamily="34" charset="0"/>
                <a:ea typeface="Calibri" panose="020F0502020204030204" pitchFamily="34" charset="0"/>
                <a:cs typeface="Times New Roman" panose="02020603050405020304" pitchFamily="18" charset="0"/>
              </a:rPr>
              <a:t>VaccTrac</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a:t>The Vaccine Tracking Service is a web-based application that enables physicians and payers to track their patients’ vaccination status and prioritize and outreach to unvaccinated patients. The reports are populated using daily vaccination data, practice lists for each provider’s attributed population, and patient Chronic Condition flags based on administrative claims data (where available).</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p>
          <a:p>
            <a:pPr marL="457200" indent="-457200">
              <a:buFont typeface="Arial" panose="020B0604020202020204" pitchFamily="34" charset="0"/>
              <a:buChar char="•"/>
            </a:pPr>
            <a:endParaRPr lang="en-US" sz="1800" b="1" dirty="0">
              <a:latin typeface="Calibri" panose="020F0502020204030204" pitchFamily="34" charset="0"/>
              <a:ea typeface="Calibri" panose="020F0502020204030204" pitchFamily="34" charset="0"/>
              <a:cs typeface="Times New Roman" panose="02020603050405020304" pitchFamily="18" charset="0"/>
            </a:endParaRPr>
          </a:p>
          <a:p>
            <a:pPr marL="457200" indent="-457200">
              <a:buFont typeface="Arial" panose="020B0604020202020204" pitchFamily="34" charset="0"/>
              <a:buChar char="•"/>
            </a:pPr>
            <a:r>
              <a:rPr lang="en-US" sz="1800" b="1" dirty="0">
                <a:latin typeface="Calibri" panose="020F0502020204030204" pitchFamily="34" charset="0"/>
                <a:ea typeface="Calibri" panose="020F0502020204030204" pitchFamily="34" charset="0"/>
                <a:cs typeface="Times New Roman" panose="02020603050405020304" pitchFamily="18" charset="0"/>
              </a:rPr>
              <a:t>For demo requests please contact </a:t>
            </a:r>
            <a:r>
              <a:rPr lang="en-US" sz="1800" b="1" dirty="0">
                <a:latin typeface="Calibri" panose="020F0502020204030204" pitchFamily="34" charset="0"/>
                <a:ea typeface="Calibri" panose="020F0502020204030204" pitchFamily="34" charset="0"/>
                <a:cs typeface="Times New Roman" panose="02020603050405020304" pitchFamily="18" charset="0"/>
                <a:hlinkClick r:id="rId2"/>
              </a:rPr>
              <a:t>Michelle.Zancan@crisphealth.org</a:t>
            </a:r>
            <a:endParaRPr lang="en-US" sz="1800" b="1" dirty="0">
              <a:latin typeface="Calibri" panose="020F0502020204030204" pitchFamily="34" charset="0"/>
              <a:ea typeface="Calibri" panose="020F0502020204030204" pitchFamily="34" charset="0"/>
              <a:cs typeface="Times New Roman" panose="02020603050405020304" pitchFamily="18" charset="0"/>
            </a:endParaRPr>
          </a:p>
          <a:p>
            <a:pPr marL="457200" indent="-457200">
              <a:buFont typeface="Arial" panose="020B0604020202020204" pitchFamily="34" charset="0"/>
              <a:buChar char="•"/>
            </a:pPr>
            <a:endParaRPr lang="en-US" sz="18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9491409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ISP PPT Template (8_2017).potx" id="{9F09E89A-DFAB-4739-8E0A-61F2B3D39856}" vid="{38B5B840-6808-4723-9AC1-E0EDD5BCB40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867E34AE758746932470DCF8B17B6D" ma:contentTypeVersion="14" ma:contentTypeDescription="Create a new document." ma:contentTypeScope="" ma:versionID="eb66c4b10dd8b5972701b64caecce578">
  <xsd:schema xmlns:xsd="http://www.w3.org/2001/XMLSchema" xmlns:xs="http://www.w3.org/2001/XMLSchema" xmlns:p="http://schemas.microsoft.com/office/2006/metadata/properties" xmlns:ns1="http://schemas.microsoft.com/sharepoint/v3" xmlns:ns2="17f89e47-7d88-44b8-b02f-f9ffd650f5ad" xmlns:ns3="590118b5-ea22-46dd-8d6a-d7e95b39fd7c" targetNamespace="http://schemas.microsoft.com/office/2006/metadata/properties" ma:root="true" ma:fieldsID="f9ae1d53dc0142d6d1fcd26ac3c32f3e" ns1:_="" ns2:_="" ns3:_="">
    <xsd:import namespace="http://schemas.microsoft.com/sharepoint/v3"/>
    <xsd:import namespace="17f89e47-7d88-44b8-b02f-f9ffd650f5ad"/>
    <xsd:import namespace="590118b5-ea22-46dd-8d6a-d7e95b39fd7c"/>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3:SharedWithUsers" minOccurs="0"/>
                <xsd:element ref="ns3:SharedWithDetails" minOccurs="0"/>
                <xsd:element ref="ns2:MediaServiceLocation" minOccurs="0"/>
                <xsd:element ref="ns1:_ip_UnifiedCompliancePolicyProperties" minOccurs="0"/>
                <xsd:element ref="ns1:_ip_UnifiedCompliancePolicyUIAction"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6" nillable="true" ma:displayName="Unified Compliance Policy Properties" ma:hidden="true" ma:internalName="_ip_UnifiedCompliancePolicyProperties">
      <xsd:simpleType>
        <xsd:restriction base="dms:Note"/>
      </xsd:simpleType>
    </xsd:element>
    <xsd:element name="_ip_UnifiedCompliancePolicyUIAction" ma:index="17"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7f89e47-7d88-44b8-b02f-f9ffd650f5a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90118b5-ea22-46dd-8d6a-d7e95b39fd7c"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590118b5-ea22-46dd-8d6a-d7e95b39fd7c">
      <UserInfo>
        <DisplayName>Cheryl Jones</DisplayName>
        <AccountId>135</AccountId>
        <AccountType/>
      </UserInfo>
    </SharedWithUsers>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301201BA-D468-4428-A863-BA1FC05DA2F2}">
  <ds:schemaRefs>
    <ds:schemaRef ds:uri="17f89e47-7d88-44b8-b02f-f9ffd650f5ad"/>
    <ds:schemaRef ds:uri="590118b5-ea22-46dd-8d6a-d7e95b39fd7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63D93D77-158A-49F2-8925-7256DC224518}">
  <ds:schemaRefs>
    <ds:schemaRef ds:uri="http://schemas.microsoft.com/sharepoint/v3/contenttype/forms"/>
  </ds:schemaRefs>
</ds:datastoreItem>
</file>

<file path=customXml/itemProps3.xml><?xml version="1.0" encoding="utf-8"?>
<ds:datastoreItem xmlns:ds="http://schemas.openxmlformats.org/officeDocument/2006/customXml" ds:itemID="{201B4F15-3D6B-41F7-B675-D0144D67D285}">
  <ds:schemaRefs>
    <ds:schemaRef ds:uri="http://purl.org/dc/elements/1.1/"/>
    <ds:schemaRef ds:uri="http://schemas.microsoft.com/office/2006/metadata/properties"/>
    <ds:schemaRef ds:uri="http://purl.org/dc/dcmitype/"/>
    <ds:schemaRef ds:uri="http://schemas.openxmlformats.org/package/2006/metadata/core-properties"/>
    <ds:schemaRef ds:uri="http://www.w3.org/XML/1998/namespace"/>
    <ds:schemaRef ds:uri="http://schemas.microsoft.com/sharepoint/v3"/>
    <ds:schemaRef ds:uri="http://schemas.microsoft.com/office/2006/documentManagement/types"/>
    <ds:schemaRef ds:uri="http://purl.org/dc/terms/"/>
    <ds:schemaRef ds:uri="17f89e47-7d88-44b8-b02f-f9ffd650f5ad"/>
    <ds:schemaRef ds:uri="http://schemas.microsoft.com/office/infopath/2007/PartnerControls"/>
    <ds:schemaRef ds:uri="590118b5-ea22-46dd-8d6a-d7e95b39fd7c"/>
  </ds:schemaRefs>
</ds:datastoreItem>
</file>

<file path=docProps/app.xml><?xml version="1.0" encoding="utf-8"?>
<Properties xmlns="http://schemas.openxmlformats.org/officeDocument/2006/extended-properties" xmlns:vt="http://schemas.openxmlformats.org/officeDocument/2006/docPropsVTypes">
  <Template>CRISP PPT Template (8_2017) (002)</Template>
  <TotalTime>211</TotalTime>
  <Words>819</Words>
  <Application>Microsoft Office PowerPoint</Application>
  <PresentationFormat>Widescreen</PresentationFormat>
  <Paragraphs>87</Paragraphs>
  <Slides>10</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ArialMT</vt:lpstr>
      <vt:lpstr>Calibri</vt:lpstr>
      <vt:lpstr>Myriad Pro Semibold</vt:lpstr>
      <vt:lpstr>Wingdings</vt:lpstr>
      <vt:lpstr>Office Theme</vt:lpstr>
      <vt:lpstr>An Introduction to CRISP Health</vt:lpstr>
      <vt:lpstr>PowerPoint Presentation</vt:lpstr>
      <vt:lpstr>What is the Unified Landing Page? </vt:lpstr>
      <vt:lpstr>Encounter Notification Service (ENS)</vt:lpstr>
      <vt:lpstr>How Does ENS Work?</vt:lpstr>
      <vt:lpstr>Privacy &amp; Security</vt:lpstr>
      <vt:lpstr>Opt-Out Policy</vt:lpstr>
      <vt:lpstr>COVID-19</vt:lpstr>
      <vt:lpstr>COVID Vaccine Tracker </vt:lpstr>
      <vt:lpstr>Resources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Slides for CRISP Presentations</dc:title>
  <dc:creator>Matt Stankiewicz</dc:creator>
  <cp:lastModifiedBy>ronald emeni</cp:lastModifiedBy>
  <cp:revision>28</cp:revision>
  <cp:lastPrinted>2017-03-31T18:29:51Z</cp:lastPrinted>
  <dcterms:created xsi:type="dcterms:W3CDTF">2017-08-15T13:34:14Z</dcterms:created>
  <dcterms:modified xsi:type="dcterms:W3CDTF">2021-06-08T20:44:22Z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0x0101003A867E34AE758746932470DCF8B17B6D</vt:lpwstr>
  </property>
  <property fmtid="{D5CDD505-2E9C-101B-9397-08002B2CF9AE}" pid="3" name="xd_Signature">
    <vt:bool>false</vt:bool>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AuthorIds_UIVersion_512">
    <vt:lpwstr>19</vt:lpwstr>
  </property>
  <property fmtid="{D5CDD505-2E9C-101B-9397-08002B2CF9AE}" pid="8" name="AuthorIds_UIVersion_2560">
    <vt:lpwstr>23</vt:lpwstr>
  </property>
</Properties>
</file>