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17"/>
  </p:notesMasterIdLst>
  <p:handoutMasterIdLst>
    <p:handoutMasterId r:id="rId18"/>
  </p:handoutMasterIdLst>
  <p:sldIdLst>
    <p:sldId id="322" r:id="rId2"/>
    <p:sldId id="385" r:id="rId3"/>
    <p:sldId id="386" r:id="rId4"/>
    <p:sldId id="387" r:id="rId5"/>
    <p:sldId id="388" r:id="rId6"/>
    <p:sldId id="389" r:id="rId7"/>
    <p:sldId id="390" r:id="rId8"/>
    <p:sldId id="391" r:id="rId9"/>
    <p:sldId id="392" r:id="rId10"/>
    <p:sldId id="393" r:id="rId11"/>
    <p:sldId id="394" r:id="rId12"/>
    <p:sldId id="395" r:id="rId13"/>
    <p:sldId id="396" r:id="rId14"/>
    <p:sldId id="397" r:id="rId15"/>
    <p:sldId id="398" r:id="rId16"/>
  </p:sldIdLst>
  <p:sldSz cx="9144000" cy="6858000" type="letter"/>
  <p:notesSz cx="6950075" cy="9236075"/>
  <p:defaultTextStyle>
    <a:defPPr>
      <a:defRPr lang="en-US"/>
    </a:defPPr>
    <a:lvl1pPr algn="l" rtl="0" fontAlgn="base">
      <a:spcBef>
        <a:spcPct val="0"/>
      </a:spcBef>
      <a:spcAft>
        <a:spcPct val="0"/>
      </a:spcAft>
      <a:defRPr sz="1600" kern="1200">
        <a:solidFill>
          <a:schemeClr val="tx1"/>
        </a:solidFill>
        <a:latin typeface="Georgia" pitchFamily="18" charset="0"/>
        <a:ea typeface="+mn-ea"/>
        <a:cs typeface="+mn-cs"/>
      </a:defRPr>
    </a:lvl1pPr>
    <a:lvl2pPr marL="457200" algn="l" rtl="0" fontAlgn="base">
      <a:spcBef>
        <a:spcPct val="0"/>
      </a:spcBef>
      <a:spcAft>
        <a:spcPct val="0"/>
      </a:spcAft>
      <a:defRPr sz="1600" kern="1200">
        <a:solidFill>
          <a:schemeClr val="tx1"/>
        </a:solidFill>
        <a:latin typeface="Georgia" pitchFamily="18" charset="0"/>
        <a:ea typeface="+mn-ea"/>
        <a:cs typeface="+mn-cs"/>
      </a:defRPr>
    </a:lvl2pPr>
    <a:lvl3pPr marL="914400" algn="l" rtl="0" fontAlgn="base">
      <a:spcBef>
        <a:spcPct val="0"/>
      </a:spcBef>
      <a:spcAft>
        <a:spcPct val="0"/>
      </a:spcAft>
      <a:defRPr sz="1600" kern="1200">
        <a:solidFill>
          <a:schemeClr val="tx1"/>
        </a:solidFill>
        <a:latin typeface="Georgia" pitchFamily="18" charset="0"/>
        <a:ea typeface="+mn-ea"/>
        <a:cs typeface="+mn-cs"/>
      </a:defRPr>
    </a:lvl3pPr>
    <a:lvl4pPr marL="1371600" algn="l" rtl="0" fontAlgn="base">
      <a:spcBef>
        <a:spcPct val="0"/>
      </a:spcBef>
      <a:spcAft>
        <a:spcPct val="0"/>
      </a:spcAft>
      <a:defRPr sz="1600" kern="1200">
        <a:solidFill>
          <a:schemeClr val="tx1"/>
        </a:solidFill>
        <a:latin typeface="Georgia" pitchFamily="18" charset="0"/>
        <a:ea typeface="+mn-ea"/>
        <a:cs typeface="+mn-cs"/>
      </a:defRPr>
    </a:lvl4pPr>
    <a:lvl5pPr marL="1828800" algn="l" rtl="0" fontAlgn="base">
      <a:spcBef>
        <a:spcPct val="0"/>
      </a:spcBef>
      <a:spcAft>
        <a:spcPct val="0"/>
      </a:spcAft>
      <a:defRPr sz="1600" kern="1200">
        <a:solidFill>
          <a:schemeClr val="tx1"/>
        </a:solidFill>
        <a:latin typeface="Georgia" pitchFamily="18" charset="0"/>
        <a:ea typeface="+mn-ea"/>
        <a:cs typeface="+mn-cs"/>
      </a:defRPr>
    </a:lvl5pPr>
    <a:lvl6pPr marL="2286000" algn="l" defTabSz="914400" rtl="0" eaLnBrk="1" latinLnBrk="0" hangingPunct="1">
      <a:defRPr sz="1600" kern="1200">
        <a:solidFill>
          <a:schemeClr val="tx1"/>
        </a:solidFill>
        <a:latin typeface="Georgia" pitchFamily="18" charset="0"/>
        <a:ea typeface="+mn-ea"/>
        <a:cs typeface="+mn-cs"/>
      </a:defRPr>
    </a:lvl6pPr>
    <a:lvl7pPr marL="2743200" algn="l" defTabSz="914400" rtl="0" eaLnBrk="1" latinLnBrk="0" hangingPunct="1">
      <a:defRPr sz="1600" kern="1200">
        <a:solidFill>
          <a:schemeClr val="tx1"/>
        </a:solidFill>
        <a:latin typeface="Georgia" pitchFamily="18" charset="0"/>
        <a:ea typeface="+mn-ea"/>
        <a:cs typeface="+mn-cs"/>
      </a:defRPr>
    </a:lvl7pPr>
    <a:lvl8pPr marL="3200400" algn="l" defTabSz="914400" rtl="0" eaLnBrk="1" latinLnBrk="0" hangingPunct="1">
      <a:defRPr sz="1600" kern="1200">
        <a:solidFill>
          <a:schemeClr val="tx1"/>
        </a:solidFill>
        <a:latin typeface="Georgia" pitchFamily="18" charset="0"/>
        <a:ea typeface="+mn-ea"/>
        <a:cs typeface="+mn-cs"/>
      </a:defRPr>
    </a:lvl8pPr>
    <a:lvl9pPr marL="3657600" algn="l" defTabSz="914400" rtl="0" eaLnBrk="1" latinLnBrk="0" hangingPunct="1">
      <a:defRPr sz="1600" kern="1200">
        <a:solidFill>
          <a:schemeClr val="tx1"/>
        </a:solidFill>
        <a:latin typeface="Georgia" pitchFamily="18" charset="0"/>
        <a:ea typeface="+mn-ea"/>
        <a:cs typeface="+mn-cs"/>
      </a:defRPr>
    </a:lvl9pPr>
  </p:defaultTextStyle>
  <p:extLst>
    <p:ext uri="{521415D9-36F7-43E2-AB2F-B90AF26B5E84}">
      <p14:sectionLst xmlns:p14="http://schemas.microsoft.com/office/powerpoint/2010/main">
        <p14:section name="Default Section" id="{B262FE35-540B-4A38-B421-B986B91AD82C}">
          <p14:sldIdLst>
            <p14:sldId id="322"/>
            <p14:sldId id="385"/>
            <p14:sldId id="386"/>
            <p14:sldId id="387"/>
            <p14:sldId id="388"/>
            <p14:sldId id="389"/>
            <p14:sldId id="390"/>
            <p14:sldId id="391"/>
            <p14:sldId id="392"/>
            <p14:sldId id="393"/>
            <p14:sldId id="394"/>
            <p14:sldId id="395"/>
            <p14:sldId id="396"/>
            <p14:sldId id="397"/>
            <p14:sldId id="398"/>
          </p14:sldIdLst>
        </p14:section>
        <p14:section name="Untitled Section" id="{9C741212-6887-42DF-9421-25E4F1EC1373}">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2" clrIdx="0"/>
  <p:cmAuthor id="1" name="DC User" initials="D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00FF"/>
    <a:srgbClr val="00642D"/>
    <a:srgbClr val="008A3E"/>
    <a:srgbClr val="FFFFFF"/>
    <a:srgbClr val="003399"/>
    <a:srgbClr val="8F4B2D"/>
    <a:srgbClr val="000099"/>
    <a:srgbClr val="EAEAEA"/>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16" autoAdjust="0"/>
    <p:restoredTop sz="91240" autoAdjust="0"/>
  </p:normalViewPr>
  <p:slideViewPr>
    <p:cSldViewPr>
      <p:cViewPr>
        <p:scale>
          <a:sx n="80" d="100"/>
          <a:sy n="80" d="100"/>
        </p:scale>
        <p:origin x="-978" y="-5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5458" name="Rectangle 2"/>
          <p:cNvSpPr>
            <a:spLocks noGrp="1" noChangeArrowheads="1"/>
          </p:cNvSpPr>
          <p:nvPr>
            <p:ph type="hdr" sz="quarter"/>
          </p:nvPr>
        </p:nvSpPr>
        <p:spPr bwMode="auto">
          <a:xfrm>
            <a:off x="0" y="0"/>
            <a:ext cx="3013075" cy="460375"/>
          </a:xfrm>
          <a:prstGeom prst="rect">
            <a:avLst/>
          </a:prstGeom>
          <a:noFill/>
          <a:ln w="9525">
            <a:noFill/>
            <a:miter lim="800000"/>
            <a:headEnd/>
            <a:tailEnd/>
          </a:ln>
          <a:effectLst/>
        </p:spPr>
        <p:txBody>
          <a:bodyPr vert="horz" wrap="square" lIns="90957" tIns="45478" rIns="90957" bIns="45478" numCol="1" anchor="t" anchorCtr="0" compatLnSpc="1">
            <a:prstTxWarp prst="textNoShape">
              <a:avLst/>
            </a:prstTxWarp>
          </a:bodyPr>
          <a:lstStyle>
            <a:lvl1pPr defTabSz="909635">
              <a:defRPr sz="1200">
                <a:latin typeface="Garamond" pitchFamily="18" charset="0"/>
              </a:defRPr>
            </a:lvl1pPr>
          </a:lstStyle>
          <a:p>
            <a:pPr>
              <a:defRPr/>
            </a:pPr>
            <a:endParaRPr lang="en-US"/>
          </a:p>
        </p:txBody>
      </p:sp>
      <p:sp>
        <p:nvSpPr>
          <p:cNvPr id="275459" name="Rectangle 3"/>
          <p:cNvSpPr>
            <a:spLocks noGrp="1" noChangeArrowheads="1"/>
          </p:cNvSpPr>
          <p:nvPr>
            <p:ph type="dt" sz="quarter" idx="1"/>
          </p:nvPr>
        </p:nvSpPr>
        <p:spPr bwMode="auto">
          <a:xfrm>
            <a:off x="3935414" y="0"/>
            <a:ext cx="3013075" cy="460375"/>
          </a:xfrm>
          <a:prstGeom prst="rect">
            <a:avLst/>
          </a:prstGeom>
          <a:noFill/>
          <a:ln w="9525">
            <a:noFill/>
            <a:miter lim="800000"/>
            <a:headEnd/>
            <a:tailEnd/>
          </a:ln>
          <a:effectLst/>
        </p:spPr>
        <p:txBody>
          <a:bodyPr vert="horz" wrap="square" lIns="90957" tIns="45478" rIns="90957" bIns="45478" numCol="1" anchor="t" anchorCtr="0" compatLnSpc="1">
            <a:prstTxWarp prst="textNoShape">
              <a:avLst/>
            </a:prstTxWarp>
          </a:bodyPr>
          <a:lstStyle>
            <a:lvl1pPr algn="r" defTabSz="909635">
              <a:defRPr sz="1200">
                <a:latin typeface="Garamond" pitchFamily="18" charset="0"/>
              </a:defRPr>
            </a:lvl1pPr>
          </a:lstStyle>
          <a:p>
            <a:pPr>
              <a:defRPr/>
            </a:pPr>
            <a:endParaRPr lang="en-US"/>
          </a:p>
        </p:txBody>
      </p:sp>
      <p:sp>
        <p:nvSpPr>
          <p:cNvPr id="275460" name="Rectangle 4"/>
          <p:cNvSpPr>
            <a:spLocks noGrp="1" noChangeArrowheads="1"/>
          </p:cNvSpPr>
          <p:nvPr>
            <p:ph type="ftr" sz="quarter" idx="2"/>
          </p:nvPr>
        </p:nvSpPr>
        <p:spPr bwMode="auto">
          <a:xfrm>
            <a:off x="0" y="8772526"/>
            <a:ext cx="3013075" cy="461963"/>
          </a:xfrm>
          <a:prstGeom prst="rect">
            <a:avLst/>
          </a:prstGeom>
          <a:noFill/>
          <a:ln w="9525">
            <a:noFill/>
            <a:miter lim="800000"/>
            <a:headEnd/>
            <a:tailEnd/>
          </a:ln>
          <a:effectLst/>
        </p:spPr>
        <p:txBody>
          <a:bodyPr vert="horz" wrap="square" lIns="90957" tIns="45478" rIns="90957" bIns="45478" numCol="1" anchor="b" anchorCtr="0" compatLnSpc="1">
            <a:prstTxWarp prst="textNoShape">
              <a:avLst/>
            </a:prstTxWarp>
          </a:bodyPr>
          <a:lstStyle>
            <a:lvl1pPr defTabSz="909635">
              <a:defRPr sz="1200">
                <a:latin typeface="Garamond" pitchFamily="18" charset="0"/>
              </a:defRPr>
            </a:lvl1pPr>
          </a:lstStyle>
          <a:p>
            <a:pPr>
              <a:defRPr/>
            </a:pPr>
            <a:endParaRPr lang="en-US"/>
          </a:p>
        </p:txBody>
      </p:sp>
      <p:sp>
        <p:nvSpPr>
          <p:cNvPr id="275461" name="Rectangle 5"/>
          <p:cNvSpPr>
            <a:spLocks noGrp="1" noChangeArrowheads="1"/>
          </p:cNvSpPr>
          <p:nvPr>
            <p:ph type="sldNum" sz="quarter" idx="3"/>
          </p:nvPr>
        </p:nvSpPr>
        <p:spPr bwMode="auto">
          <a:xfrm>
            <a:off x="3935414" y="8772526"/>
            <a:ext cx="3013075" cy="461963"/>
          </a:xfrm>
          <a:prstGeom prst="rect">
            <a:avLst/>
          </a:prstGeom>
          <a:noFill/>
          <a:ln w="9525">
            <a:noFill/>
            <a:miter lim="800000"/>
            <a:headEnd/>
            <a:tailEnd/>
          </a:ln>
          <a:effectLst/>
        </p:spPr>
        <p:txBody>
          <a:bodyPr vert="horz" wrap="square" lIns="90957" tIns="45478" rIns="90957" bIns="45478" numCol="1" anchor="b" anchorCtr="0" compatLnSpc="1">
            <a:prstTxWarp prst="textNoShape">
              <a:avLst/>
            </a:prstTxWarp>
          </a:bodyPr>
          <a:lstStyle>
            <a:lvl1pPr algn="r" defTabSz="909635">
              <a:defRPr sz="1200">
                <a:latin typeface="Garamond" pitchFamily="18" charset="0"/>
              </a:defRPr>
            </a:lvl1pPr>
          </a:lstStyle>
          <a:p>
            <a:pPr>
              <a:defRPr/>
            </a:pPr>
            <a:fld id="{FED254BF-FDA1-44B9-9939-F1ADE6233B32}" type="slidenum">
              <a:rPr lang="en-US"/>
              <a:pPr>
                <a:defRPr/>
              </a:pPr>
              <a:t>‹#›</a:t>
            </a:fld>
            <a:endParaRPr lang="en-US"/>
          </a:p>
        </p:txBody>
      </p:sp>
    </p:spTree>
    <p:extLst>
      <p:ext uri="{BB962C8B-B14F-4D97-AF65-F5344CB8AC3E}">
        <p14:creationId xmlns:p14="http://schemas.microsoft.com/office/powerpoint/2010/main" val="3936103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13075" cy="458788"/>
          </a:xfrm>
          <a:prstGeom prst="rect">
            <a:avLst/>
          </a:prstGeom>
          <a:noFill/>
          <a:ln w="9525">
            <a:noFill/>
            <a:miter lim="800000"/>
            <a:headEnd/>
            <a:tailEnd/>
          </a:ln>
          <a:effectLst/>
        </p:spPr>
        <p:txBody>
          <a:bodyPr vert="horz" wrap="square" lIns="92679" tIns="46340" rIns="92679" bIns="46340" numCol="1" anchor="t" anchorCtr="0" compatLnSpc="1">
            <a:prstTxWarp prst="textNoShape">
              <a:avLst/>
            </a:prstTxWarp>
          </a:bodyPr>
          <a:lstStyle>
            <a:lvl1pPr defTabSz="926946">
              <a:defRPr sz="1200">
                <a:latin typeface="Garamond" pitchFamily="18" charset="0"/>
              </a:defRPr>
            </a:lvl1pPr>
          </a:lstStyle>
          <a:p>
            <a:pPr>
              <a:defRPr/>
            </a:pPr>
            <a:endParaRPr lang="en-US"/>
          </a:p>
        </p:txBody>
      </p:sp>
      <p:sp>
        <p:nvSpPr>
          <p:cNvPr id="78851" name="Rectangle 3"/>
          <p:cNvSpPr>
            <a:spLocks noGrp="1" noChangeArrowheads="1"/>
          </p:cNvSpPr>
          <p:nvPr>
            <p:ph type="dt" idx="1"/>
          </p:nvPr>
        </p:nvSpPr>
        <p:spPr bwMode="auto">
          <a:xfrm>
            <a:off x="3937000" y="1"/>
            <a:ext cx="3011488" cy="458788"/>
          </a:xfrm>
          <a:prstGeom prst="rect">
            <a:avLst/>
          </a:prstGeom>
          <a:noFill/>
          <a:ln w="9525">
            <a:noFill/>
            <a:miter lim="800000"/>
            <a:headEnd/>
            <a:tailEnd/>
          </a:ln>
          <a:effectLst/>
        </p:spPr>
        <p:txBody>
          <a:bodyPr vert="horz" wrap="square" lIns="92679" tIns="46340" rIns="92679" bIns="46340" numCol="1" anchor="t" anchorCtr="0" compatLnSpc="1">
            <a:prstTxWarp prst="textNoShape">
              <a:avLst/>
            </a:prstTxWarp>
          </a:bodyPr>
          <a:lstStyle>
            <a:lvl1pPr algn="r" defTabSz="926946">
              <a:defRPr sz="1200">
                <a:latin typeface="Garamond" pitchFamily="18" charset="0"/>
              </a:defRPr>
            </a:lvl1pPr>
          </a:lstStyle>
          <a:p>
            <a:pPr>
              <a:defRPr/>
            </a:pPr>
            <a:endParaRPr lang="en-US"/>
          </a:p>
        </p:txBody>
      </p:sp>
      <p:sp>
        <p:nvSpPr>
          <p:cNvPr id="141316" name="Rectangle 4"/>
          <p:cNvSpPr>
            <a:spLocks noGrp="1" noRot="1" noChangeAspect="1" noChangeArrowheads="1" noTextEdit="1"/>
          </p:cNvSpPr>
          <p:nvPr>
            <p:ph type="sldImg" idx="2"/>
          </p:nvPr>
        </p:nvSpPr>
        <p:spPr bwMode="auto">
          <a:xfrm>
            <a:off x="1166813" y="695325"/>
            <a:ext cx="4616450" cy="3463925"/>
          </a:xfrm>
          <a:prstGeom prst="rect">
            <a:avLst/>
          </a:prstGeom>
          <a:noFill/>
          <a:ln w="9525">
            <a:solidFill>
              <a:srgbClr val="000000"/>
            </a:solidFill>
            <a:miter lim="800000"/>
            <a:headEnd/>
            <a:tailEnd/>
          </a:ln>
        </p:spPr>
      </p:sp>
      <p:sp>
        <p:nvSpPr>
          <p:cNvPr id="78853" name="Rectangle 5"/>
          <p:cNvSpPr>
            <a:spLocks noGrp="1" noChangeArrowheads="1"/>
          </p:cNvSpPr>
          <p:nvPr>
            <p:ph type="body" sz="quarter" idx="3"/>
          </p:nvPr>
        </p:nvSpPr>
        <p:spPr bwMode="auto">
          <a:xfrm>
            <a:off x="696913" y="4387850"/>
            <a:ext cx="5556250" cy="4152900"/>
          </a:xfrm>
          <a:prstGeom prst="rect">
            <a:avLst/>
          </a:prstGeom>
          <a:noFill/>
          <a:ln w="9525">
            <a:noFill/>
            <a:miter lim="800000"/>
            <a:headEnd/>
            <a:tailEnd/>
          </a:ln>
          <a:effectLst/>
        </p:spPr>
        <p:txBody>
          <a:bodyPr vert="horz" wrap="square" lIns="92679" tIns="46340" rIns="92679" bIns="463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775701"/>
            <a:ext cx="3013075" cy="458788"/>
          </a:xfrm>
          <a:prstGeom prst="rect">
            <a:avLst/>
          </a:prstGeom>
          <a:noFill/>
          <a:ln w="9525">
            <a:noFill/>
            <a:miter lim="800000"/>
            <a:headEnd/>
            <a:tailEnd/>
          </a:ln>
          <a:effectLst/>
        </p:spPr>
        <p:txBody>
          <a:bodyPr vert="horz" wrap="square" lIns="92679" tIns="46340" rIns="92679" bIns="46340" numCol="1" anchor="b" anchorCtr="0" compatLnSpc="1">
            <a:prstTxWarp prst="textNoShape">
              <a:avLst/>
            </a:prstTxWarp>
          </a:bodyPr>
          <a:lstStyle>
            <a:lvl1pPr defTabSz="926946">
              <a:defRPr sz="1200">
                <a:latin typeface="Garamond"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937000" y="8775701"/>
            <a:ext cx="3011488" cy="458788"/>
          </a:xfrm>
          <a:prstGeom prst="rect">
            <a:avLst/>
          </a:prstGeom>
          <a:noFill/>
          <a:ln w="9525">
            <a:noFill/>
            <a:miter lim="800000"/>
            <a:headEnd/>
            <a:tailEnd/>
          </a:ln>
          <a:effectLst/>
        </p:spPr>
        <p:txBody>
          <a:bodyPr vert="horz" wrap="square" lIns="92679" tIns="46340" rIns="92679" bIns="46340" numCol="1" anchor="b" anchorCtr="0" compatLnSpc="1">
            <a:prstTxWarp prst="textNoShape">
              <a:avLst/>
            </a:prstTxWarp>
          </a:bodyPr>
          <a:lstStyle>
            <a:lvl1pPr algn="r" defTabSz="926946">
              <a:defRPr sz="1200">
                <a:latin typeface="Garamond" pitchFamily="18" charset="0"/>
              </a:defRPr>
            </a:lvl1pPr>
          </a:lstStyle>
          <a:p>
            <a:pPr>
              <a:defRPr/>
            </a:pPr>
            <a:fld id="{C8CE9011-D831-4A46-85E1-A3525DDC7D0C}" type="slidenum">
              <a:rPr lang="en-US"/>
              <a:pPr>
                <a:defRPr/>
              </a:pPr>
              <a:t>‹#›</a:t>
            </a:fld>
            <a:endParaRPr lang="en-US"/>
          </a:p>
        </p:txBody>
      </p:sp>
    </p:spTree>
    <p:extLst>
      <p:ext uri="{BB962C8B-B14F-4D97-AF65-F5344CB8AC3E}">
        <p14:creationId xmlns:p14="http://schemas.microsoft.com/office/powerpoint/2010/main" val="18477801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aramond"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aramond"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aramond"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pPr defTabSz="925463"/>
            <a:fld id="{8BB836BA-72F2-46EF-88BD-33442267211F}" type="slidenum">
              <a:rPr lang="en-US" smtClean="0"/>
              <a:pPr defTabSz="925463"/>
              <a:t>1</a:t>
            </a:fld>
            <a:endParaRPr lang="en-US" dirty="0"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marL="171450" indent="-171450" eaLnBrk="1" hangingPunct="1">
              <a:buFont typeface="Arial" panose="020B0604020202020204" pitchFamily="34" charset="0"/>
              <a:buChar cha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dirty="0" smtClean="0"/>
              <a:t>Timeframe:</a:t>
            </a:r>
            <a:r>
              <a:rPr lang="en-US" baseline="0" dirty="0" smtClean="0"/>
              <a:t> 75 min</a:t>
            </a:r>
            <a:endParaRPr lang="en-US" dirty="0" smtClean="0"/>
          </a:p>
          <a:p>
            <a:pPr marL="171450" indent="-171450" eaLnBrk="1" hangingPunct="1">
              <a:buFont typeface="Arial" panose="020B0604020202020204" pitchFamily="34" charset="0"/>
              <a:buChar char="•"/>
            </a:pPr>
            <a:r>
              <a:rPr lang="en-US" dirty="0" smtClean="0"/>
              <a:t>Cathy</a:t>
            </a:r>
            <a:r>
              <a:rPr lang="en-US" baseline="0" dirty="0" smtClean="0"/>
              <a:t> and Andy to speak high-level (20 min)</a:t>
            </a:r>
          </a:p>
          <a:p>
            <a:pPr marL="628650" lvl="1" indent="-171450" eaLnBrk="1" hangingPunct="1">
              <a:buFont typeface="Arial" panose="020B0604020202020204" pitchFamily="34" charset="0"/>
              <a:buChar char="•"/>
            </a:pPr>
            <a:r>
              <a:rPr lang="en-US" baseline="0" dirty="0" smtClean="0"/>
              <a:t>Fact or Fiction</a:t>
            </a:r>
          </a:p>
          <a:p>
            <a:pPr marL="628650" lvl="1" indent="-171450" eaLnBrk="1" hangingPunct="1">
              <a:buFont typeface="Arial" panose="020B0604020202020204" pitchFamily="34" charset="0"/>
              <a:buChar char="•"/>
            </a:pPr>
            <a:r>
              <a:rPr lang="en-US" baseline="0" dirty="0" smtClean="0"/>
              <a:t>General</a:t>
            </a:r>
          </a:p>
          <a:p>
            <a:pPr marL="628650" lvl="1" indent="-171450" eaLnBrk="1" hangingPunct="1">
              <a:buFont typeface="Arial" panose="020B0604020202020204" pitchFamily="34" charset="0"/>
              <a:buChar char="•"/>
            </a:pPr>
            <a:r>
              <a:rPr lang="en-US" baseline="0" dirty="0" smtClean="0"/>
              <a:t>When and how to refer</a:t>
            </a:r>
          </a:p>
          <a:p>
            <a:pPr marL="628650" lvl="1" indent="-171450" eaLnBrk="1" hangingPunct="1">
              <a:buFont typeface="Arial" panose="020B0604020202020204" pitchFamily="34" charset="0"/>
              <a:buChar char="•"/>
            </a:pPr>
            <a:r>
              <a:rPr lang="en-US" baseline="0" dirty="0" smtClean="0"/>
              <a:t>Discharge planning; include supported employment policy</a:t>
            </a:r>
          </a:p>
          <a:p>
            <a:pPr marL="628650" lvl="1" indent="-171450" eaLnBrk="1" hangingPunct="1">
              <a:buFont typeface="Arial" panose="020B0604020202020204" pitchFamily="34" charset="0"/>
              <a:buChar char="•"/>
            </a:pPr>
            <a:r>
              <a:rPr lang="en-US" baseline="0" dirty="0" smtClean="0"/>
              <a:t>R&amp;R and expectations for Service Coordinators and VR Specialists</a:t>
            </a:r>
          </a:p>
          <a:p>
            <a:pPr marL="171450" indent="-171450" eaLnBrk="1" hangingPunct="1">
              <a:buFont typeface="Arial" panose="020B0604020202020204" pitchFamily="34" charset="0"/>
              <a:buChar char="•"/>
            </a:pPr>
            <a:r>
              <a:rPr lang="en-US" baseline="0" dirty="0" smtClean="0"/>
              <a:t>Case studies - Number off audience into 3-4 mix groups work session (20 min)</a:t>
            </a:r>
          </a:p>
          <a:p>
            <a:pPr marL="628650" lvl="1" indent="-171450" eaLnBrk="1" hangingPunct="1">
              <a:buFont typeface="Arial" panose="020B0604020202020204" pitchFamily="34" charset="0"/>
              <a:buChar char="•"/>
            </a:pPr>
            <a:r>
              <a:rPr lang="en-US" baseline="0" dirty="0" smtClean="0"/>
              <a:t>2 cases and 2 questions</a:t>
            </a:r>
          </a:p>
          <a:p>
            <a:pPr marL="628650" lvl="1" indent="-171450" eaLnBrk="1" hangingPunct="1">
              <a:buFont typeface="Arial" panose="020B0604020202020204" pitchFamily="34" charset="0"/>
              <a:buChar char="•"/>
            </a:pPr>
            <a:r>
              <a:rPr lang="en-US" baseline="0" dirty="0" smtClean="0"/>
              <a:t>Worksheet</a:t>
            </a:r>
          </a:p>
          <a:p>
            <a:pPr marL="628650" lvl="1" indent="-171450" eaLnBrk="1" hangingPunct="1">
              <a:buFont typeface="Arial" panose="020B0604020202020204" pitchFamily="34" charset="0"/>
              <a:buChar char="•"/>
            </a:pPr>
            <a:r>
              <a:rPr lang="en-US" baseline="0" dirty="0" smtClean="0"/>
              <a:t>Possible question: </a:t>
            </a:r>
          </a:p>
          <a:p>
            <a:pPr marL="1085850" lvl="2" indent="-171450" eaLnBrk="1" hangingPunct="1">
              <a:buFont typeface="Arial" panose="020B0604020202020204" pitchFamily="34" charset="0"/>
              <a:buChar char="•"/>
            </a:pPr>
            <a:r>
              <a:rPr lang="en-US" baseline="0" dirty="0" smtClean="0"/>
              <a:t>When should a VR Specialist refer a client who has DD to DDA? What is the VRS process for planning and referral to DDA?</a:t>
            </a:r>
          </a:p>
          <a:p>
            <a:pPr marL="1085850" lvl="2" indent="-171450" eaLnBrk="1" hangingPunct="1">
              <a:buFont typeface="Arial" panose="020B0604020202020204" pitchFamily="34" charset="0"/>
              <a:buChar char="•"/>
            </a:pPr>
            <a:r>
              <a:rPr lang="en-US" baseline="0" dirty="0" smtClean="0"/>
              <a:t>A Service Coordinator has a client interested in employment. What is the SC process for planning and referral?</a:t>
            </a:r>
          </a:p>
          <a:p>
            <a:pPr marL="171450" indent="-171450" eaLnBrk="1" hangingPunct="1">
              <a:buFont typeface="Arial" panose="020B0604020202020204" pitchFamily="34" charset="0"/>
              <a:buChar char="•"/>
            </a:pPr>
            <a:r>
              <a:rPr lang="en-US" baseline="0" dirty="0" smtClean="0"/>
              <a:t>Report out with Q&amp;A (25 min)</a:t>
            </a:r>
          </a:p>
          <a:p>
            <a:pPr marL="171450" indent="-171450" eaLnBrk="1" hangingPunct="1">
              <a:buFont typeface="Arial" panose="020B0604020202020204" pitchFamily="34" charset="0"/>
              <a:buChar char="•"/>
            </a:pPr>
            <a:r>
              <a:rPr lang="en-US" baseline="0" dirty="0" smtClean="0"/>
              <a:t>Closing remarks (10 min)</a:t>
            </a:r>
          </a:p>
          <a:p>
            <a:pPr marL="171450" indent="-171450" eaLnBrk="1" hangingPunct="1">
              <a:buFont typeface="Arial" panose="020B0604020202020204" pitchFamily="34" charset="0"/>
              <a:buChar char="•"/>
            </a:pPr>
            <a:endParaRPr lang="en-US" baseline="0" dirty="0" smtClean="0"/>
          </a:p>
          <a:p>
            <a:pPr marL="0" indent="0" eaLnBrk="1" hangingPunct="1">
              <a:buFont typeface="Arial" panose="020B0604020202020204" pitchFamily="34" charset="0"/>
              <a:buNone/>
            </a:pPr>
            <a:r>
              <a:rPr lang="en-US" baseline="0" dirty="0" smtClean="0"/>
              <a:t>Capture: good ideas, outstanding questions, success stories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8CE9011-D831-4A46-85E1-A3525DDC7D0C}" type="slidenum">
              <a:rPr lang="en-US" smtClean="0"/>
              <a:pPr>
                <a:defRPr/>
              </a:pPr>
              <a:t>2</a:t>
            </a:fld>
            <a:endParaRPr lang="en-US" dirty="0"/>
          </a:p>
        </p:txBody>
      </p:sp>
    </p:spTree>
    <p:extLst>
      <p:ext uri="{BB962C8B-B14F-4D97-AF65-F5344CB8AC3E}">
        <p14:creationId xmlns:p14="http://schemas.microsoft.com/office/powerpoint/2010/main" val="4063920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E2CB50-2BE5-4C63-8B48-BDCA1A7F7550}"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6"/>
          <p:cNvSpPr>
            <a:spLocks noChangeArrowheads="1"/>
          </p:cNvSpPr>
          <p:nvPr/>
        </p:nvSpPr>
        <p:spPr bwMode="auto">
          <a:xfrm>
            <a:off x="609600" y="1676400"/>
            <a:ext cx="7924800" cy="1096963"/>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8100" cap="flat" cmpd="sng">
            <a:solidFill>
              <a:schemeClr val="accent1"/>
            </a:solidFill>
            <a:prstDash val="solid"/>
            <a:miter lim="800000"/>
            <a:headEnd/>
            <a:tailEnd/>
          </a:ln>
        </p:spPr>
        <p:txBody>
          <a:bodyPr/>
          <a:lstStyle/>
          <a:p>
            <a:pPr>
              <a:defRPr/>
            </a:pPr>
            <a:endParaRPr lang="en-US"/>
          </a:p>
        </p:txBody>
      </p:sp>
      <p:sp>
        <p:nvSpPr>
          <p:cNvPr id="5" name="Line 7"/>
          <p:cNvSpPr>
            <a:spLocks noChangeShapeType="1"/>
          </p:cNvSpPr>
          <p:nvPr/>
        </p:nvSpPr>
        <p:spPr bwMode="auto">
          <a:xfrm>
            <a:off x="1981200" y="4114800"/>
            <a:ext cx="6513513" cy="0"/>
          </a:xfrm>
          <a:prstGeom prst="line">
            <a:avLst/>
          </a:prstGeom>
          <a:noFill/>
          <a:ln w="31750">
            <a:solidFill>
              <a:schemeClr val="accent1"/>
            </a:solidFill>
            <a:round/>
            <a:headEnd/>
            <a:tailEnd/>
          </a:ln>
          <a:effectLst/>
        </p:spPr>
        <p:txBody>
          <a:bodyPr/>
          <a:lstStyle/>
          <a:p>
            <a:pPr>
              <a:defRPr/>
            </a:pPr>
            <a:endParaRPr lang="en-US"/>
          </a:p>
        </p:txBody>
      </p:sp>
      <p:sp>
        <p:nvSpPr>
          <p:cNvPr id="6" name="Text Box 11"/>
          <p:cNvSpPr txBox="1">
            <a:spLocks noChangeArrowheads="1"/>
          </p:cNvSpPr>
          <p:nvPr/>
        </p:nvSpPr>
        <p:spPr bwMode="auto">
          <a:xfrm>
            <a:off x="533400" y="6119813"/>
            <a:ext cx="7993063" cy="517525"/>
          </a:xfrm>
          <a:prstGeom prst="rect">
            <a:avLst/>
          </a:prstGeom>
          <a:noFill/>
          <a:ln w="9525">
            <a:noFill/>
            <a:miter lim="800000"/>
            <a:headEnd/>
            <a:tailEnd/>
          </a:ln>
          <a:effectLst/>
        </p:spPr>
        <p:txBody>
          <a:bodyPr>
            <a:spAutoFit/>
          </a:bodyPr>
          <a:lstStyle/>
          <a:p>
            <a:pPr>
              <a:defRPr/>
            </a:pPr>
            <a:r>
              <a:rPr lang="en-US" sz="700" b="1">
                <a:latin typeface="Arial" charset="0"/>
              </a:rPr>
              <a:t>COPYRIGHT NOTICE</a:t>
            </a:r>
            <a:endParaRPr lang="en-US" sz="700">
              <a:latin typeface="Arial" charset="0"/>
            </a:endParaRPr>
          </a:p>
          <a:p>
            <a:pPr>
              <a:defRPr/>
            </a:pPr>
            <a:r>
              <a:rPr lang="en-US" sz="700">
                <a:latin typeface="Arial" charset="0"/>
              </a:rPr>
              <a:t>This document is the property of the Government of the District of Columbia, Department on Disability Services.  It is intended to be used for training and development purposes only.  Recipients of this document are hereby notified that any improper dissemination, editing, or copying of this document and its attachments, if any, or the information contained herein is prohibited.  If such actions are taken, proper legal actions will be reported through District of Columbia Government authorities.</a:t>
            </a:r>
          </a:p>
        </p:txBody>
      </p:sp>
      <p:sp>
        <p:nvSpPr>
          <p:cNvPr id="346114" name="Rectangle 2"/>
          <p:cNvSpPr>
            <a:spLocks noGrp="1" noChangeArrowheads="1"/>
          </p:cNvSpPr>
          <p:nvPr>
            <p:ph type="ctrTitle"/>
          </p:nvPr>
        </p:nvSpPr>
        <p:spPr>
          <a:xfrm>
            <a:off x="914400" y="1905000"/>
            <a:ext cx="7624763" cy="1752600"/>
          </a:xfrm>
        </p:spPr>
        <p:txBody>
          <a:bodyPr/>
          <a:lstStyle>
            <a:lvl1pPr>
              <a:defRPr sz="5000"/>
            </a:lvl1pPr>
          </a:lstStyle>
          <a:p>
            <a:r>
              <a:rPr lang="en-US" altLang="en-US"/>
              <a:t>Click to edit Master title style</a:t>
            </a:r>
          </a:p>
        </p:txBody>
      </p:sp>
      <p:sp>
        <p:nvSpPr>
          <p:cNvPr id="346115" name="Rectangle 3"/>
          <p:cNvSpPr>
            <a:spLocks noGrp="1" noChangeArrowheads="1"/>
          </p:cNvSpPr>
          <p:nvPr>
            <p:ph type="subTitle" idx="1"/>
          </p:nvPr>
        </p:nvSpPr>
        <p:spPr>
          <a:xfrm>
            <a:off x="1981200" y="4114800"/>
            <a:ext cx="6553200" cy="1600200"/>
          </a:xfrm>
        </p:spPr>
        <p:txBody>
          <a:bodyPr/>
          <a:lstStyle>
            <a:lvl1pPr marL="0" indent="0">
              <a:buFont typeface="Wingdings" pitchFamily="2" charset="2"/>
              <a:buNone/>
              <a:defRPr sz="2800"/>
            </a:lvl1pPr>
          </a:lstStyle>
          <a:p>
            <a:r>
              <a:rPr lang="en-US" altLang="en-US" dirty="0"/>
              <a:t>Click to edit Master subtitle style</a:t>
            </a:r>
          </a:p>
        </p:txBody>
      </p:sp>
      <p:sp>
        <p:nvSpPr>
          <p:cNvPr id="7" name="Rectangle 5"/>
          <p:cNvSpPr>
            <a:spLocks noGrp="1" noChangeArrowheads="1"/>
          </p:cNvSpPr>
          <p:nvPr>
            <p:ph type="sldNum" sz="quarter" idx="10"/>
          </p:nvPr>
        </p:nvSpPr>
        <p:spPr/>
        <p:txBody>
          <a:bodyPr/>
          <a:lstStyle>
            <a:lvl1pPr>
              <a:defRPr/>
            </a:lvl1pPr>
          </a:lstStyle>
          <a:p>
            <a:pPr>
              <a:defRPr/>
            </a:pPr>
            <a:fld id="{DB363525-FB4A-4E55-BD07-775CFF95C226}"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1F6EDD4E-789B-4D7D-A837-F1024577515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776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776912"/>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05FCFFC4-081B-4C38-82FC-E000ACDD51B4}"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524000"/>
            <a:ext cx="8229600" cy="4530725"/>
          </a:xfrm>
        </p:spPr>
        <p:txBody>
          <a:bodyPr/>
          <a:lstStyle/>
          <a:p>
            <a:pPr lvl="0"/>
            <a:endParaRPr lang="en-US" noProof="0" dirty="0" smtClean="0"/>
          </a:p>
        </p:txBody>
      </p:sp>
      <p:sp>
        <p:nvSpPr>
          <p:cNvPr id="4" name="Rectangle 4"/>
          <p:cNvSpPr>
            <a:spLocks noGrp="1" noChangeArrowheads="1"/>
          </p:cNvSpPr>
          <p:nvPr>
            <p:ph type="sldNum" sz="quarter" idx="10"/>
          </p:nvPr>
        </p:nvSpPr>
        <p:spPr>
          <a:ln/>
        </p:spPr>
        <p:txBody>
          <a:bodyPr/>
          <a:lstStyle>
            <a:lvl1pPr>
              <a:defRPr/>
            </a:lvl1pPr>
          </a:lstStyle>
          <a:p>
            <a:pPr>
              <a:defRPr/>
            </a:pPr>
            <a:fld id="{F39F6A7B-9C92-49B2-8A76-1A9DDF7B0071}"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4038600" cy="45307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4648200" y="1524000"/>
            <a:ext cx="4038600" cy="4530725"/>
          </a:xfrm>
        </p:spPr>
        <p:txBody>
          <a:bodyPr/>
          <a:lstStyle/>
          <a:p>
            <a:pPr lvl="0"/>
            <a:endParaRPr lang="en-US" noProof="0" dirty="0" smtClean="0"/>
          </a:p>
        </p:txBody>
      </p:sp>
      <p:sp>
        <p:nvSpPr>
          <p:cNvPr id="5" name="Rectangle 4"/>
          <p:cNvSpPr>
            <a:spLocks noGrp="1" noChangeArrowheads="1"/>
          </p:cNvSpPr>
          <p:nvPr>
            <p:ph type="sldNum" sz="quarter" idx="10"/>
          </p:nvPr>
        </p:nvSpPr>
        <p:spPr>
          <a:ln/>
        </p:spPr>
        <p:txBody>
          <a:bodyPr/>
          <a:lstStyle>
            <a:lvl1pPr>
              <a:defRPr/>
            </a:lvl1pPr>
          </a:lstStyle>
          <a:p>
            <a:pPr>
              <a:defRPr/>
            </a:pPr>
            <a:fld id="{C5C30E2E-8F28-49BF-B4C5-F252FD3E4FD5}"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54A90F02-3DA9-4EDF-AFC2-F6915CF374F2}"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7880A74D-8197-4941-9E7E-12F07E936E5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sldNum" sz="quarter" idx="10"/>
          </p:nvPr>
        </p:nvSpPr>
        <p:spPr>
          <a:ln/>
        </p:spPr>
        <p:txBody>
          <a:bodyPr/>
          <a:lstStyle>
            <a:lvl1pPr>
              <a:defRPr/>
            </a:lvl1pPr>
          </a:lstStyle>
          <a:p>
            <a:pPr>
              <a:defRPr/>
            </a:pPr>
            <a:fld id="{A29AB747-5B0D-4583-BCF4-3ADF7CC9B3DD}"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sldNum" sz="quarter" idx="10"/>
          </p:nvPr>
        </p:nvSpPr>
        <p:spPr>
          <a:ln/>
        </p:spPr>
        <p:txBody>
          <a:bodyPr/>
          <a:lstStyle>
            <a:lvl1pPr>
              <a:defRPr/>
            </a:lvl1pPr>
          </a:lstStyle>
          <a:p>
            <a:pPr>
              <a:defRPr/>
            </a:pPr>
            <a:fld id="{D6171771-A6DB-4DFB-BCAB-F9CDB3A866E0}"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F4F8F3E1-128A-4946-893F-A4E97DA1E803}"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A4E058B1-BD85-43D7-A1DD-75DFC86C1775}"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5FAAFB0-310E-4B2A-B0B5-DBAA47CE9B6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777F9BF0-8082-45AE-A2B9-EF8AEB199407}"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457200" y="15240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345092" name="Rectangle 4"/>
          <p:cNvSpPr>
            <a:spLocks noGrp="1" noChangeArrowheads="1"/>
          </p:cNvSpPr>
          <p:nvPr>
            <p:ph type="sldNum" sz="quarter" idx="4"/>
          </p:nvPr>
        </p:nvSpPr>
        <p:spPr bwMode="auto">
          <a:xfrm>
            <a:off x="7467600" y="6243638"/>
            <a:ext cx="1219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latin typeface="+mj-lt"/>
              </a:defRPr>
            </a:lvl1pPr>
          </a:lstStyle>
          <a:p>
            <a:pPr>
              <a:defRPr/>
            </a:pPr>
            <a:fld id="{5A78C9E0-DC8A-4E86-937B-4EA3B518F10A}" type="slidenum">
              <a:rPr lang="en-US" altLang="en-US"/>
              <a:pPr>
                <a:defRPr/>
              </a:pPr>
              <a:t>‹#›</a:t>
            </a:fld>
            <a:endParaRPr lang="en-US" altLang="en-US"/>
          </a:p>
        </p:txBody>
      </p:sp>
      <p:sp>
        <p:nvSpPr>
          <p:cNvPr id="345093" name="Freeform 5"/>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1750" cap="flat" cmpd="sng">
            <a:solidFill>
              <a:schemeClr val="accent1"/>
            </a:solidFill>
            <a:prstDash val="solid"/>
            <a:miter lim="800000"/>
            <a:headEnd/>
            <a:tailEnd/>
          </a:ln>
        </p:spPr>
        <p:txBody>
          <a:bodyPr/>
          <a:lstStyle/>
          <a:p>
            <a:pPr>
              <a:defRPr/>
            </a:pPr>
            <a:endParaRPr lang="en-US"/>
          </a:p>
        </p:txBody>
      </p:sp>
      <p:sp>
        <p:nvSpPr>
          <p:cNvPr id="345094" name="Line 6"/>
          <p:cNvSpPr>
            <a:spLocks noChangeShapeType="1"/>
          </p:cNvSpPr>
          <p:nvPr/>
        </p:nvSpPr>
        <p:spPr bwMode="auto">
          <a:xfrm>
            <a:off x="457200" y="6096000"/>
            <a:ext cx="8229600" cy="0"/>
          </a:xfrm>
          <a:prstGeom prst="line">
            <a:avLst/>
          </a:prstGeom>
          <a:noFill/>
          <a:ln w="25400">
            <a:solidFill>
              <a:schemeClr val="accent1"/>
            </a:solidFill>
            <a:round/>
            <a:headEnd/>
            <a:tailEnd/>
          </a:ln>
          <a:effectLst/>
        </p:spPr>
        <p:txBody>
          <a:bodyPr/>
          <a:lstStyle/>
          <a:p>
            <a:pPr>
              <a:defRPr/>
            </a:pPr>
            <a:endParaRPr lang="en-US"/>
          </a:p>
        </p:txBody>
      </p:sp>
      <p:pic>
        <p:nvPicPr>
          <p:cNvPr id="1031" name="Picture 7" descr="dcflag (2)"/>
          <p:cNvPicPr>
            <a:picLocks noChangeAspect="1" noChangeArrowheads="1"/>
          </p:cNvPicPr>
          <p:nvPr/>
        </p:nvPicPr>
        <p:blipFill>
          <a:blip r:embed="rId15" cstate="print"/>
          <a:srcRect/>
          <a:stretch>
            <a:fillRect/>
          </a:stretch>
        </p:blipFill>
        <p:spPr bwMode="auto">
          <a:xfrm>
            <a:off x="7543800" y="6261100"/>
            <a:ext cx="457200" cy="381000"/>
          </a:xfrm>
          <a:prstGeom prst="rect">
            <a:avLst/>
          </a:prstGeom>
          <a:noFill/>
          <a:ln w="9525">
            <a:noFill/>
            <a:miter lim="800000"/>
            <a:headEnd/>
            <a:tailEnd/>
          </a:ln>
        </p:spPr>
      </p:pic>
      <p:sp>
        <p:nvSpPr>
          <p:cNvPr id="345096" name="Text Box 8"/>
          <p:cNvSpPr txBox="1">
            <a:spLocks noChangeArrowheads="1"/>
          </p:cNvSpPr>
          <p:nvPr/>
        </p:nvSpPr>
        <p:spPr bwMode="auto">
          <a:xfrm>
            <a:off x="347663" y="6143625"/>
            <a:ext cx="6967537" cy="517525"/>
          </a:xfrm>
          <a:prstGeom prst="rect">
            <a:avLst/>
          </a:prstGeom>
          <a:noFill/>
          <a:ln w="9525">
            <a:noFill/>
            <a:miter lim="800000"/>
            <a:headEnd/>
            <a:tailEnd/>
          </a:ln>
          <a:effectLst/>
        </p:spPr>
        <p:txBody>
          <a:bodyPr>
            <a:spAutoFit/>
          </a:bodyPr>
          <a:lstStyle/>
          <a:p>
            <a:pPr>
              <a:defRPr/>
            </a:pPr>
            <a:r>
              <a:rPr lang="en-US" sz="700" b="1">
                <a:latin typeface="Arial" charset="0"/>
              </a:rPr>
              <a:t>COPYRIGHT NOTICE</a:t>
            </a:r>
            <a:endParaRPr lang="en-US" sz="700">
              <a:latin typeface="Arial" charset="0"/>
            </a:endParaRPr>
          </a:p>
          <a:p>
            <a:pPr>
              <a:defRPr/>
            </a:pPr>
            <a:r>
              <a:rPr lang="en-US" sz="700">
                <a:latin typeface="Arial" charset="0"/>
              </a:rPr>
              <a:t>This document is the property of the Government of the District of Columbia, Department on Disability Services.  It is intended to be used for training and development purposes only.  Recipients of this document are hereby notified that any improper dissemination, editing, or copying of this document and its attachments, if any, or the information contained herein is prohibited.  If such actions are taken, proper legal actions will be reported through District of Columbia Government authorities.</a:t>
            </a:r>
          </a:p>
        </p:txBody>
      </p:sp>
    </p:spTree>
  </p:cSld>
  <p:clrMap bg1="lt1" tx1="dk1" bg2="lt2" tx2="dk2" accent1="accent1" accent2="accent2" accent3="accent3" accent4="accent4" accent5="accent5" accent6="accent6" hlink="hlink" folHlink="folHlink"/>
  <p:sldLayoutIdLst>
    <p:sldLayoutId id="2147484019"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 id="2147484017" r:id="rId12"/>
    <p:sldLayoutId id="2147484018"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rgbClr val="FF0000"/>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dds.dc.gov/DC/DDS/About+DDS/Who+We+are/Department+on+Disability+Services"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ds.dc.gov/DC/DDS/About+DDS/Who+We+are/Department+on+Disability+Servi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ds.dc.gov/DC/DDS/About+DDS/Who+We+are/Department+on+Disability+Servic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bwMode="auto">
          <a:xfrm>
            <a:off x="533400" y="1524000"/>
            <a:ext cx="8229600" cy="9045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000" i="0" u="none" strike="noStrike" kern="0" cap="none" spc="0" normalizeH="0" baseline="0" noProof="0" dirty="0">
              <a:ln>
                <a:noFill/>
              </a:ln>
              <a:solidFill>
                <a:srgbClr val="FF0000"/>
              </a:solidFill>
              <a:effectLst/>
              <a:uLnTx/>
              <a:uFillTx/>
              <a:ea typeface="+mj-ea"/>
              <a:cs typeface="+mj-cs"/>
            </a:endParaRPr>
          </a:p>
        </p:txBody>
      </p:sp>
      <p:sp>
        <p:nvSpPr>
          <p:cNvPr id="10" name="Title 1"/>
          <p:cNvSpPr>
            <a:spLocks noGrp="1"/>
          </p:cNvSpPr>
          <p:nvPr/>
        </p:nvSpPr>
        <p:spPr>
          <a:xfrm>
            <a:off x="647700" y="1905000"/>
            <a:ext cx="7848600" cy="1042988"/>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eaLnBrk="1" hangingPunct="1"/>
            <a:r>
              <a:rPr lang="en-US" sz="4000" b="1" dirty="0" smtClean="0"/>
              <a:t/>
            </a:r>
            <a:br>
              <a:rPr lang="en-US" sz="4000" b="1" dirty="0" smtClean="0"/>
            </a:br>
            <a:r>
              <a:rPr lang="en-US" sz="4000" b="1" dirty="0" smtClean="0"/>
              <a:t>Department on Disability Services</a:t>
            </a:r>
          </a:p>
        </p:txBody>
      </p:sp>
      <p:sp>
        <p:nvSpPr>
          <p:cNvPr id="11" name="Subtitle 7"/>
          <p:cNvSpPr>
            <a:spLocks noGrp="1"/>
          </p:cNvSpPr>
          <p:nvPr/>
        </p:nvSpPr>
        <p:spPr>
          <a:xfrm>
            <a:off x="952500" y="3200400"/>
            <a:ext cx="70104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90000"/>
              </a:lnSpc>
            </a:pPr>
            <a:r>
              <a:rPr lang="en-US" sz="2800" b="1" dirty="0">
                <a:solidFill>
                  <a:schemeClr val="tx1"/>
                </a:solidFill>
              </a:rPr>
              <a:t>Briefing on the FY 2015 </a:t>
            </a:r>
          </a:p>
          <a:p>
            <a:pPr>
              <a:lnSpc>
                <a:spcPct val="90000"/>
              </a:lnSpc>
            </a:pPr>
            <a:r>
              <a:rPr lang="en-US" sz="2800" b="1" dirty="0">
                <a:solidFill>
                  <a:schemeClr val="tx1"/>
                </a:solidFill>
              </a:rPr>
              <a:t>Mayor’s Proposed Budget</a:t>
            </a:r>
          </a:p>
          <a:p>
            <a:pPr>
              <a:lnSpc>
                <a:spcPct val="90000"/>
              </a:lnSpc>
            </a:pPr>
            <a:endParaRPr lang="en-US" sz="2400" dirty="0" smtClean="0">
              <a:solidFill>
                <a:schemeClr val="tx1"/>
              </a:solidFill>
            </a:endParaRPr>
          </a:p>
          <a:p>
            <a:pPr eaLnBrk="1" hangingPunct="1">
              <a:lnSpc>
                <a:spcPct val="90000"/>
              </a:lnSpc>
            </a:pPr>
            <a:r>
              <a:rPr lang="en-US" sz="2400" dirty="0" smtClean="0">
                <a:solidFill>
                  <a:schemeClr val="tx1"/>
                </a:solidFill>
              </a:rPr>
              <a:t>April 9, 2014</a:t>
            </a:r>
          </a:p>
        </p:txBody>
      </p:sp>
      <p:pic>
        <p:nvPicPr>
          <p:cNvPr id="12" name="Picture 3" descr="S&amp;B-R.gif"/>
          <p:cNvPicPr>
            <a:picLocks noChangeAspect="1" noChangeArrowheads="1"/>
          </p:cNvPicPr>
          <p:nvPr/>
        </p:nvPicPr>
        <p:blipFill>
          <a:blip r:embed="rId3" cstate="print"/>
          <a:srcRect/>
          <a:stretch>
            <a:fillRect/>
          </a:stretch>
        </p:blipFill>
        <p:spPr bwMode="auto">
          <a:xfrm>
            <a:off x="533400" y="436538"/>
            <a:ext cx="990600" cy="865188"/>
          </a:xfrm>
          <a:prstGeom prst="rect">
            <a:avLst/>
          </a:prstGeom>
          <a:noFill/>
          <a:ln w="9525">
            <a:noFill/>
            <a:miter lim="800000"/>
            <a:headEnd/>
            <a:tailEnd/>
          </a:ln>
        </p:spPr>
      </p:pic>
      <p:pic>
        <p:nvPicPr>
          <p:cNvPr id="13" name="Picture 4" descr="One City.jpg"/>
          <p:cNvPicPr>
            <a:picLocks noChangeAspect="1" noChangeArrowheads="1"/>
          </p:cNvPicPr>
          <p:nvPr/>
        </p:nvPicPr>
        <p:blipFill>
          <a:blip r:embed="rId4" cstate="print"/>
          <a:srcRect/>
          <a:stretch>
            <a:fillRect/>
          </a:stretch>
        </p:blipFill>
        <p:spPr bwMode="auto">
          <a:xfrm>
            <a:off x="7315200" y="436538"/>
            <a:ext cx="1295400" cy="1219200"/>
          </a:xfrm>
          <a:prstGeom prst="rect">
            <a:avLst/>
          </a:prstGeom>
          <a:noFill/>
          <a:ln w="9525">
            <a:noFill/>
            <a:miter lim="800000"/>
            <a:headEnd/>
            <a:tailEnd/>
          </a:ln>
        </p:spPr>
      </p:pic>
      <p:pic>
        <p:nvPicPr>
          <p:cNvPr id="14" name="Picture 2" descr="DDS FINAL Logo">
            <a:hlinkClick r:id="rId5" tooltip="Department on Disability Services"/>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40125" y="282166"/>
            <a:ext cx="1847850" cy="21336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FY 2015 DDS/RSA Budget Overview</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75221633"/>
              </p:ext>
            </p:extLst>
          </p:nvPr>
        </p:nvGraphicFramePr>
        <p:xfrm>
          <a:off x="1905000" y="1066800"/>
          <a:ext cx="5257799" cy="4710171"/>
        </p:xfrm>
        <a:graphic>
          <a:graphicData uri="http://schemas.openxmlformats.org/drawingml/2006/table">
            <a:tbl>
              <a:tblPr firstRow="1" bandRow="1">
                <a:tableStyleId>{5C22544A-7EE6-4342-B048-85BDC9FD1C3A}</a:tableStyleId>
              </a:tblPr>
              <a:tblGrid>
                <a:gridCol w="1777284"/>
                <a:gridCol w="1023065"/>
                <a:gridCol w="1143000"/>
                <a:gridCol w="1314450"/>
              </a:tblGrid>
              <a:tr h="480363">
                <a:tc>
                  <a:txBody>
                    <a:bodyPr/>
                    <a:lstStyle/>
                    <a:p>
                      <a:r>
                        <a:rPr lang="en-US" sz="1300" dirty="0" smtClean="0"/>
                        <a:t>Program</a:t>
                      </a:r>
                      <a:r>
                        <a:rPr lang="en-US" sz="1300" baseline="0" dirty="0" smtClean="0"/>
                        <a:t> &amp; Activity</a:t>
                      </a:r>
                      <a:endParaRPr lang="en-US" sz="1300" dirty="0"/>
                    </a:p>
                  </a:txBody>
                  <a:tcPr/>
                </a:tc>
                <a:tc>
                  <a:txBody>
                    <a:bodyPr/>
                    <a:lstStyle/>
                    <a:p>
                      <a:r>
                        <a:rPr lang="en-US" sz="1300" dirty="0" smtClean="0"/>
                        <a:t>FY 2015</a:t>
                      </a:r>
                      <a:endParaRPr lang="en-US" sz="1300" dirty="0"/>
                    </a:p>
                  </a:txBody>
                  <a:tcPr/>
                </a:tc>
                <a:tc>
                  <a:txBody>
                    <a:bodyPr/>
                    <a:lstStyle/>
                    <a:p>
                      <a:r>
                        <a:rPr lang="en-US" sz="1300" dirty="0" smtClean="0"/>
                        <a:t>FY 2014</a:t>
                      </a:r>
                      <a:endParaRPr lang="en-US" sz="1300" dirty="0"/>
                    </a:p>
                  </a:txBody>
                  <a:tcPr/>
                </a:tc>
                <a:tc>
                  <a:txBody>
                    <a:bodyPr/>
                    <a:lstStyle/>
                    <a:p>
                      <a:r>
                        <a:rPr lang="en-US" sz="1300" dirty="0" smtClean="0"/>
                        <a:t>Change</a:t>
                      </a:r>
                      <a:endParaRPr lang="en-US" sz="1300" dirty="0"/>
                    </a:p>
                  </a:txBody>
                  <a:tcPr/>
                </a:tc>
              </a:tr>
              <a:tr h="426990">
                <a:tc rowSpan="2">
                  <a:txBody>
                    <a:bodyPr/>
                    <a:lstStyle/>
                    <a:p>
                      <a:r>
                        <a:rPr lang="en-US" sz="1200" dirty="0" smtClean="0"/>
                        <a:t>Vocational Rehabilitation Services</a:t>
                      </a:r>
                      <a:endParaRPr lang="en-US" sz="1200" dirty="0"/>
                    </a:p>
                  </a:txBody>
                  <a:tcPr/>
                </a:tc>
                <a:tc>
                  <a:txBody>
                    <a:bodyPr/>
                    <a:lstStyle/>
                    <a:p>
                      <a:r>
                        <a:rPr lang="en-US" sz="1200" dirty="0" smtClean="0"/>
                        <a:t>$14,402,000</a:t>
                      </a:r>
                      <a:endParaRPr lang="en-US" sz="1200" dirty="0"/>
                    </a:p>
                  </a:txBody>
                  <a:tcPr/>
                </a:tc>
                <a:tc>
                  <a:txBody>
                    <a:bodyPr/>
                    <a:lstStyle/>
                    <a:p>
                      <a:r>
                        <a:rPr lang="en-US" sz="1200" dirty="0" smtClean="0"/>
                        <a:t>$14,273,000</a:t>
                      </a:r>
                      <a:endParaRPr lang="en-US" sz="1200" dirty="0"/>
                    </a:p>
                  </a:txBody>
                  <a:tcPr/>
                </a:tc>
                <a:tc>
                  <a:txBody>
                    <a:bodyPr/>
                    <a:lstStyle/>
                    <a:p>
                      <a:r>
                        <a:rPr lang="en-US" sz="1200" dirty="0" smtClean="0"/>
                        <a:t>+$129,000</a:t>
                      </a:r>
                      <a:endParaRPr lang="en-US" sz="1200" dirty="0"/>
                    </a:p>
                  </a:txBody>
                  <a:tcPr/>
                </a:tc>
              </a:tr>
              <a:tr h="265933">
                <a:tc vMerge="1">
                  <a:txBody>
                    <a:bodyPr/>
                    <a:lstStyle/>
                    <a:p>
                      <a:endParaRPr lang="en-US"/>
                    </a:p>
                  </a:txBody>
                  <a:tcPr/>
                </a:tc>
                <a:tc>
                  <a:txBody>
                    <a:bodyPr/>
                    <a:lstStyle/>
                    <a:p>
                      <a:r>
                        <a:rPr lang="en-US" sz="1200" dirty="0" smtClean="0"/>
                        <a:t>68</a:t>
                      </a:r>
                      <a:r>
                        <a:rPr lang="en-US" sz="1200" baseline="0" dirty="0" smtClean="0"/>
                        <a:t> FTEs</a:t>
                      </a:r>
                      <a:endParaRPr lang="en-US" sz="1200" dirty="0"/>
                    </a:p>
                  </a:txBody>
                  <a:tcPr/>
                </a:tc>
                <a:tc>
                  <a:txBody>
                    <a:bodyPr/>
                    <a:lstStyle/>
                    <a:p>
                      <a:r>
                        <a:rPr lang="en-US" sz="1200" dirty="0" smtClean="0"/>
                        <a:t>68 FTEs</a:t>
                      </a:r>
                      <a:endParaRPr lang="en-US" sz="1200" dirty="0"/>
                    </a:p>
                  </a:txBody>
                  <a:tcPr/>
                </a:tc>
                <a:tc>
                  <a:txBody>
                    <a:bodyPr/>
                    <a:lstStyle/>
                    <a:p>
                      <a:r>
                        <a:rPr lang="en-US" sz="1200" dirty="0" smtClean="0"/>
                        <a:t>0 FTEs</a:t>
                      </a:r>
                      <a:endParaRPr lang="en-US" sz="1200" dirty="0"/>
                    </a:p>
                  </a:txBody>
                  <a:tcPr/>
                </a:tc>
              </a:tr>
              <a:tr h="253525">
                <a:tc rowSpan="2">
                  <a:txBody>
                    <a:bodyPr/>
                    <a:lstStyle/>
                    <a:p>
                      <a:r>
                        <a:rPr lang="en-US" sz="1200" dirty="0" smtClean="0"/>
                        <a:t>Blind &amp; Visual</a:t>
                      </a:r>
                      <a:r>
                        <a:rPr lang="en-US" sz="1200" baseline="0" dirty="0" smtClean="0"/>
                        <a:t> Impairment Services</a:t>
                      </a:r>
                      <a:endParaRPr lang="en-US" sz="1200" dirty="0"/>
                    </a:p>
                  </a:txBody>
                  <a:tcPr/>
                </a:tc>
                <a:tc>
                  <a:txBody>
                    <a:bodyPr/>
                    <a:lstStyle/>
                    <a:p>
                      <a:r>
                        <a:rPr lang="en-US" sz="1200" dirty="0" smtClean="0"/>
                        <a:t>$6,023,000</a:t>
                      </a:r>
                      <a:endParaRPr lang="en-US" sz="1200" dirty="0"/>
                    </a:p>
                  </a:txBody>
                  <a:tcPr/>
                </a:tc>
                <a:tc>
                  <a:txBody>
                    <a:bodyPr/>
                    <a:lstStyle/>
                    <a:p>
                      <a:r>
                        <a:rPr lang="en-US" sz="1200" dirty="0" smtClean="0"/>
                        <a:t>$6,060,000</a:t>
                      </a:r>
                      <a:endParaRPr lang="en-US" sz="1200" dirty="0"/>
                    </a:p>
                  </a:txBody>
                  <a:tcPr/>
                </a:tc>
                <a:tc>
                  <a:txBody>
                    <a:bodyPr/>
                    <a:lstStyle/>
                    <a:p>
                      <a:r>
                        <a:rPr lang="en-US" sz="1200" dirty="0" smtClean="0"/>
                        <a:t>-$37,000</a:t>
                      </a:r>
                      <a:endParaRPr lang="en-US" sz="1200" dirty="0"/>
                    </a:p>
                  </a:txBody>
                  <a:tcPr/>
                </a:tc>
              </a:tr>
              <a:tr h="253525">
                <a:tc vMerge="1">
                  <a:txBody>
                    <a:bodyPr/>
                    <a:lstStyle/>
                    <a:p>
                      <a:endParaRPr lang="en-US"/>
                    </a:p>
                  </a:txBody>
                  <a:tcPr/>
                </a:tc>
                <a:tc>
                  <a:txBody>
                    <a:bodyPr/>
                    <a:lstStyle/>
                    <a:p>
                      <a:r>
                        <a:rPr lang="en-US" sz="1200" dirty="0" smtClean="0"/>
                        <a:t>19 </a:t>
                      </a:r>
                      <a:r>
                        <a:rPr lang="en-US" sz="1200" baseline="0" dirty="0" smtClean="0"/>
                        <a:t>FTEs</a:t>
                      </a:r>
                      <a:endParaRPr lang="en-US" sz="1200" dirty="0"/>
                    </a:p>
                  </a:txBody>
                  <a:tcPr/>
                </a:tc>
                <a:tc>
                  <a:txBody>
                    <a:bodyPr/>
                    <a:lstStyle/>
                    <a:p>
                      <a:r>
                        <a:rPr lang="en-US" sz="1200" dirty="0" smtClean="0"/>
                        <a:t>20 FTEs</a:t>
                      </a:r>
                      <a:endParaRPr lang="en-US" sz="1200" dirty="0"/>
                    </a:p>
                  </a:txBody>
                  <a:tcPr/>
                </a:tc>
                <a:tc>
                  <a:txBody>
                    <a:bodyPr/>
                    <a:lstStyle/>
                    <a:p>
                      <a:r>
                        <a:rPr lang="en-US" sz="1200" dirty="0" smtClean="0"/>
                        <a:t>-1 FTEs</a:t>
                      </a:r>
                      <a:endParaRPr lang="en-US" sz="1200" dirty="0"/>
                    </a:p>
                  </a:txBody>
                  <a:tcPr/>
                </a:tc>
              </a:tr>
              <a:tr h="253525">
                <a:tc rowSpan="2">
                  <a:txBody>
                    <a:bodyPr/>
                    <a:lstStyle/>
                    <a:p>
                      <a:r>
                        <a:rPr lang="en-US" sz="1200" dirty="0" smtClean="0"/>
                        <a:t>Disability Determination</a:t>
                      </a:r>
                      <a:r>
                        <a:rPr lang="en-US" sz="1200" baseline="0" dirty="0" smtClean="0"/>
                        <a:t> Services (SSA)</a:t>
                      </a:r>
                      <a:endParaRPr lang="en-US" sz="1200" dirty="0"/>
                    </a:p>
                  </a:txBody>
                  <a:tcPr/>
                </a:tc>
                <a:tc>
                  <a:txBody>
                    <a:bodyPr/>
                    <a:lstStyle/>
                    <a:p>
                      <a:r>
                        <a:rPr lang="en-US" sz="1200" dirty="0" smtClean="0"/>
                        <a:t>$8,557,000</a:t>
                      </a:r>
                      <a:endParaRPr lang="en-US" sz="1200" dirty="0"/>
                    </a:p>
                  </a:txBody>
                  <a:tcPr/>
                </a:tc>
                <a:tc>
                  <a:txBody>
                    <a:bodyPr/>
                    <a:lstStyle/>
                    <a:p>
                      <a:r>
                        <a:rPr lang="en-US" sz="1200" dirty="0" smtClean="0"/>
                        <a:t>$7,983,000</a:t>
                      </a:r>
                      <a:endParaRPr lang="en-US" sz="1200" dirty="0"/>
                    </a:p>
                  </a:txBody>
                  <a:tcPr/>
                </a:tc>
                <a:tc>
                  <a:txBody>
                    <a:bodyPr/>
                    <a:lstStyle/>
                    <a:p>
                      <a:r>
                        <a:rPr lang="en-US" sz="1200" dirty="0" smtClean="0"/>
                        <a:t>+$574,000</a:t>
                      </a:r>
                      <a:endParaRPr lang="en-US" sz="1200" dirty="0"/>
                    </a:p>
                  </a:txBody>
                  <a:tcPr/>
                </a:tc>
              </a:tr>
              <a:tr h="346929">
                <a:tc vMerge="1">
                  <a:txBody>
                    <a:bodyPr/>
                    <a:lstStyle/>
                    <a:p>
                      <a:endParaRPr lang="en-US"/>
                    </a:p>
                  </a:txBody>
                  <a:tcPr/>
                </a:tc>
                <a:tc>
                  <a:txBody>
                    <a:bodyPr/>
                    <a:lstStyle/>
                    <a:p>
                      <a:r>
                        <a:rPr lang="en-US" sz="1200" dirty="0" smtClean="0"/>
                        <a:t>64 </a:t>
                      </a:r>
                      <a:r>
                        <a:rPr lang="en-US" sz="1200" baseline="0" dirty="0" smtClean="0"/>
                        <a:t>FTEs</a:t>
                      </a:r>
                      <a:endParaRPr lang="en-US" sz="1200" dirty="0"/>
                    </a:p>
                  </a:txBody>
                  <a:tcPr/>
                </a:tc>
                <a:tc>
                  <a:txBody>
                    <a:bodyPr/>
                    <a:lstStyle/>
                    <a:p>
                      <a:r>
                        <a:rPr lang="en-US" sz="1200" dirty="0" smtClean="0"/>
                        <a:t>53 FTEs</a:t>
                      </a:r>
                      <a:endParaRPr lang="en-US" sz="1200" dirty="0"/>
                    </a:p>
                  </a:txBody>
                  <a:tcPr/>
                </a:tc>
                <a:tc>
                  <a:txBody>
                    <a:bodyPr/>
                    <a:lstStyle/>
                    <a:p>
                      <a:r>
                        <a:rPr lang="en-US" sz="1200" dirty="0" smtClean="0"/>
                        <a:t>+11 FTEs</a:t>
                      </a:r>
                      <a:endParaRPr lang="en-US" sz="1200" dirty="0"/>
                    </a:p>
                  </a:txBody>
                  <a:tcPr/>
                </a:tc>
              </a:tr>
              <a:tr h="253525">
                <a:tc rowSpan="2">
                  <a:txBody>
                    <a:bodyPr/>
                    <a:lstStyle/>
                    <a:p>
                      <a:r>
                        <a:rPr lang="en-US" sz="1200" dirty="0" smtClean="0"/>
                        <a:t>Quality Assurance</a:t>
                      </a:r>
                      <a:endParaRPr lang="en-US" sz="1200" dirty="0"/>
                    </a:p>
                  </a:txBody>
                  <a:tcPr/>
                </a:tc>
                <a:tc>
                  <a:txBody>
                    <a:bodyPr/>
                    <a:lstStyle/>
                    <a:p>
                      <a:r>
                        <a:rPr lang="en-US" sz="1200" dirty="0" smtClean="0"/>
                        <a:t>$738,000</a:t>
                      </a:r>
                      <a:endParaRPr lang="en-US" sz="1200" dirty="0"/>
                    </a:p>
                  </a:txBody>
                  <a:tcPr/>
                </a:tc>
                <a:tc>
                  <a:txBody>
                    <a:bodyPr/>
                    <a:lstStyle/>
                    <a:p>
                      <a:r>
                        <a:rPr lang="en-US" sz="1200" dirty="0" smtClean="0"/>
                        <a:t>$597,000</a:t>
                      </a:r>
                      <a:endParaRPr lang="en-US" sz="1200" dirty="0"/>
                    </a:p>
                  </a:txBody>
                  <a:tcPr/>
                </a:tc>
                <a:tc>
                  <a:txBody>
                    <a:bodyPr/>
                    <a:lstStyle/>
                    <a:p>
                      <a:r>
                        <a:rPr lang="en-US" sz="1200" dirty="0" smtClean="0"/>
                        <a:t>+$141,000</a:t>
                      </a:r>
                      <a:endParaRPr lang="en-US" sz="1200" dirty="0"/>
                    </a:p>
                  </a:txBody>
                  <a:tcPr/>
                </a:tc>
              </a:tr>
              <a:tr h="253525">
                <a:tc vMerge="1">
                  <a:txBody>
                    <a:bodyPr/>
                    <a:lstStyle/>
                    <a:p>
                      <a:endParaRPr lang="en-US"/>
                    </a:p>
                  </a:txBody>
                  <a:tcPr/>
                </a:tc>
                <a:tc>
                  <a:txBody>
                    <a:bodyPr/>
                    <a:lstStyle/>
                    <a:p>
                      <a:r>
                        <a:rPr lang="en-US" sz="1200" dirty="0" smtClean="0"/>
                        <a:t>7 </a:t>
                      </a:r>
                      <a:r>
                        <a:rPr lang="en-US" sz="1200" baseline="0" dirty="0" smtClean="0"/>
                        <a:t>FTEs</a:t>
                      </a:r>
                      <a:endParaRPr lang="en-US" sz="1200" dirty="0"/>
                    </a:p>
                  </a:txBody>
                  <a:tcPr/>
                </a:tc>
                <a:tc>
                  <a:txBody>
                    <a:bodyPr/>
                    <a:lstStyle/>
                    <a:p>
                      <a:r>
                        <a:rPr lang="en-US" sz="1200" dirty="0" smtClean="0"/>
                        <a:t>6 FTEs</a:t>
                      </a:r>
                      <a:endParaRPr lang="en-US" sz="1200" dirty="0"/>
                    </a:p>
                  </a:txBody>
                  <a:tcPr/>
                </a:tc>
                <a:tc>
                  <a:txBody>
                    <a:bodyPr/>
                    <a:lstStyle/>
                    <a:p>
                      <a:r>
                        <a:rPr lang="en-US" sz="1200" dirty="0" smtClean="0"/>
                        <a:t>+1 FTEs</a:t>
                      </a:r>
                      <a:endParaRPr lang="en-US" sz="1200" dirty="0"/>
                    </a:p>
                  </a:txBody>
                  <a:tcPr/>
                </a:tc>
              </a:tr>
              <a:tr h="253525">
                <a:tc rowSpan="2">
                  <a:txBody>
                    <a:bodyPr/>
                    <a:lstStyle/>
                    <a:p>
                      <a:r>
                        <a:rPr lang="en-US" sz="1200" dirty="0" smtClean="0"/>
                        <a:t>RSA Operations</a:t>
                      </a:r>
                      <a:endParaRPr lang="en-US" sz="1200" dirty="0"/>
                    </a:p>
                  </a:txBody>
                  <a:tcPr/>
                </a:tc>
                <a:tc>
                  <a:txBody>
                    <a:bodyPr/>
                    <a:lstStyle/>
                    <a:p>
                      <a:r>
                        <a:rPr lang="en-US" sz="1200" dirty="0" smtClean="0"/>
                        <a:t>$1,674,000</a:t>
                      </a:r>
                      <a:endParaRPr lang="en-US" sz="1200" dirty="0"/>
                    </a:p>
                  </a:txBody>
                  <a:tcPr/>
                </a:tc>
                <a:tc>
                  <a:txBody>
                    <a:bodyPr/>
                    <a:lstStyle/>
                    <a:p>
                      <a:r>
                        <a:rPr lang="en-US" sz="1200" dirty="0" smtClean="0"/>
                        <a:t>$1,711,000</a:t>
                      </a:r>
                      <a:endParaRPr lang="en-US" sz="1200" dirty="0"/>
                    </a:p>
                  </a:txBody>
                  <a:tcPr/>
                </a:tc>
                <a:tc>
                  <a:txBody>
                    <a:bodyPr/>
                    <a:lstStyle/>
                    <a:p>
                      <a:r>
                        <a:rPr lang="en-US" sz="1200" dirty="0" smtClean="0"/>
                        <a:t>-$37,000</a:t>
                      </a:r>
                      <a:endParaRPr lang="en-US" sz="1200" dirty="0"/>
                    </a:p>
                  </a:txBody>
                  <a:tcPr/>
                </a:tc>
              </a:tr>
              <a:tr h="253525">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 FTEs</a:t>
                      </a:r>
                    </a:p>
                  </a:txBody>
                  <a:tcPr/>
                </a:tc>
                <a:tc>
                  <a:txBody>
                    <a:bodyPr/>
                    <a:lstStyle/>
                    <a:p>
                      <a:r>
                        <a:rPr lang="en-US" sz="1200" dirty="0" smtClean="0"/>
                        <a:t>20 FTEs</a:t>
                      </a:r>
                      <a:endParaRPr lang="en-US" sz="1200" dirty="0"/>
                    </a:p>
                  </a:txBody>
                  <a:tcPr/>
                </a:tc>
                <a:tc>
                  <a:txBody>
                    <a:bodyPr/>
                    <a:lstStyle/>
                    <a:p>
                      <a:r>
                        <a:rPr lang="en-US" sz="1200" dirty="0" smtClean="0"/>
                        <a:t>0 FTEs</a:t>
                      </a:r>
                      <a:endParaRPr lang="en-US" sz="1200" dirty="0"/>
                    </a:p>
                  </a:txBody>
                  <a:tcPr/>
                </a:tc>
              </a:tr>
              <a:tr h="426990">
                <a:tc rowSpan="2">
                  <a:txBody>
                    <a:bodyPr/>
                    <a:lstStyle/>
                    <a:p>
                      <a:r>
                        <a:rPr lang="en-US" sz="1200" dirty="0" smtClean="0"/>
                        <a:t>Total</a:t>
                      </a:r>
                      <a:endParaRPr lang="en-US" sz="1200" dirty="0"/>
                    </a:p>
                  </a:txBody>
                  <a:tcPr/>
                </a:tc>
                <a:tc>
                  <a:txBody>
                    <a:bodyPr/>
                    <a:lstStyle/>
                    <a:p>
                      <a:r>
                        <a:rPr lang="en-US" sz="1200" dirty="0" smtClean="0"/>
                        <a:t>$31,394,000</a:t>
                      </a:r>
                      <a:endParaRPr lang="en-US" sz="1200" dirty="0"/>
                    </a:p>
                  </a:txBody>
                  <a:tcPr/>
                </a:tc>
                <a:tc>
                  <a:txBody>
                    <a:bodyPr/>
                    <a:lstStyle/>
                    <a:p>
                      <a:r>
                        <a:rPr lang="en-US" sz="1200" dirty="0" smtClean="0"/>
                        <a:t>$30,624,000</a:t>
                      </a:r>
                      <a:endParaRPr lang="en-US" sz="1200" dirty="0"/>
                    </a:p>
                  </a:txBody>
                  <a:tcPr/>
                </a:tc>
                <a:tc>
                  <a:txBody>
                    <a:bodyPr/>
                    <a:lstStyle/>
                    <a:p>
                      <a:r>
                        <a:rPr lang="en-US" sz="1200" dirty="0" smtClean="0"/>
                        <a:t>+$770,000</a:t>
                      </a:r>
                      <a:endParaRPr lang="en-US" sz="1200" dirty="0"/>
                    </a:p>
                  </a:txBody>
                  <a:tcPr/>
                </a:tc>
              </a:tr>
              <a:tr h="773919">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178 FTEs</a:t>
                      </a:r>
                    </a:p>
                    <a:p>
                      <a:endParaRPr lang="en-US" sz="1200" dirty="0"/>
                    </a:p>
                  </a:txBody>
                  <a:tcPr/>
                </a:tc>
                <a:tc>
                  <a:txBody>
                    <a:bodyPr/>
                    <a:lstStyle/>
                    <a:p>
                      <a:r>
                        <a:rPr lang="en-US" sz="1200" dirty="0" smtClean="0"/>
                        <a:t>167 FTEs</a:t>
                      </a:r>
                      <a:endParaRPr lang="en-US" sz="1200" dirty="0"/>
                    </a:p>
                  </a:txBody>
                  <a:tcPr/>
                </a:tc>
                <a:tc>
                  <a:txBody>
                    <a:bodyPr/>
                    <a:lstStyle/>
                    <a:p>
                      <a:r>
                        <a:rPr lang="en-US" sz="1200" dirty="0" smtClean="0"/>
                        <a:t>0 FTEs</a:t>
                      </a:r>
                      <a:r>
                        <a:rPr lang="en-US" sz="1200" baseline="0" dirty="0" smtClean="0"/>
                        <a:t> for RSA</a:t>
                      </a:r>
                      <a:endParaRPr lang="en-US" sz="1200" dirty="0" smtClean="0"/>
                    </a:p>
                    <a:p>
                      <a:r>
                        <a:rPr lang="en-US" sz="1200" dirty="0" smtClean="0"/>
                        <a:t>11 FTEs for DDD</a:t>
                      </a:r>
                      <a:endParaRPr lang="en-US" sz="1200" dirty="0"/>
                    </a:p>
                  </a:txBody>
                  <a:tcPr/>
                </a:tc>
              </a:tr>
            </a:tbl>
          </a:graphicData>
        </a:graphic>
      </p:graphicFrame>
      <p:pic>
        <p:nvPicPr>
          <p:cNvPr id="6"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615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FY 2015 </a:t>
            </a:r>
            <a:r>
              <a:rPr lang="en-US" dirty="0" smtClean="0"/>
              <a:t>DDS/RSA </a:t>
            </a:r>
            <a:r>
              <a:rPr lang="en-US" dirty="0"/>
              <a:t>Commitments</a:t>
            </a:r>
          </a:p>
        </p:txBody>
      </p:sp>
      <p:sp>
        <p:nvSpPr>
          <p:cNvPr id="3" name="Content Placeholder 2"/>
          <p:cNvSpPr>
            <a:spLocks noGrp="1"/>
          </p:cNvSpPr>
          <p:nvPr>
            <p:ph idx="1"/>
          </p:nvPr>
        </p:nvSpPr>
        <p:spPr/>
        <p:txBody>
          <a:bodyPr>
            <a:normAutofit fontScale="62500" lnSpcReduction="20000"/>
          </a:bodyPr>
          <a:lstStyle/>
          <a:p>
            <a:r>
              <a:rPr lang="en-US" dirty="0" smtClean="0"/>
              <a:t>Continue outreach to ensure services are available to unserved and underserved populations and all transition age youth, through:</a:t>
            </a:r>
          </a:p>
          <a:p>
            <a:pPr marL="0" indent="0">
              <a:buNone/>
            </a:pPr>
            <a:endParaRPr lang="en-US" sz="1900" dirty="0" smtClean="0"/>
          </a:p>
          <a:p>
            <a:pPr lvl="1"/>
            <a:r>
              <a:rPr lang="en-US" dirty="0" smtClean="0"/>
              <a:t>Continue to work with private agencies and government partners to provide VR services in the community (currently at 31 sites throughout the city);</a:t>
            </a:r>
          </a:p>
          <a:p>
            <a:pPr lvl="1"/>
            <a:r>
              <a:rPr lang="en-US" dirty="0" smtClean="0"/>
              <a:t>Continue Coordination with OSSE, DCPS and Public Charter Schools to ensure that VR transition services are offered to all youth beginning two years prior to graduation.</a:t>
            </a:r>
          </a:p>
          <a:p>
            <a:pPr marL="344487" lvl="1" indent="0">
              <a:buNone/>
            </a:pPr>
            <a:endParaRPr lang="en-US" sz="1900" dirty="0" smtClean="0"/>
          </a:p>
          <a:p>
            <a:r>
              <a:rPr lang="en-US" dirty="0" smtClean="0"/>
              <a:t>Finalize our Statewide Comprehensive Needs Assessment and follow up on recommendations to ensure provision of quality services to all persons with disabilities in the District who are interested in seeking employment or living more independently in the community.</a:t>
            </a:r>
          </a:p>
          <a:p>
            <a:endParaRPr lang="en-US" sz="1900" dirty="0" smtClean="0"/>
          </a:p>
          <a:p>
            <a:r>
              <a:rPr lang="en-US" dirty="0" smtClean="0"/>
              <a:t>Provide </a:t>
            </a:r>
            <a:r>
              <a:rPr lang="en-US" dirty="0"/>
              <a:t>on-going training for all VR counselors and supervisors to ensure that we are following all policies and regulations  regarding provision of services to ensure that funds will be available to serve all eligible applicants.</a:t>
            </a:r>
          </a:p>
          <a:p>
            <a:endParaRPr lang="en-US" dirty="0" smtClean="0"/>
          </a:p>
          <a:p>
            <a:endParaRPr lang="en-US" dirty="0"/>
          </a:p>
        </p:txBody>
      </p:sp>
      <p:pic>
        <p:nvPicPr>
          <p:cNvPr id="4"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269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Budget Support Act of 2015</a:t>
            </a:r>
            <a:endParaRPr lang="en-US" dirty="0"/>
          </a:p>
        </p:txBody>
      </p:sp>
      <p:sp>
        <p:nvSpPr>
          <p:cNvPr id="3" name="Content Placeholder 2"/>
          <p:cNvSpPr>
            <a:spLocks noGrp="1"/>
          </p:cNvSpPr>
          <p:nvPr>
            <p:ph idx="1"/>
          </p:nvPr>
        </p:nvSpPr>
        <p:spPr/>
        <p:txBody>
          <a:bodyPr>
            <a:normAutofit/>
          </a:bodyPr>
          <a:lstStyle/>
          <a:p>
            <a:r>
              <a:rPr lang="en-US" sz="2200" dirty="0" smtClean="0"/>
              <a:t>Adds authority to direct policy development and design of services, rate-setting, and support for an Individual and Family Support waiver.</a:t>
            </a:r>
          </a:p>
          <a:p>
            <a:endParaRPr lang="en-US" sz="2200" dirty="0" smtClean="0"/>
          </a:p>
          <a:p>
            <a:r>
              <a:rPr lang="en-US" sz="2200" dirty="0" smtClean="0"/>
              <a:t>Adds statutory authority to issue stipends and grants consistent with appropriations.</a:t>
            </a:r>
          </a:p>
          <a:p>
            <a:endParaRPr lang="en-US" sz="2200" dirty="0" smtClean="0"/>
          </a:p>
          <a:p>
            <a:r>
              <a:rPr lang="en-US" sz="2200" dirty="0" smtClean="0"/>
              <a:t>Establishes a Family Support Council to assist DDS and other agencies to develop systems of support for families throughout the lifespan of their family members with intellectual and developmental disabilities.</a:t>
            </a:r>
          </a:p>
          <a:p>
            <a:endParaRPr lang="en-US" sz="2800" dirty="0" smtClean="0"/>
          </a:p>
          <a:p>
            <a:endParaRPr lang="en-US" sz="4000" dirty="0" smtClean="0"/>
          </a:p>
        </p:txBody>
      </p:sp>
      <p:pic>
        <p:nvPicPr>
          <p:cNvPr id="5"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763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FY 2015 DDS Key Initiatives</a:t>
            </a:r>
            <a:endParaRPr lang="en-US" dirty="0"/>
          </a:p>
        </p:txBody>
      </p:sp>
      <p:sp>
        <p:nvSpPr>
          <p:cNvPr id="3" name="Content Placeholder 2"/>
          <p:cNvSpPr>
            <a:spLocks noGrp="1"/>
          </p:cNvSpPr>
          <p:nvPr>
            <p:ph idx="1"/>
          </p:nvPr>
        </p:nvSpPr>
        <p:spPr>
          <a:xfrm>
            <a:off x="376236" y="1905000"/>
            <a:ext cx="8229600" cy="4530725"/>
          </a:xfrm>
        </p:spPr>
        <p:txBody>
          <a:bodyPr>
            <a:normAutofit/>
          </a:bodyPr>
          <a:lstStyle/>
          <a:p>
            <a:r>
              <a:rPr lang="en-US" sz="2000" dirty="0"/>
              <a:t>Exit </a:t>
            </a:r>
            <a:r>
              <a:rPr lang="en-US" sz="2000" i="1" dirty="0"/>
              <a:t>Evans v. Gray</a:t>
            </a:r>
            <a:endParaRPr lang="en-US" sz="2000" dirty="0"/>
          </a:p>
          <a:p>
            <a:r>
              <a:rPr lang="en-US" sz="2000" dirty="0" smtClean="0"/>
              <a:t>Employment First</a:t>
            </a:r>
          </a:p>
          <a:p>
            <a:r>
              <a:rPr lang="en-US" sz="2000" dirty="0" smtClean="0"/>
              <a:t>Support for Transition Aged Youth</a:t>
            </a:r>
          </a:p>
          <a:p>
            <a:r>
              <a:rPr lang="en-US" sz="2000" dirty="0" smtClean="0"/>
              <a:t>Person Centered Thinking – DDA &amp; RSA</a:t>
            </a:r>
          </a:p>
          <a:p>
            <a:r>
              <a:rPr lang="en-US" sz="2000" dirty="0" smtClean="0"/>
              <a:t>Integrated, community based day supports for people with IDD</a:t>
            </a:r>
          </a:p>
          <a:p>
            <a:r>
              <a:rPr lang="en-US" sz="2000" dirty="0" smtClean="0"/>
              <a:t>Supporting Families of People with Disabilities</a:t>
            </a:r>
          </a:p>
          <a:p>
            <a:pPr lvl="1"/>
            <a:r>
              <a:rPr lang="en-US" sz="1800" dirty="0" smtClean="0"/>
              <a:t>Development of an Individual and Family Supports (IFS) Waiver</a:t>
            </a:r>
          </a:p>
          <a:p>
            <a:r>
              <a:rPr lang="en-US" sz="2000" dirty="0" smtClean="0"/>
              <a:t>Increased Coordination with sister agencies </a:t>
            </a:r>
          </a:p>
        </p:txBody>
      </p:sp>
      <p:pic>
        <p:nvPicPr>
          <p:cNvPr id="5"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897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DDS Budget Hearing</a:t>
            </a:r>
            <a:endParaRPr lang="en-US" dirty="0"/>
          </a:p>
        </p:txBody>
      </p:sp>
      <p:sp>
        <p:nvSpPr>
          <p:cNvPr id="3" name="Content Placeholder 2"/>
          <p:cNvSpPr>
            <a:spLocks noGrp="1"/>
          </p:cNvSpPr>
          <p:nvPr>
            <p:ph idx="1"/>
          </p:nvPr>
        </p:nvSpPr>
        <p:spPr>
          <a:xfrm>
            <a:off x="914400" y="1646237"/>
            <a:ext cx="8229600" cy="4525963"/>
          </a:xfrm>
        </p:spPr>
        <p:txBody>
          <a:bodyPr/>
          <a:lstStyle/>
          <a:p>
            <a:endParaRPr lang="en-US" sz="3200" dirty="0" smtClean="0"/>
          </a:p>
          <a:p>
            <a:r>
              <a:rPr lang="en-US" sz="3200" dirty="0" smtClean="0"/>
              <a:t>Friday, April 11, 2014</a:t>
            </a:r>
          </a:p>
          <a:p>
            <a:r>
              <a:rPr lang="en-US" sz="3200" dirty="0" smtClean="0"/>
              <a:t>12:00 PM</a:t>
            </a:r>
          </a:p>
          <a:p>
            <a:r>
              <a:rPr lang="en-US" sz="3200" dirty="0" smtClean="0"/>
              <a:t>John A. Wilson Building</a:t>
            </a:r>
          </a:p>
          <a:p>
            <a:r>
              <a:rPr lang="en-US" sz="3200" dirty="0" smtClean="0"/>
              <a:t>Room 412</a:t>
            </a:r>
          </a:p>
          <a:p>
            <a:endParaRPr lang="en-US" sz="4000" dirty="0" smtClean="0"/>
          </a:p>
        </p:txBody>
      </p:sp>
      <p:pic>
        <p:nvPicPr>
          <p:cNvPr id="5"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55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FY 2015 DDS Budget Overview	</a:t>
            </a:r>
            <a:endParaRPr lang="en-US" dirty="0"/>
          </a:p>
        </p:txBody>
      </p:sp>
      <p:sp>
        <p:nvSpPr>
          <p:cNvPr id="3" name="Content Placeholder 2"/>
          <p:cNvSpPr>
            <a:spLocks noGrp="1"/>
          </p:cNvSpPr>
          <p:nvPr>
            <p:ph idx="1"/>
          </p:nvPr>
        </p:nvSpPr>
        <p:spPr>
          <a:xfrm>
            <a:off x="476250" y="1524000"/>
            <a:ext cx="8229600" cy="4530725"/>
          </a:xfrm>
        </p:spPr>
        <p:txBody>
          <a:bodyPr>
            <a:normAutofit/>
          </a:bodyPr>
          <a:lstStyle/>
          <a:p>
            <a:pPr marL="0" indent="0">
              <a:buNone/>
            </a:pPr>
            <a:endParaRPr lang="en-US" sz="4000" dirty="0" smtClean="0"/>
          </a:p>
          <a:p>
            <a:pPr marL="0" indent="0" algn="ctr">
              <a:buNone/>
            </a:pPr>
            <a:r>
              <a:rPr lang="en-US" sz="4000" dirty="0" smtClean="0"/>
              <a:t>Questions or Comments?</a:t>
            </a:r>
            <a:endParaRPr lang="en-US" sz="4000" dirty="0"/>
          </a:p>
        </p:txBody>
      </p:sp>
      <p:pic>
        <p:nvPicPr>
          <p:cNvPr id="5"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6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pPr algn="ctr"/>
            <a:r>
              <a:rPr lang="en-US" sz="4000" dirty="0"/>
              <a:t>FY 2015 Budget Overview</a:t>
            </a:r>
            <a:endParaRPr lang="en-US" sz="4000" dirty="0">
              <a:latin typeface="Georgia" panose="02040502050405020303" pitchFamily="18" charset="0"/>
            </a:endParaRPr>
          </a:p>
        </p:txBody>
      </p:sp>
      <p:sp>
        <p:nvSpPr>
          <p:cNvPr id="3" name="Content Placeholder 2"/>
          <p:cNvSpPr>
            <a:spLocks noGrp="1"/>
          </p:cNvSpPr>
          <p:nvPr>
            <p:ph idx="1"/>
          </p:nvPr>
        </p:nvSpPr>
        <p:spPr>
          <a:xfrm>
            <a:off x="457200" y="1108075"/>
            <a:ext cx="8229600" cy="4530725"/>
          </a:xfrm>
        </p:spPr>
        <p:txBody>
          <a:bodyPr/>
          <a:lstStyle/>
          <a:p>
            <a:pPr marL="0" indent="0" algn="ctr">
              <a:buNone/>
            </a:pPr>
            <a:endParaRPr lang="en-US" dirty="0" smtClean="0"/>
          </a:p>
          <a:p>
            <a:pPr marL="0" indent="0" algn="ctr">
              <a:buNone/>
            </a:pPr>
            <a:r>
              <a:rPr lang="en-US" dirty="0" smtClean="0"/>
              <a:t>DDS </a:t>
            </a:r>
            <a:r>
              <a:rPr lang="en-US" dirty="0"/>
              <a:t>Operating Budget</a:t>
            </a:r>
          </a:p>
          <a:p>
            <a:pPr marL="400050" lvl="1" indent="0">
              <a:buNone/>
            </a:pPr>
            <a:endParaRPr lang="en-US" dirty="0"/>
          </a:p>
          <a:p>
            <a:pPr marL="400050" lvl="1" indent="0">
              <a:buNone/>
            </a:pPr>
            <a:r>
              <a:rPr lang="en-US" sz="2400" dirty="0"/>
              <a:t>FY 2015 Proposed		$158,051,133</a:t>
            </a:r>
          </a:p>
          <a:p>
            <a:pPr marL="400050" lvl="1" indent="0">
              <a:buNone/>
            </a:pPr>
            <a:r>
              <a:rPr lang="en-US" sz="2400" dirty="0"/>
              <a:t>FY 2014 Approved		$ 95,595,851</a:t>
            </a:r>
          </a:p>
          <a:p>
            <a:pPr marL="400050" lvl="1" indent="0">
              <a:buNone/>
            </a:pPr>
            <a:r>
              <a:rPr lang="en-US" sz="2400" dirty="0"/>
              <a:t>Change				+$62,455,282 (+65.3%)</a:t>
            </a:r>
          </a:p>
          <a:p>
            <a:endParaRPr lang="en-US" sz="2800" dirty="0">
              <a:latin typeface="Georgia" panose="02040502050405020303" pitchFamily="18" charset="0"/>
              <a:cs typeface="Calibri" pitchFamily="34" charset="0"/>
            </a:endParaRPr>
          </a:p>
        </p:txBody>
      </p:sp>
      <p:sp>
        <p:nvSpPr>
          <p:cNvPr id="4" name="Slide Number Placeholder 3"/>
          <p:cNvSpPr>
            <a:spLocks noGrp="1"/>
          </p:cNvSpPr>
          <p:nvPr>
            <p:ph type="sldNum" sz="quarter" idx="10"/>
          </p:nvPr>
        </p:nvSpPr>
        <p:spPr/>
        <p:txBody>
          <a:bodyPr/>
          <a:lstStyle/>
          <a:p>
            <a:pPr>
              <a:defRPr/>
            </a:pPr>
            <a:fld id="{54A90F02-3DA9-4EDF-AFC2-F6915CF374F2}" type="slidenum">
              <a:rPr lang="en-US" altLang="en-US" smtClean="0"/>
              <a:pPr>
                <a:defRPr/>
              </a:pPr>
              <a:t>2</a:t>
            </a:fld>
            <a:endParaRPr lang="en-US" altLang="en-US" dirty="0"/>
          </a:p>
        </p:txBody>
      </p:sp>
    </p:spTree>
    <p:extLst>
      <p:ext uri="{BB962C8B-B14F-4D97-AF65-F5344CB8AC3E}">
        <p14:creationId xmlns:p14="http://schemas.microsoft.com/office/powerpoint/2010/main" val="2842069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FY 2015 DDS Budget by Revenue Type </a:t>
            </a:r>
            <a:br>
              <a:rPr lang="en-US" dirty="0" smtClean="0"/>
            </a:br>
            <a:endParaRPr lang="en-US" dirty="0"/>
          </a:p>
        </p:txBody>
      </p:sp>
      <p:pic>
        <p:nvPicPr>
          <p:cNvPr id="4"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031183900"/>
              </p:ext>
            </p:extLst>
          </p:nvPr>
        </p:nvGraphicFramePr>
        <p:xfrm>
          <a:off x="1219200" y="1524000"/>
          <a:ext cx="6324600" cy="3904008"/>
        </p:xfrm>
        <a:graphic>
          <a:graphicData uri="http://schemas.openxmlformats.org/drawingml/2006/table">
            <a:tbl>
              <a:tblPr firstRow="1" bandRow="1">
                <a:tableStyleId>{5C22544A-7EE6-4342-B048-85BDC9FD1C3A}</a:tableStyleId>
              </a:tblPr>
              <a:tblGrid>
                <a:gridCol w="1890607"/>
                <a:gridCol w="1462193"/>
                <a:gridCol w="1371600"/>
                <a:gridCol w="1600200"/>
              </a:tblGrid>
              <a:tr h="317471">
                <a:tc>
                  <a:txBody>
                    <a:bodyPr/>
                    <a:lstStyle/>
                    <a:p>
                      <a:r>
                        <a:rPr lang="en-US" sz="1600" dirty="0" smtClean="0"/>
                        <a:t>Revenue Type</a:t>
                      </a:r>
                      <a:endParaRPr lang="en-US" sz="1600" dirty="0"/>
                    </a:p>
                  </a:txBody>
                  <a:tcPr/>
                </a:tc>
                <a:tc>
                  <a:txBody>
                    <a:bodyPr/>
                    <a:lstStyle/>
                    <a:p>
                      <a:r>
                        <a:rPr lang="en-US" sz="1600" dirty="0" smtClean="0"/>
                        <a:t>FY 2015</a:t>
                      </a:r>
                      <a:endParaRPr lang="en-US" sz="1600" dirty="0"/>
                    </a:p>
                  </a:txBody>
                  <a:tcPr/>
                </a:tc>
                <a:tc>
                  <a:txBody>
                    <a:bodyPr/>
                    <a:lstStyle/>
                    <a:p>
                      <a:r>
                        <a:rPr lang="en-US" sz="1600" dirty="0" smtClean="0"/>
                        <a:t>FY 2014</a:t>
                      </a:r>
                      <a:endParaRPr lang="en-US" sz="1600" dirty="0"/>
                    </a:p>
                  </a:txBody>
                  <a:tcPr/>
                </a:tc>
                <a:tc>
                  <a:txBody>
                    <a:bodyPr/>
                    <a:lstStyle/>
                    <a:p>
                      <a:r>
                        <a:rPr lang="en-US" sz="1600" dirty="0" smtClean="0"/>
                        <a:t>Change</a:t>
                      </a:r>
                      <a:endParaRPr lang="en-US" sz="1600" dirty="0"/>
                    </a:p>
                  </a:txBody>
                  <a:tcPr/>
                </a:tc>
              </a:tr>
              <a:tr h="594788">
                <a:tc>
                  <a:txBody>
                    <a:bodyPr/>
                    <a:lstStyle/>
                    <a:p>
                      <a:r>
                        <a:rPr lang="en-US" sz="1600" dirty="0" smtClean="0"/>
                        <a:t>Local Funds</a:t>
                      </a:r>
                      <a:endParaRPr lang="en-US" sz="1600" dirty="0"/>
                    </a:p>
                  </a:txBody>
                  <a:tcPr/>
                </a:tc>
                <a:tc>
                  <a:txBody>
                    <a:bodyPr/>
                    <a:lstStyle/>
                    <a:p>
                      <a:r>
                        <a:rPr lang="en-US" sz="1600" dirty="0" smtClean="0"/>
                        <a:t>$115,930,000</a:t>
                      </a:r>
                      <a:endParaRPr lang="en-US" sz="1600" dirty="0"/>
                    </a:p>
                  </a:txBody>
                  <a:tcPr/>
                </a:tc>
                <a:tc>
                  <a:txBody>
                    <a:bodyPr/>
                    <a:lstStyle/>
                    <a:p>
                      <a:r>
                        <a:rPr lang="en-US" sz="1600" dirty="0" smtClean="0"/>
                        <a:t>$55,204,000</a:t>
                      </a:r>
                      <a:endParaRPr lang="en-US" sz="1600" dirty="0"/>
                    </a:p>
                  </a:txBody>
                  <a:tcPr/>
                </a:tc>
                <a:tc>
                  <a:txBody>
                    <a:bodyPr/>
                    <a:lstStyle/>
                    <a:p>
                      <a:r>
                        <a:rPr lang="en-US" sz="1600" dirty="0" smtClean="0"/>
                        <a:t>+$60,726,000</a:t>
                      </a:r>
                    </a:p>
                    <a:p>
                      <a:r>
                        <a:rPr lang="en-US" sz="1600" dirty="0" smtClean="0"/>
                        <a:t>(+110%)</a:t>
                      </a:r>
                      <a:endParaRPr lang="en-US" sz="1600" dirty="0"/>
                    </a:p>
                  </a:txBody>
                  <a:tcPr/>
                </a:tc>
              </a:tr>
              <a:tr h="594788">
                <a:tc>
                  <a:txBody>
                    <a:bodyPr/>
                    <a:lstStyle/>
                    <a:p>
                      <a:r>
                        <a:rPr lang="en-US" sz="1600" dirty="0" smtClean="0"/>
                        <a:t>Special Purpose</a:t>
                      </a:r>
                      <a:r>
                        <a:rPr lang="en-US" sz="1600" baseline="0" dirty="0" smtClean="0"/>
                        <a:t> Revenue Funds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$7,550,000</a:t>
                      </a:r>
                    </a:p>
                    <a:p>
                      <a:endParaRPr lang="en-US" sz="1600" dirty="0"/>
                    </a:p>
                  </a:txBody>
                  <a:tcPr/>
                </a:tc>
                <a:tc>
                  <a:txBody>
                    <a:bodyPr/>
                    <a:lstStyle/>
                    <a:p>
                      <a:r>
                        <a:rPr lang="en-US" sz="1600" dirty="0" smtClean="0"/>
                        <a:t>$7,550,000</a:t>
                      </a:r>
                      <a:endParaRPr lang="en-US" sz="1600" dirty="0"/>
                    </a:p>
                  </a:txBody>
                  <a:tcPr/>
                </a:tc>
                <a:tc>
                  <a:txBody>
                    <a:bodyPr/>
                    <a:lstStyle/>
                    <a:p>
                      <a:r>
                        <a:rPr lang="en-US" sz="1600" dirty="0" smtClean="0"/>
                        <a:t>0</a:t>
                      </a:r>
                    </a:p>
                    <a:p>
                      <a:r>
                        <a:rPr lang="en-US" sz="1600" dirty="0" smtClean="0"/>
                        <a:t>(0%)</a:t>
                      </a:r>
                      <a:endParaRPr lang="en-US" sz="1600" dirty="0"/>
                    </a:p>
                  </a:txBody>
                  <a:tcPr/>
                </a:tc>
              </a:tr>
              <a:tr h="594788">
                <a:tc>
                  <a:txBody>
                    <a:bodyPr/>
                    <a:lstStyle/>
                    <a:p>
                      <a:r>
                        <a:rPr lang="en-US" sz="1600" dirty="0" smtClean="0"/>
                        <a:t>Federal Grant Funds</a:t>
                      </a:r>
                      <a:endParaRPr lang="en-US" sz="1600" dirty="0"/>
                    </a:p>
                  </a:txBody>
                  <a:tcPr/>
                </a:tc>
                <a:tc>
                  <a:txBody>
                    <a:bodyPr/>
                    <a:lstStyle/>
                    <a:p>
                      <a:r>
                        <a:rPr lang="en-US" sz="1600" dirty="0" smtClean="0"/>
                        <a:t>$27,014,000</a:t>
                      </a:r>
                      <a:endParaRPr lang="en-US" sz="1600" dirty="0"/>
                    </a:p>
                  </a:txBody>
                  <a:tcPr/>
                </a:tc>
                <a:tc>
                  <a:txBody>
                    <a:bodyPr/>
                    <a:lstStyle/>
                    <a:p>
                      <a:r>
                        <a:rPr lang="en-US" sz="1600" dirty="0" smtClean="0"/>
                        <a:t>$26,454,000</a:t>
                      </a:r>
                      <a:endParaRPr lang="en-US" sz="1600" dirty="0"/>
                    </a:p>
                  </a:txBody>
                  <a:tcPr/>
                </a:tc>
                <a:tc>
                  <a:txBody>
                    <a:bodyPr/>
                    <a:lstStyle/>
                    <a:p>
                      <a:r>
                        <a:rPr lang="en-US" sz="1600" dirty="0" smtClean="0"/>
                        <a:t>$560,000</a:t>
                      </a:r>
                    </a:p>
                    <a:p>
                      <a:r>
                        <a:rPr lang="en-US" sz="1600" dirty="0" smtClean="0"/>
                        <a:t>(+2.1%)</a:t>
                      </a:r>
                      <a:endParaRPr lang="en-US" sz="1600" dirty="0"/>
                    </a:p>
                  </a:txBody>
                  <a:tcPr/>
                </a:tc>
              </a:tr>
              <a:tr h="594788">
                <a:tc>
                  <a:txBody>
                    <a:bodyPr/>
                    <a:lstStyle/>
                    <a:p>
                      <a:r>
                        <a:rPr lang="en-US" sz="1600" dirty="0" smtClean="0"/>
                        <a:t>Federal Medicaid Payments</a:t>
                      </a:r>
                      <a:endParaRPr lang="en-US" sz="1600" dirty="0"/>
                    </a:p>
                  </a:txBody>
                  <a:tcPr/>
                </a:tc>
                <a:tc>
                  <a:txBody>
                    <a:bodyPr/>
                    <a:lstStyle/>
                    <a:p>
                      <a:r>
                        <a:rPr lang="en-US" sz="1600" dirty="0" smtClean="0"/>
                        <a:t>$7,497,000</a:t>
                      </a:r>
                      <a:endParaRPr lang="en-US" sz="1600" dirty="0"/>
                    </a:p>
                  </a:txBody>
                  <a:tcPr/>
                </a:tc>
                <a:tc>
                  <a:txBody>
                    <a:bodyPr/>
                    <a:lstStyle/>
                    <a:p>
                      <a:r>
                        <a:rPr lang="en-US" sz="1600" dirty="0" smtClean="0"/>
                        <a:t>$6,336,000</a:t>
                      </a:r>
                      <a:endParaRPr lang="en-US" sz="1600" dirty="0"/>
                    </a:p>
                  </a:txBody>
                  <a:tcPr/>
                </a:tc>
                <a:tc>
                  <a:txBody>
                    <a:bodyPr/>
                    <a:lstStyle/>
                    <a:p>
                      <a:r>
                        <a:rPr lang="en-US" sz="1600" dirty="0" smtClean="0"/>
                        <a:t>$1,160,000</a:t>
                      </a:r>
                    </a:p>
                    <a:p>
                      <a:r>
                        <a:rPr lang="en-US" sz="1600" dirty="0" smtClean="0"/>
                        <a:t>(+18.3%)</a:t>
                      </a:r>
                      <a:endParaRPr lang="en-US" sz="1600" dirty="0"/>
                    </a:p>
                  </a:txBody>
                  <a:tcPr/>
                </a:tc>
              </a:tr>
              <a:tr h="594788">
                <a:tc>
                  <a:txBody>
                    <a:bodyPr/>
                    <a:lstStyle/>
                    <a:p>
                      <a:r>
                        <a:rPr lang="en-US" sz="1600" dirty="0" smtClean="0"/>
                        <a:t>Intra-District</a:t>
                      </a:r>
                      <a:r>
                        <a:rPr lang="en-US" sz="1600" baseline="0" dirty="0" smtClean="0"/>
                        <a:t> Funds</a:t>
                      </a:r>
                      <a:endParaRPr lang="en-US" sz="1600" dirty="0"/>
                    </a:p>
                  </a:txBody>
                  <a:tcPr/>
                </a:tc>
                <a:tc>
                  <a:txBody>
                    <a:bodyPr/>
                    <a:lstStyle/>
                    <a:p>
                      <a:r>
                        <a:rPr lang="en-US" sz="1600" dirty="0" smtClean="0"/>
                        <a:t>$51,000</a:t>
                      </a:r>
                      <a:endParaRPr lang="en-US" sz="1600" dirty="0"/>
                    </a:p>
                  </a:txBody>
                  <a:tcPr/>
                </a:tc>
                <a:tc>
                  <a:txBody>
                    <a:bodyPr/>
                    <a:lstStyle/>
                    <a:p>
                      <a:r>
                        <a:rPr lang="en-US" sz="1600" dirty="0" smtClean="0"/>
                        <a:t>$52,000</a:t>
                      </a:r>
                      <a:endParaRPr lang="en-US" sz="1600" dirty="0"/>
                    </a:p>
                  </a:txBody>
                  <a:tcPr/>
                </a:tc>
                <a:tc>
                  <a:txBody>
                    <a:bodyPr/>
                    <a:lstStyle/>
                    <a:p>
                      <a:r>
                        <a:rPr lang="en-US" sz="1600" dirty="0" smtClean="0"/>
                        <a:t>-$1,000</a:t>
                      </a:r>
                    </a:p>
                    <a:p>
                      <a:r>
                        <a:rPr lang="en-US" sz="1600" dirty="0" smtClean="0"/>
                        <a:t>(-2.2%)</a:t>
                      </a:r>
                      <a:endParaRPr lang="en-US" sz="1600" dirty="0"/>
                    </a:p>
                  </a:txBody>
                  <a:tcPr/>
                </a:tc>
              </a:tr>
              <a:tr h="594788">
                <a:tc>
                  <a:txBody>
                    <a:bodyPr/>
                    <a:lstStyle/>
                    <a:p>
                      <a:r>
                        <a:rPr lang="en-US" sz="1600" dirty="0" smtClean="0"/>
                        <a:t>Total</a:t>
                      </a:r>
                      <a:endParaRPr lang="en-US" sz="1600" dirty="0"/>
                    </a:p>
                  </a:txBody>
                  <a:tcPr/>
                </a:tc>
                <a:tc>
                  <a:txBody>
                    <a:bodyPr/>
                    <a:lstStyle/>
                    <a:p>
                      <a:r>
                        <a:rPr lang="en-US" sz="1600" dirty="0" smtClean="0"/>
                        <a:t>$158,051,000</a:t>
                      </a:r>
                      <a:endParaRPr lang="en-US" sz="1600" dirty="0"/>
                    </a:p>
                  </a:txBody>
                  <a:tcPr/>
                </a:tc>
                <a:tc>
                  <a:txBody>
                    <a:bodyPr/>
                    <a:lstStyle/>
                    <a:p>
                      <a:r>
                        <a:rPr lang="en-US" sz="1600" dirty="0" smtClean="0"/>
                        <a:t>$95,596,000</a:t>
                      </a:r>
                      <a:endParaRPr lang="en-US" sz="1600" dirty="0"/>
                    </a:p>
                  </a:txBody>
                  <a:tcPr/>
                </a:tc>
                <a:tc>
                  <a:txBody>
                    <a:bodyPr/>
                    <a:lstStyle/>
                    <a:p>
                      <a:r>
                        <a:rPr lang="en-US" sz="1600" dirty="0" smtClean="0"/>
                        <a:t>$62.455,000</a:t>
                      </a:r>
                    </a:p>
                    <a:p>
                      <a:r>
                        <a:rPr lang="en-US" sz="1600" dirty="0" smtClean="0"/>
                        <a:t>(+65.3%)</a:t>
                      </a:r>
                      <a:endParaRPr lang="en-US" sz="1600" dirty="0"/>
                    </a:p>
                  </a:txBody>
                  <a:tcPr/>
                </a:tc>
              </a:tr>
            </a:tbl>
          </a:graphicData>
        </a:graphic>
      </p:graphicFrame>
    </p:spTree>
    <p:extLst>
      <p:ext uri="{BB962C8B-B14F-4D97-AF65-F5344CB8AC3E}">
        <p14:creationId xmlns:p14="http://schemas.microsoft.com/office/powerpoint/2010/main" val="1027149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FY 2015 DDS Budget – FTE Overview</a:t>
            </a:r>
            <a:endParaRPr lang="en-US" dirty="0"/>
          </a:p>
        </p:txBody>
      </p:sp>
      <p:sp>
        <p:nvSpPr>
          <p:cNvPr id="3" name="Content Placeholder 2"/>
          <p:cNvSpPr>
            <a:spLocks noGrp="1"/>
          </p:cNvSpPr>
          <p:nvPr>
            <p:ph idx="1"/>
          </p:nvPr>
        </p:nvSpPr>
        <p:spPr/>
        <p:txBody>
          <a:bodyPr/>
          <a:lstStyle/>
          <a:p>
            <a:pPr marL="0" indent="0" algn="ctr">
              <a:buNone/>
            </a:pPr>
            <a:r>
              <a:rPr lang="en-US" sz="2400" b="1" dirty="0" smtClean="0"/>
              <a:t>DDS Full Time Equivalents (FTEs)</a:t>
            </a:r>
          </a:p>
          <a:p>
            <a:pPr marL="400050" lvl="1" indent="0">
              <a:buNone/>
            </a:pPr>
            <a:endParaRPr lang="en-US" sz="2400" dirty="0" smtClean="0"/>
          </a:p>
          <a:p>
            <a:pPr marL="400050" lvl="1" indent="0">
              <a:buNone/>
            </a:pPr>
            <a:r>
              <a:rPr lang="en-US" sz="2200" dirty="0" smtClean="0"/>
              <a:t>FY 2015 Proposed		431</a:t>
            </a:r>
          </a:p>
          <a:p>
            <a:pPr marL="400050" lvl="1" indent="0">
              <a:buNone/>
            </a:pPr>
            <a:r>
              <a:rPr lang="en-US" sz="2200" dirty="0" smtClean="0"/>
              <a:t>FY 2014 Approved		413</a:t>
            </a:r>
          </a:p>
          <a:p>
            <a:pPr marL="400050" lvl="1" indent="0">
              <a:buNone/>
            </a:pPr>
            <a:r>
              <a:rPr lang="en-US" sz="2200" dirty="0" smtClean="0"/>
              <a:t>Change			+ 18 FTEs </a:t>
            </a:r>
            <a:r>
              <a:rPr lang="en-US" sz="2200" dirty="0" smtClean="0">
                <a:effectLst/>
              </a:rPr>
              <a:t>(+4.4%)</a:t>
            </a:r>
            <a:endParaRPr lang="en-US" sz="2200" dirty="0"/>
          </a:p>
        </p:txBody>
      </p:sp>
      <p:pic>
        <p:nvPicPr>
          <p:cNvPr id="5" name="Picture 2" descr="DDS FINAL Logo">
            <a:hlinkClick r:id="rId3" tooltip="Department on Disability Services"/>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760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FY 2015 DDS Budget – FTE Overview</a:t>
            </a:r>
            <a:endParaRPr lang="en-US" dirty="0"/>
          </a:p>
        </p:txBody>
      </p:sp>
      <p:sp>
        <p:nvSpPr>
          <p:cNvPr id="3" name="Content Placeholder 2"/>
          <p:cNvSpPr>
            <a:spLocks noGrp="1"/>
          </p:cNvSpPr>
          <p:nvPr>
            <p:ph idx="1"/>
          </p:nvPr>
        </p:nvSpPr>
        <p:spPr>
          <a:xfrm>
            <a:off x="517745" y="1219200"/>
            <a:ext cx="8229600" cy="4530725"/>
          </a:xfrm>
        </p:spPr>
        <p:txBody>
          <a:bodyPr/>
          <a:lstStyle/>
          <a:p>
            <a:pPr marL="0" indent="0" algn="ctr">
              <a:buNone/>
            </a:pPr>
            <a:r>
              <a:rPr lang="en-US" dirty="0" smtClean="0"/>
              <a:t>DDS FTE Allocations</a:t>
            </a:r>
          </a:p>
          <a:p>
            <a:pPr marL="400050" lvl="1"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4212123602"/>
              </p:ext>
            </p:extLst>
          </p:nvPr>
        </p:nvGraphicFramePr>
        <p:xfrm>
          <a:off x="1828800" y="1981200"/>
          <a:ext cx="6096000" cy="3291841"/>
        </p:xfrm>
        <a:graphic>
          <a:graphicData uri="http://schemas.openxmlformats.org/drawingml/2006/table">
            <a:tbl>
              <a:tblPr firstRow="1" bandRow="1">
                <a:tableStyleId>{5C22544A-7EE6-4342-B048-85BDC9FD1C3A}</a:tableStyleId>
              </a:tblPr>
              <a:tblGrid>
                <a:gridCol w="2748915"/>
                <a:gridCol w="1188720"/>
                <a:gridCol w="1114425"/>
                <a:gridCol w="1043940"/>
              </a:tblGrid>
              <a:tr h="640081">
                <a:tc>
                  <a:txBody>
                    <a:bodyPr/>
                    <a:lstStyle/>
                    <a:p>
                      <a:r>
                        <a:rPr lang="en-US" sz="1600" dirty="0" smtClean="0"/>
                        <a:t>Program</a:t>
                      </a:r>
                      <a:r>
                        <a:rPr lang="en-US" sz="1600" baseline="0" dirty="0" smtClean="0"/>
                        <a:t> &amp; Activity</a:t>
                      </a:r>
                      <a:endParaRPr lang="en-US" sz="1600" dirty="0"/>
                    </a:p>
                  </a:txBody>
                  <a:tcPr/>
                </a:tc>
                <a:tc>
                  <a:txBody>
                    <a:bodyPr/>
                    <a:lstStyle/>
                    <a:p>
                      <a:r>
                        <a:rPr lang="en-US" sz="1600" dirty="0" smtClean="0"/>
                        <a:t>FY 2015</a:t>
                      </a:r>
                      <a:endParaRPr lang="en-US" sz="1600" dirty="0"/>
                    </a:p>
                  </a:txBody>
                  <a:tcPr/>
                </a:tc>
                <a:tc>
                  <a:txBody>
                    <a:bodyPr/>
                    <a:lstStyle/>
                    <a:p>
                      <a:r>
                        <a:rPr lang="en-US" sz="1600" dirty="0" smtClean="0"/>
                        <a:t>FY 2014</a:t>
                      </a:r>
                      <a:endParaRPr lang="en-US" sz="1600" dirty="0"/>
                    </a:p>
                  </a:txBody>
                  <a:tcPr/>
                </a:tc>
                <a:tc>
                  <a:txBody>
                    <a:bodyPr/>
                    <a:lstStyle/>
                    <a:p>
                      <a:r>
                        <a:rPr lang="en-US" sz="1600" dirty="0" smtClean="0"/>
                        <a:t>Change</a:t>
                      </a:r>
                      <a:endParaRPr lang="en-US" sz="1600" dirty="0"/>
                    </a:p>
                  </a:txBody>
                  <a:tcPr/>
                </a:tc>
              </a:tr>
              <a:tr h="559952">
                <a:tc>
                  <a:txBody>
                    <a:bodyPr/>
                    <a:lstStyle/>
                    <a:p>
                      <a:r>
                        <a:rPr lang="en-US" sz="1600" dirty="0" smtClean="0"/>
                        <a:t>Developmental Disabilities Administration (DDA)</a:t>
                      </a:r>
                      <a:endParaRPr lang="en-US" sz="1600" dirty="0"/>
                    </a:p>
                  </a:txBody>
                  <a:tcPr/>
                </a:tc>
                <a:tc>
                  <a:txBody>
                    <a:bodyPr/>
                    <a:lstStyle/>
                    <a:p>
                      <a:r>
                        <a:rPr lang="en-US" sz="1600" dirty="0" smtClean="0"/>
                        <a:t>185*</a:t>
                      </a:r>
                      <a:endParaRPr lang="en-US" sz="1600" dirty="0"/>
                    </a:p>
                  </a:txBody>
                  <a:tcPr/>
                </a:tc>
                <a:tc>
                  <a:txBody>
                    <a:bodyPr/>
                    <a:lstStyle/>
                    <a:p>
                      <a:r>
                        <a:rPr lang="en-US" sz="1600" dirty="0" smtClean="0"/>
                        <a:t>184</a:t>
                      </a:r>
                      <a:endParaRPr lang="en-US" sz="1600" dirty="0"/>
                    </a:p>
                  </a:txBody>
                  <a:tcPr/>
                </a:tc>
                <a:tc>
                  <a:txBody>
                    <a:bodyPr/>
                    <a:lstStyle/>
                    <a:p>
                      <a:r>
                        <a:rPr lang="en-US" sz="1600" dirty="0" smtClean="0"/>
                        <a:t>+1</a:t>
                      </a:r>
                      <a:endParaRPr lang="en-US" sz="1600" dirty="0"/>
                    </a:p>
                  </a:txBody>
                  <a:tcPr/>
                </a:tc>
              </a:tr>
              <a:tr h="559952">
                <a:tc>
                  <a:txBody>
                    <a:bodyPr/>
                    <a:lstStyle/>
                    <a:p>
                      <a:r>
                        <a:rPr lang="en-US" sz="1600" dirty="0" smtClean="0"/>
                        <a:t>Rehabilitation Services Administration</a:t>
                      </a:r>
                      <a:r>
                        <a:rPr lang="en-US" sz="1600" baseline="0" dirty="0" smtClean="0"/>
                        <a:t> (RSA)</a:t>
                      </a:r>
                      <a:endParaRPr lang="en-US" sz="1600" dirty="0"/>
                    </a:p>
                  </a:txBody>
                  <a:tcPr/>
                </a:tc>
                <a:tc>
                  <a:txBody>
                    <a:bodyPr/>
                    <a:lstStyle/>
                    <a:p>
                      <a:r>
                        <a:rPr lang="en-US" sz="1600" dirty="0" smtClean="0"/>
                        <a:t>114</a:t>
                      </a:r>
                      <a:endParaRPr lang="en-US" sz="1600" dirty="0"/>
                    </a:p>
                  </a:txBody>
                  <a:tcPr/>
                </a:tc>
                <a:tc>
                  <a:txBody>
                    <a:bodyPr/>
                    <a:lstStyle/>
                    <a:p>
                      <a:r>
                        <a:rPr lang="en-US" sz="1600" dirty="0" smtClean="0"/>
                        <a:t>114</a:t>
                      </a:r>
                      <a:endParaRPr lang="en-US" sz="1600" dirty="0"/>
                    </a:p>
                  </a:txBody>
                  <a:tcPr/>
                </a:tc>
                <a:tc>
                  <a:txBody>
                    <a:bodyPr/>
                    <a:lstStyle/>
                    <a:p>
                      <a:r>
                        <a:rPr lang="en-US" sz="1600" dirty="0" smtClean="0"/>
                        <a:t>0</a:t>
                      </a:r>
                      <a:endParaRPr lang="en-US" sz="1600" dirty="0"/>
                    </a:p>
                  </a:txBody>
                  <a:tcPr/>
                </a:tc>
              </a:tr>
              <a:tr h="559952">
                <a:tc>
                  <a:txBody>
                    <a:bodyPr/>
                    <a:lstStyle/>
                    <a:p>
                      <a:r>
                        <a:rPr lang="en-US" sz="1600" dirty="0" smtClean="0"/>
                        <a:t>Disability Determination Division</a:t>
                      </a:r>
                      <a:r>
                        <a:rPr lang="en-US" sz="1600" baseline="0" dirty="0" smtClean="0"/>
                        <a:t> (DDD) </a:t>
                      </a:r>
                      <a:endParaRPr lang="en-US" sz="1600" dirty="0"/>
                    </a:p>
                  </a:txBody>
                  <a:tcPr/>
                </a:tc>
                <a:tc>
                  <a:txBody>
                    <a:bodyPr/>
                    <a:lstStyle/>
                    <a:p>
                      <a:r>
                        <a:rPr lang="en-US" sz="1600" dirty="0" smtClean="0"/>
                        <a:t>64</a:t>
                      </a:r>
                      <a:endParaRPr lang="en-US" sz="1600" dirty="0"/>
                    </a:p>
                  </a:txBody>
                  <a:tcPr/>
                </a:tc>
                <a:tc>
                  <a:txBody>
                    <a:bodyPr/>
                    <a:lstStyle/>
                    <a:p>
                      <a:r>
                        <a:rPr lang="en-US" sz="1600" dirty="0" smtClean="0"/>
                        <a:t>53</a:t>
                      </a:r>
                      <a:endParaRPr lang="en-US" sz="1600" dirty="0"/>
                    </a:p>
                  </a:txBody>
                  <a:tcPr/>
                </a:tc>
                <a:tc>
                  <a:txBody>
                    <a:bodyPr/>
                    <a:lstStyle/>
                    <a:p>
                      <a:r>
                        <a:rPr lang="en-US" sz="1600" dirty="0" smtClean="0"/>
                        <a:t>+11</a:t>
                      </a:r>
                      <a:endParaRPr lang="en-US" sz="1600" dirty="0"/>
                    </a:p>
                  </a:txBody>
                  <a:tcPr/>
                </a:tc>
              </a:tr>
              <a:tr h="324440">
                <a:tc>
                  <a:txBody>
                    <a:bodyPr/>
                    <a:lstStyle/>
                    <a:p>
                      <a:r>
                        <a:rPr lang="en-US" sz="1600" dirty="0" smtClean="0"/>
                        <a:t>Agency Management</a:t>
                      </a:r>
                      <a:endParaRPr lang="en-US" sz="1600" dirty="0"/>
                    </a:p>
                  </a:txBody>
                  <a:tcPr/>
                </a:tc>
                <a:tc>
                  <a:txBody>
                    <a:bodyPr/>
                    <a:lstStyle/>
                    <a:p>
                      <a:r>
                        <a:rPr lang="en-US" sz="1600" dirty="0" smtClean="0"/>
                        <a:t>55*</a:t>
                      </a:r>
                      <a:endParaRPr lang="en-US" sz="1600" dirty="0"/>
                    </a:p>
                  </a:txBody>
                  <a:tcPr/>
                </a:tc>
                <a:tc>
                  <a:txBody>
                    <a:bodyPr/>
                    <a:lstStyle/>
                    <a:p>
                      <a:r>
                        <a:rPr lang="en-US" sz="1600" dirty="0" smtClean="0"/>
                        <a:t>49</a:t>
                      </a:r>
                      <a:endParaRPr lang="en-US" sz="1600" dirty="0"/>
                    </a:p>
                  </a:txBody>
                  <a:tcPr/>
                </a:tc>
                <a:tc>
                  <a:txBody>
                    <a:bodyPr/>
                    <a:lstStyle/>
                    <a:p>
                      <a:r>
                        <a:rPr lang="en-US" sz="1600" dirty="0" smtClean="0"/>
                        <a:t>+6*</a:t>
                      </a:r>
                      <a:endParaRPr lang="en-US" sz="1600" dirty="0"/>
                    </a:p>
                  </a:txBody>
                  <a:tcPr/>
                </a:tc>
              </a:tr>
              <a:tr h="559952">
                <a:tc>
                  <a:txBody>
                    <a:bodyPr/>
                    <a:lstStyle/>
                    <a:p>
                      <a:r>
                        <a:rPr lang="en-US" sz="1600" dirty="0" smtClean="0"/>
                        <a:t>Agency Financial Operations</a:t>
                      </a:r>
                      <a:endParaRPr lang="en-US" sz="1600" dirty="0"/>
                    </a:p>
                  </a:txBody>
                  <a:tcPr/>
                </a:tc>
                <a:tc>
                  <a:txBody>
                    <a:bodyPr/>
                    <a:lstStyle/>
                    <a:p>
                      <a:r>
                        <a:rPr lang="en-US" sz="1600" dirty="0" smtClean="0"/>
                        <a:t>13</a:t>
                      </a:r>
                      <a:endParaRPr lang="en-US" sz="1600" dirty="0"/>
                    </a:p>
                  </a:txBody>
                  <a:tcPr/>
                </a:tc>
                <a:tc>
                  <a:txBody>
                    <a:bodyPr/>
                    <a:lstStyle/>
                    <a:p>
                      <a:r>
                        <a:rPr lang="en-US" sz="1600" dirty="0" smtClean="0"/>
                        <a:t>13</a:t>
                      </a:r>
                      <a:endParaRPr lang="en-US" sz="1600" dirty="0"/>
                    </a:p>
                  </a:txBody>
                  <a:tcPr/>
                </a:tc>
                <a:tc>
                  <a:txBody>
                    <a:bodyPr/>
                    <a:lstStyle/>
                    <a:p>
                      <a:r>
                        <a:rPr lang="en-US" sz="1600" dirty="0" smtClean="0"/>
                        <a:t>0</a:t>
                      </a:r>
                      <a:endParaRPr lang="en-US" sz="1600" dirty="0"/>
                    </a:p>
                  </a:txBody>
                  <a:tcPr/>
                </a:tc>
              </a:tr>
            </a:tbl>
          </a:graphicData>
        </a:graphic>
      </p:graphicFrame>
      <p:pic>
        <p:nvPicPr>
          <p:cNvPr id="6"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078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FY 2015 DDS Budget – FTE Details</a:t>
            </a:r>
            <a:endParaRPr lang="en-US" dirty="0"/>
          </a:p>
        </p:txBody>
      </p:sp>
      <p:sp>
        <p:nvSpPr>
          <p:cNvPr id="3" name="Content Placeholder 2"/>
          <p:cNvSpPr>
            <a:spLocks noGrp="1"/>
          </p:cNvSpPr>
          <p:nvPr>
            <p:ph idx="1"/>
          </p:nvPr>
        </p:nvSpPr>
        <p:spPr>
          <a:xfrm>
            <a:off x="533400" y="1371600"/>
            <a:ext cx="8229600" cy="4530725"/>
          </a:xfrm>
        </p:spPr>
        <p:txBody>
          <a:bodyPr>
            <a:normAutofit/>
          </a:bodyPr>
          <a:lstStyle/>
          <a:p>
            <a:pPr marL="0" indent="0"/>
            <a:r>
              <a:rPr lang="en-US" sz="2600" b="1" dirty="0" smtClean="0"/>
              <a:t>6 new FTEs in AMP</a:t>
            </a:r>
          </a:p>
          <a:p>
            <a:pPr marL="400050" lvl="1" indent="0"/>
            <a:r>
              <a:rPr lang="en-US" sz="2300" dirty="0" smtClean="0"/>
              <a:t>PIO Mgr.			-Performance Management</a:t>
            </a:r>
          </a:p>
          <a:p>
            <a:pPr marL="400050" lvl="1" indent="0"/>
            <a:r>
              <a:rPr lang="en-US" sz="2300" dirty="0" smtClean="0"/>
              <a:t>Sr. Mgmt. Analyst	-Mgmt. Analyst</a:t>
            </a:r>
          </a:p>
          <a:p>
            <a:pPr marL="400050" lvl="1" indent="0"/>
            <a:r>
              <a:rPr lang="en-US" sz="2300" dirty="0" smtClean="0"/>
              <a:t>Program Assistant	-Chief of Staff</a:t>
            </a:r>
          </a:p>
          <a:p>
            <a:pPr marL="400050" lvl="1" indent="0"/>
            <a:endParaRPr lang="en-US" sz="1100" dirty="0" smtClean="0"/>
          </a:p>
          <a:p>
            <a:pPr marL="0" indent="0"/>
            <a:r>
              <a:rPr lang="en-US" sz="2600" b="1" dirty="0"/>
              <a:t>1</a:t>
            </a:r>
            <a:r>
              <a:rPr lang="en-US" sz="2600" b="1" dirty="0" smtClean="0"/>
              <a:t> new FTE in DDA to restore the Operations Manager</a:t>
            </a:r>
          </a:p>
          <a:p>
            <a:pPr marL="0" indent="0">
              <a:buNone/>
            </a:pPr>
            <a:endParaRPr lang="en-US" sz="1100" dirty="0" smtClean="0"/>
          </a:p>
          <a:p>
            <a:pPr marL="0" indent="0"/>
            <a:r>
              <a:rPr lang="en-US" sz="2600" b="1" dirty="0" smtClean="0"/>
              <a:t>11 new FTEs in DDD </a:t>
            </a:r>
          </a:p>
          <a:p>
            <a:pPr marL="400050" lvl="1" indent="0"/>
            <a:r>
              <a:rPr lang="en-US" sz="2300" dirty="0" smtClean="0"/>
              <a:t>100% Federally funded.</a:t>
            </a:r>
          </a:p>
          <a:p>
            <a:pPr marL="400050" lvl="1" indent="0"/>
            <a:r>
              <a:rPr lang="en-US" sz="2300" dirty="0" smtClean="0"/>
              <a:t>Conversion of contract supports to FTEs.</a:t>
            </a:r>
          </a:p>
          <a:p>
            <a:pPr marL="400050" lvl="1" indent="0">
              <a:buNone/>
            </a:pPr>
            <a:endParaRPr lang="en-US" dirty="0" smtClean="0"/>
          </a:p>
        </p:txBody>
      </p:sp>
      <p:pic>
        <p:nvPicPr>
          <p:cNvPr id="5"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466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FY 2015 DDS/DDA Budget Overview</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34745778"/>
              </p:ext>
            </p:extLst>
          </p:nvPr>
        </p:nvGraphicFramePr>
        <p:xfrm>
          <a:off x="838200" y="1447800"/>
          <a:ext cx="6858000" cy="3504453"/>
        </p:xfrm>
        <a:graphic>
          <a:graphicData uri="http://schemas.openxmlformats.org/drawingml/2006/table">
            <a:tbl>
              <a:tblPr firstRow="1" bandRow="1">
                <a:tableStyleId>{5C22544A-7EE6-4342-B048-85BDC9FD1C3A}</a:tableStyleId>
              </a:tblPr>
              <a:tblGrid>
                <a:gridCol w="2260023"/>
                <a:gridCol w="1558636"/>
                <a:gridCol w="1558636"/>
                <a:gridCol w="1480705"/>
              </a:tblGrid>
              <a:tr h="603505">
                <a:tc>
                  <a:txBody>
                    <a:bodyPr/>
                    <a:lstStyle/>
                    <a:p>
                      <a:r>
                        <a:rPr lang="en-US" sz="1700" dirty="0" smtClean="0"/>
                        <a:t>Program</a:t>
                      </a:r>
                      <a:r>
                        <a:rPr lang="en-US" sz="1700" baseline="0" dirty="0" smtClean="0"/>
                        <a:t> &amp; Activity</a:t>
                      </a:r>
                      <a:endParaRPr lang="en-US" sz="1700" dirty="0"/>
                    </a:p>
                  </a:txBody>
                  <a:tcPr/>
                </a:tc>
                <a:tc>
                  <a:txBody>
                    <a:bodyPr/>
                    <a:lstStyle/>
                    <a:p>
                      <a:r>
                        <a:rPr lang="en-US" sz="1700" dirty="0" smtClean="0"/>
                        <a:t>FY 2015</a:t>
                      </a:r>
                      <a:endParaRPr lang="en-US" sz="1700" dirty="0"/>
                    </a:p>
                  </a:txBody>
                  <a:tcPr/>
                </a:tc>
                <a:tc>
                  <a:txBody>
                    <a:bodyPr/>
                    <a:lstStyle/>
                    <a:p>
                      <a:r>
                        <a:rPr lang="en-US" sz="1700" dirty="0" smtClean="0"/>
                        <a:t>FY 2014</a:t>
                      </a:r>
                      <a:endParaRPr lang="en-US" sz="1700" dirty="0"/>
                    </a:p>
                  </a:txBody>
                  <a:tcPr/>
                </a:tc>
                <a:tc>
                  <a:txBody>
                    <a:bodyPr/>
                    <a:lstStyle/>
                    <a:p>
                      <a:r>
                        <a:rPr lang="en-US" sz="1700" dirty="0" smtClean="0"/>
                        <a:t>Change</a:t>
                      </a:r>
                      <a:endParaRPr lang="en-US" sz="1700" dirty="0"/>
                    </a:p>
                  </a:txBody>
                  <a:tcPr/>
                </a:tc>
              </a:tr>
              <a:tr h="389957">
                <a:tc rowSpan="2">
                  <a:txBody>
                    <a:bodyPr/>
                    <a:lstStyle/>
                    <a:p>
                      <a:r>
                        <a:rPr lang="en-US" sz="1600" dirty="0" smtClean="0"/>
                        <a:t>Service Planning and Coordination</a:t>
                      </a:r>
                      <a:endParaRPr lang="en-US" sz="1600" dirty="0"/>
                    </a:p>
                  </a:txBody>
                  <a:tcPr/>
                </a:tc>
                <a:tc>
                  <a:txBody>
                    <a:bodyPr/>
                    <a:lstStyle/>
                    <a:p>
                      <a:r>
                        <a:rPr lang="en-US" sz="1600" dirty="0" smtClean="0"/>
                        <a:t>$38,376,000</a:t>
                      </a:r>
                      <a:endParaRPr lang="en-US" sz="1600" dirty="0"/>
                    </a:p>
                  </a:txBody>
                  <a:tcPr/>
                </a:tc>
                <a:tc>
                  <a:txBody>
                    <a:bodyPr/>
                    <a:lstStyle/>
                    <a:p>
                      <a:r>
                        <a:rPr lang="en-US" sz="1600" dirty="0" smtClean="0"/>
                        <a:t>$37,076,000</a:t>
                      </a:r>
                      <a:endParaRPr lang="en-US" sz="1600" dirty="0"/>
                    </a:p>
                  </a:txBody>
                  <a:tcPr/>
                </a:tc>
                <a:tc>
                  <a:txBody>
                    <a:bodyPr/>
                    <a:lstStyle/>
                    <a:p>
                      <a:r>
                        <a:rPr lang="en-US" sz="1600" dirty="0" smtClean="0"/>
                        <a:t>+$1,300,000</a:t>
                      </a:r>
                      <a:endParaRPr lang="en-US" sz="1600" dirty="0"/>
                    </a:p>
                  </a:txBody>
                  <a:tcPr/>
                </a:tc>
              </a:tr>
              <a:tr h="389957">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100 FTEs</a:t>
                      </a:r>
                    </a:p>
                  </a:txBody>
                  <a:tcPr/>
                </a:tc>
                <a:tc>
                  <a:txBody>
                    <a:bodyPr/>
                    <a:lstStyle/>
                    <a:p>
                      <a:r>
                        <a:rPr lang="en-US" sz="1600" dirty="0" smtClean="0"/>
                        <a:t>100 FTEs</a:t>
                      </a:r>
                      <a:endParaRPr lang="en-US" sz="1600" dirty="0"/>
                    </a:p>
                  </a:txBody>
                  <a:tcPr/>
                </a:tc>
                <a:tc>
                  <a:txBody>
                    <a:bodyPr/>
                    <a:lstStyle/>
                    <a:p>
                      <a:r>
                        <a:rPr lang="en-US" sz="1600" dirty="0" smtClean="0"/>
                        <a:t>0 FTEs</a:t>
                      </a:r>
                      <a:endParaRPr lang="en-US" sz="1600" dirty="0"/>
                    </a:p>
                  </a:txBody>
                  <a:tcPr/>
                </a:tc>
              </a:tr>
              <a:tr h="389957">
                <a:tc rowSpan="2">
                  <a:txBody>
                    <a:bodyPr/>
                    <a:lstStyle/>
                    <a:p>
                      <a:r>
                        <a:rPr lang="en-US" sz="1600" dirty="0" smtClean="0"/>
                        <a:t>Quality Assurance</a:t>
                      </a:r>
                      <a:endParaRPr lang="en-US" sz="1600" dirty="0"/>
                    </a:p>
                  </a:txBody>
                  <a:tcPr/>
                </a:tc>
                <a:tc>
                  <a:txBody>
                    <a:bodyPr/>
                    <a:lstStyle/>
                    <a:p>
                      <a:r>
                        <a:rPr lang="en-US" sz="1600" dirty="0" smtClean="0"/>
                        <a:t>$9,810,000</a:t>
                      </a:r>
                      <a:endParaRPr lang="en-US" sz="1600" dirty="0"/>
                    </a:p>
                  </a:txBody>
                  <a:tcPr/>
                </a:tc>
                <a:tc>
                  <a:txBody>
                    <a:bodyPr/>
                    <a:lstStyle/>
                    <a:p>
                      <a:r>
                        <a:rPr lang="en-US" sz="1600" dirty="0" smtClean="0"/>
                        <a:t>$8,428,000</a:t>
                      </a:r>
                      <a:endParaRPr lang="en-US" sz="1600" dirty="0"/>
                    </a:p>
                  </a:txBody>
                  <a:tcPr/>
                </a:tc>
                <a:tc>
                  <a:txBody>
                    <a:bodyPr/>
                    <a:lstStyle/>
                    <a:p>
                      <a:r>
                        <a:rPr lang="en-US" sz="1600" dirty="0" smtClean="0"/>
                        <a:t>+$1,383,000</a:t>
                      </a:r>
                      <a:endParaRPr lang="en-US" sz="1600" dirty="0"/>
                    </a:p>
                  </a:txBody>
                  <a:tcPr/>
                </a:tc>
              </a:tr>
              <a:tr h="389957">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38 FTEs</a:t>
                      </a:r>
                    </a:p>
                  </a:txBody>
                  <a:tcPr/>
                </a:tc>
                <a:tc>
                  <a:txBody>
                    <a:bodyPr/>
                    <a:lstStyle/>
                    <a:p>
                      <a:r>
                        <a:rPr lang="en-US" sz="1600" dirty="0" smtClean="0"/>
                        <a:t>38 FTEs</a:t>
                      </a:r>
                      <a:endParaRPr lang="en-US" sz="1600" dirty="0"/>
                    </a:p>
                  </a:txBody>
                  <a:tcPr/>
                </a:tc>
                <a:tc>
                  <a:txBody>
                    <a:bodyPr/>
                    <a:lstStyle/>
                    <a:p>
                      <a:r>
                        <a:rPr lang="en-US" sz="1600" dirty="0" smtClean="0"/>
                        <a:t>0 FTEs</a:t>
                      </a:r>
                      <a:endParaRPr lang="en-US" sz="1600" dirty="0"/>
                    </a:p>
                  </a:txBody>
                  <a:tcPr/>
                </a:tc>
              </a:tr>
              <a:tr h="301753">
                <a:tc rowSpan="2">
                  <a:txBody>
                    <a:bodyPr/>
                    <a:lstStyle/>
                    <a:p>
                      <a:r>
                        <a:rPr lang="en-US" sz="1600" dirty="0" smtClean="0"/>
                        <a:t>Resources</a:t>
                      </a:r>
                      <a:r>
                        <a:rPr lang="en-US" sz="1600" baseline="0" dirty="0" smtClean="0"/>
                        <a:t> and Operations</a:t>
                      </a:r>
                      <a:endParaRPr lang="en-US" sz="1600" dirty="0"/>
                    </a:p>
                  </a:txBody>
                  <a:tcPr/>
                </a:tc>
                <a:tc>
                  <a:txBody>
                    <a:bodyPr/>
                    <a:lstStyle/>
                    <a:p>
                      <a:r>
                        <a:rPr lang="en-US" sz="1600" dirty="0" smtClean="0"/>
                        <a:t>$62,232,000</a:t>
                      </a:r>
                      <a:endParaRPr lang="en-US" sz="1600" dirty="0"/>
                    </a:p>
                  </a:txBody>
                  <a:tcPr/>
                </a:tc>
                <a:tc>
                  <a:txBody>
                    <a:bodyPr/>
                    <a:lstStyle/>
                    <a:p>
                      <a:r>
                        <a:rPr lang="en-US" sz="1600" dirty="0" smtClean="0"/>
                        <a:t>$4,035,000</a:t>
                      </a:r>
                      <a:endParaRPr lang="en-US" sz="1600" dirty="0"/>
                    </a:p>
                  </a:txBody>
                  <a:tcPr/>
                </a:tc>
                <a:tc>
                  <a:txBody>
                    <a:bodyPr/>
                    <a:lstStyle/>
                    <a:p>
                      <a:r>
                        <a:rPr lang="en-US" sz="1600" dirty="0" smtClean="0"/>
                        <a:t>+$58,198,000</a:t>
                      </a:r>
                      <a:endParaRPr lang="en-US" sz="1600" dirty="0"/>
                    </a:p>
                  </a:txBody>
                  <a:tcPr/>
                </a:tc>
              </a:tr>
              <a:tr h="301753">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47* FTEs</a:t>
                      </a:r>
                    </a:p>
                  </a:txBody>
                  <a:tcPr/>
                </a:tc>
                <a:tc>
                  <a:txBody>
                    <a:bodyPr/>
                    <a:lstStyle/>
                    <a:p>
                      <a:r>
                        <a:rPr lang="en-US" sz="1600" dirty="0" smtClean="0"/>
                        <a:t>46 FTEs</a:t>
                      </a:r>
                      <a:endParaRPr lang="en-US" sz="1600" dirty="0"/>
                    </a:p>
                  </a:txBody>
                  <a:tcPr/>
                </a:tc>
                <a:tc>
                  <a:txBody>
                    <a:bodyPr/>
                    <a:lstStyle/>
                    <a:p>
                      <a:r>
                        <a:rPr lang="en-US" sz="1600" dirty="0" smtClean="0"/>
                        <a:t>1* FTEs</a:t>
                      </a:r>
                      <a:endParaRPr lang="en-US" sz="1600" dirty="0"/>
                    </a:p>
                  </a:txBody>
                  <a:tcPr/>
                </a:tc>
              </a:tr>
              <a:tr h="182880">
                <a:tc rowSpan="2">
                  <a:txBody>
                    <a:bodyPr/>
                    <a:lstStyle/>
                    <a:p>
                      <a:r>
                        <a:rPr lang="en-US" sz="1600" dirty="0" smtClean="0"/>
                        <a:t>Total</a:t>
                      </a:r>
                      <a:endParaRPr lang="en-US" sz="1600" dirty="0"/>
                    </a:p>
                  </a:txBody>
                  <a:tcPr/>
                </a:tc>
                <a:tc>
                  <a:txBody>
                    <a:bodyPr/>
                    <a:lstStyle/>
                    <a:p>
                      <a:r>
                        <a:rPr lang="en-US" sz="1600" dirty="0" smtClean="0"/>
                        <a:t>$110,419,000</a:t>
                      </a:r>
                      <a:endParaRPr lang="en-US" sz="1600" dirty="0"/>
                    </a:p>
                  </a:txBody>
                  <a:tcPr/>
                </a:tc>
                <a:tc>
                  <a:txBody>
                    <a:bodyPr/>
                    <a:lstStyle/>
                    <a:p>
                      <a:r>
                        <a:rPr lang="en-US" sz="1600" dirty="0" smtClean="0"/>
                        <a:t>$49,538,000</a:t>
                      </a:r>
                      <a:endParaRPr lang="en-US" sz="1600" dirty="0"/>
                    </a:p>
                  </a:txBody>
                  <a:tcPr/>
                </a:tc>
                <a:tc>
                  <a:txBody>
                    <a:bodyPr/>
                    <a:lstStyle/>
                    <a:p>
                      <a:r>
                        <a:rPr lang="en-US" sz="1600" dirty="0" smtClean="0"/>
                        <a:t>+$60,881,000</a:t>
                      </a:r>
                      <a:endParaRPr lang="en-US" sz="1600" dirty="0"/>
                    </a:p>
                  </a:txBody>
                  <a:tcPr/>
                </a:tc>
              </a:tr>
              <a:tr h="182880">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185 FTEs</a:t>
                      </a:r>
                    </a:p>
                  </a:txBody>
                  <a:tcPr/>
                </a:tc>
                <a:tc>
                  <a:txBody>
                    <a:bodyPr/>
                    <a:lstStyle/>
                    <a:p>
                      <a:r>
                        <a:rPr lang="en-US" sz="1600" dirty="0" smtClean="0"/>
                        <a:t>184 FTEs</a:t>
                      </a:r>
                      <a:endParaRPr lang="en-US" sz="1600" dirty="0"/>
                    </a:p>
                  </a:txBody>
                  <a:tcPr/>
                </a:tc>
                <a:tc>
                  <a:txBody>
                    <a:bodyPr/>
                    <a:lstStyle/>
                    <a:p>
                      <a:r>
                        <a:rPr lang="en-US" sz="1600" dirty="0" smtClean="0"/>
                        <a:t>1 FTEs</a:t>
                      </a:r>
                      <a:endParaRPr lang="en-US" sz="1600" dirty="0"/>
                    </a:p>
                  </a:txBody>
                  <a:tcPr/>
                </a:tc>
              </a:tr>
            </a:tbl>
          </a:graphicData>
        </a:graphic>
      </p:graphicFrame>
      <p:pic>
        <p:nvPicPr>
          <p:cNvPr id="6"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964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FY 2015 DDS/DDA Local Funds   Budget:  Major Changes</a:t>
            </a:r>
            <a:endParaRPr lang="en-US" dirty="0"/>
          </a:p>
        </p:txBody>
      </p:sp>
      <p:sp>
        <p:nvSpPr>
          <p:cNvPr id="3" name="Content Placeholder 2"/>
          <p:cNvSpPr>
            <a:spLocks noGrp="1"/>
          </p:cNvSpPr>
          <p:nvPr>
            <p:ph idx="1"/>
          </p:nvPr>
        </p:nvSpPr>
        <p:spPr>
          <a:xfrm>
            <a:off x="457200" y="1752600"/>
            <a:ext cx="8229600" cy="4525963"/>
          </a:xfrm>
        </p:spPr>
        <p:txBody>
          <a:bodyPr>
            <a:normAutofit fontScale="62500" lnSpcReduction="20000"/>
          </a:bodyPr>
          <a:lstStyle/>
          <a:p>
            <a:r>
              <a:rPr lang="en-US" b="1" dirty="0" smtClean="0"/>
              <a:t>HCBS IDD Waiver Budget – Local Match</a:t>
            </a:r>
          </a:p>
          <a:p>
            <a:pPr lvl="1"/>
            <a:r>
              <a:rPr lang="en-US" dirty="0" smtClean="0"/>
              <a:t>Transfer of funding from DHCF to DDS results in an increase of $51,267,531 for DDS (and a corresponding decrease for DHCF). </a:t>
            </a:r>
          </a:p>
          <a:p>
            <a:pPr lvl="1"/>
            <a:r>
              <a:rPr lang="en-US" dirty="0" smtClean="0"/>
              <a:t>Corresponding federal Medicaid match stays with DHCF in FY 2015.</a:t>
            </a:r>
          </a:p>
          <a:p>
            <a:pPr lvl="1"/>
            <a:r>
              <a:rPr lang="en-US" dirty="0" smtClean="0"/>
              <a:t>Supports people with IDD to live in the community. </a:t>
            </a:r>
          </a:p>
          <a:p>
            <a:pPr lvl="1"/>
            <a:r>
              <a:rPr lang="en-US" dirty="0" smtClean="0"/>
              <a:t>Increases approved number to be served by 50 people</a:t>
            </a:r>
          </a:p>
          <a:p>
            <a:pPr lvl="1"/>
            <a:endParaRPr lang="en-US" dirty="0" smtClean="0"/>
          </a:p>
          <a:p>
            <a:r>
              <a:rPr lang="en-US" b="1" dirty="0" smtClean="0"/>
              <a:t>Living Wage for Residential Staff in the HCBS Waiver Program </a:t>
            </a:r>
          </a:p>
          <a:p>
            <a:pPr lvl="1"/>
            <a:r>
              <a:rPr lang="en-US" dirty="0" smtClean="0"/>
              <a:t>Additional enhancement of $6,641,652 to support DSP salaries at a level that complies with the Living Wage Act of 2006 that will be added to the HCBS IDD Waiver budget local match.</a:t>
            </a:r>
          </a:p>
          <a:p>
            <a:pPr lvl="1"/>
            <a:endParaRPr lang="en-US" dirty="0" smtClean="0"/>
          </a:p>
          <a:p>
            <a:r>
              <a:rPr lang="en-US" b="1" i="1" dirty="0" smtClean="0"/>
              <a:t>Evans v. Gray </a:t>
            </a:r>
            <a:r>
              <a:rPr lang="en-US" b="1" dirty="0" smtClean="0"/>
              <a:t>compliance</a:t>
            </a:r>
          </a:p>
          <a:p>
            <a:pPr lvl="1"/>
            <a:r>
              <a:rPr lang="en-US" dirty="0" smtClean="0"/>
              <a:t>Increase of $818,613 for 7.0 FTEs temporarily approved in FY 2014</a:t>
            </a:r>
          </a:p>
          <a:p>
            <a:pPr marL="457200" lvl="1" indent="0">
              <a:buNone/>
            </a:pPr>
            <a:r>
              <a:rPr lang="en-US" dirty="0"/>
              <a:t>i</a:t>
            </a:r>
            <a:r>
              <a:rPr lang="en-US" dirty="0" smtClean="0"/>
              <a:t>n support of performance and budget management related to DDS’ compliance in </a:t>
            </a:r>
            <a:r>
              <a:rPr lang="en-US" i="1" dirty="0" smtClean="0"/>
              <a:t>Evans</a:t>
            </a:r>
            <a:r>
              <a:rPr lang="en-US" dirty="0" smtClean="0"/>
              <a:t> and FY 15 waiver financial operations</a:t>
            </a:r>
            <a:r>
              <a:rPr lang="en-US" i="1" dirty="0" smtClean="0"/>
              <a:t>.</a:t>
            </a:r>
            <a:endParaRPr lang="en-US" dirty="0"/>
          </a:p>
        </p:txBody>
      </p:sp>
      <p:pic>
        <p:nvPicPr>
          <p:cNvPr id="5"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155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FY 2015 DDS/DDA Commitments	</a:t>
            </a:r>
            <a:endParaRPr lang="en-US" dirty="0"/>
          </a:p>
        </p:txBody>
      </p:sp>
      <p:sp>
        <p:nvSpPr>
          <p:cNvPr id="3" name="Content Placeholder 2"/>
          <p:cNvSpPr>
            <a:spLocks noGrp="1"/>
          </p:cNvSpPr>
          <p:nvPr>
            <p:ph idx="1"/>
          </p:nvPr>
        </p:nvSpPr>
        <p:spPr/>
        <p:txBody>
          <a:bodyPr>
            <a:normAutofit/>
          </a:bodyPr>
          <a:lstStyle/>
          <a:p>
            <a:r>
              <a:rPr lang="en-US" sz="2300" dirty="0" smtClean="0"/>
              <a:t>Continued funding for healthcare, quality improvement and parenting initiatives.</a:t>
            </a:r>
          </a:p>
          <a:p>
            <a:r>
              <a:rPr lang="en-US" sz="2300" dirty="0" smtClean="0"/>
              <a:t>Continued funding for DDS behavioral health expansion, and work with DBH and core service agencies.</a:t>
            </a:r>
          </a:p>
          <a:p>
            <a:r>
              <a:rPr lang="en-US" sz="2300" dirty="0" smtClean="0"/>
              <a:t>Continued funding for Employment First! and Person-centered thinking investments.</a:t>
            </a:r>
          </a:p>
          <a:p>
            <a:r>
              <a:rPr lang="en-US" sz="2300" dirty="0" smtClean="0"/>
              <a:t>Continued funding for QIO operated Provider Certification Review.</a:t>
            </a:r>
          </a:p>
          <a:p>
            <a:endParaRPr lang="en-US" dirty="0"/>
          </a:p>
        </p:txBody>
      </p:sp>
      <p:pic>
        <p:nvPicPr>
          <p:cNvPr id="5" name="Picture 2" descr="DDS FINAL Logo">
            <a:hlinkClick r:id="rId2" tooltip="Department on Disability Services"/>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599" y="6172200"/>
            <a:ext cx="7524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960894"/>
      </p:ext>
    </p:extLst>
  </p:cSld>
  <p:clrMapOvr>
    <a:masterClrMapping/>
  </p:clrMapOvr>
</p:sld>
</file>

<file path=ppt/theme/theme1.xml><?xml version="1.0" encoding="utf-8"?>
<a:theme xmlns:a="http://schemas.openxmlformats.org/drawingml/2006/main" name="DDS Training Institu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DDS Training Institut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DS Training Institu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DS Training Institu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DS Training Institu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DS Training Institu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DDS Training Institu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DDS Training Institu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DDS Training Institu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DDS Training Institu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DDS Training Institu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19974</TotalTime>
  <Words>1032</Words>
  <Application>Microsoft Office PowerPoint</Application>
  <PresentationFormat>Letter Paper (8.5x11 in)</PresentationFormat>
  <Paragraphs>243</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DDS Training Institute</vt:lpstr>
      <vt:lpstr>PowerPoint Presentation</vt:lpstr>
      <vt:lpstr>FY 2015 Budget Overview</vt:lpstr>
      <vt:lpstr>FY 2015 DDS Budget by Revenue Type  </vt:lpstr>
      <vt:lpstr>FY 2015 DDS Budget – FTE Overview</vt:lpstr>
      <vt:lpstr>FY 2015 DDS Budget – FTE Overview</vt:lpstr>
      <vt:lpstr>FY 2015 DDS Budget – FTE Details</vt:lpstr>
      <vt:lpstr>FY 2015 DDS/DDA Budget Overview</vt:lpstr>
      <vt:lpstr>FY 2015 DDS/DDA Local Funds   Budget:  Major Changes</vt:lpstr>
      <vt:lpstr>FY 2015 DDS/DDA Commitments </vt:lpstr>
      <vt:lpstr>FY 2015 DDS/RSA Budget Overview</vt:lpstr>
      <vt:lpstr>FY 2015 DDS/RSA Commitments</vt:lpstr>
      <vt:lpstr>Budget Support Act of 2015</vt:lpstr>
      <vt:lpstr>FY 2015 DDS Key Initiatives</vt:lpstr>
      <vt:lpstr>DDS Budget Hearing</vt:lpstr>
      <vt:lpstr>FY 2015 DDS Budget Overview </vt:lpstr>
    </vt:vector>
  </TitlesOfParts>
  <Company>DCRA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New Employee Orientation</dc:title>
  <dc:creator>Sousley</dc:creator>
  <cp:lastModifiedBy>ServUS</cp:lastModifiedBy>
  <cp:revision>908</cp:revision>
  <cp:lastPrinted>2014-04-09T17:26:55Z</cp:lastPrinted>
  <dcterms:created xsi:type="dcterms:W3CDTF">2013-09-23T17:10:57Z</dcterms:created>
  <dcterms:modified xsi:type="dcterms:W3CDTF">2014-05-19T20:04:40Z</dcterms:modified>
</cp:coreProperties>
</file>