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73" r:id="rId3"/>
    <p:sldId id="272" r:id="rId4"/>
    <p:sldId id="257" r:id="rId5"/>
    <p:sldId id="258" r:id="rId6"/>
    <p:sldId id="259" r:id="rId7"/>
    <p:sldId id="260" r:id="rId8"/>
    <p:sldId id="262" r:id="rId9"/>
    <p:sldId id="264" r:id="rId10"/>
    <p:sldId id="265" r:id="rId11"/>
    <p:sldId id="263" r:id="rId12"/>
    <p:sldId id="266" r:id="rId13"/>
    <p:sldId id="267" r:id="rId14"/>
    <p:sldId id="274" r:id="rId15"/>
    <p:sldId id="268" r:id="rId16"/>
    <p:sldId id="269" r:id="rId17"/>
    <p:sldId id="270" r:id="rId18"/>
    <p:sldId id="271"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1C35"/>
    <a:srgbClr val="011F4F"/>
    <a:srgbClr val="C4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39" autoAdjust="0"/>
    <p:restoredTop sz="86052" autoAdjust="0"/>
  </p:normalViewPr>
  <p:slideViewPr>
    <p:cSldViewPr snapToGrid="0" snapToObjects="1" showGuides="1">
      <p:cViewPr>
        <p:scale>
          <a:sx n="60" d="100"/>
          <a:sy n="60" d="100"/>
        </p:scale>
        <p:origin x="-3168" y="-89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9D21CA-4368-DC42-977B-52126C9F9BC4}" type="datetimeFigureOut">
              <a:rPr lang="en-US" smtClean="0"/>
              <a:pPr/>
              <a:t>9/23/2015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B810AC-92B2-C843-AD7B-EBCA31EF58C3}" type="slidenum">
              <a:rPr lang="en-US" smtClean="0"/>
              <a:pPr/>
              <a:t>‹#›</a:t>
            </a:fld>
            <a:endParaRPr lang="en-US"/>
          </a:p>
        </p:txBody>
      </p:sp>
    </p:spTree>
    <p:extLst>
      <p:ext uri="{BB962C8B-B14F-4D97-AF65-F5344CB8AC3E}">
        <p14:creationId xmlns:p14="http://schemas.microsoft.com/office/powerpoint/2010/main" val="215042126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is a blueprint? It is a written framework or foundation for how services and supports will be delivered to a person.</a:t>
            </a:r>
          </a:p>
          <a:p>
            <a:endParaRPr lang="en-US" dirty="0"/>
          </a:p>
        </p:txBody>
      </p:sp>
      <p:sp>
        <p:nvSpPr>
          <p:cNvPr id="4" name="Slide Number Placeholder 3"/>
          <p:cNvSpPr>
            <a:spLocks noGrp="1"/>
          </p:cNvSpPr>
          <p:nvPr>
            <p:ph type="sldNum" sz="quarter" idx="10"/>
          </p:nvPr>
        </p:nvSpPr>
        <p:spPr/>
        <p:txBody>
          <a:bodyPr/>
          <a:lstStyle/>
          <a:p>
            <a:fld id="{55B810AC-92B2-C843-AD7B-EBCA31EF58C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B810AC-92B2-C843-AD7B-EBCA31EF58C3}" type="slidenum">
              <a:rPr lang="en-US" smtClean="0"/>
              <a:pPr/>
              <a:t>10</a:t>
            </a:fld>
            <a:endParaRPr lang="en-US"/>
          </a:p>
        </p:txBody>
      </p:sp>
    </p:spTree>
    <p:extLst>
      <p:ext uri="{BB962C8B-B14F-4D97-AF65-F5344CB8AC3E}">
        <p14:creationId xmlns:p14="http://schemas.microsoft.com/office/powerpoint/2010/main" val="23538204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Emphasize</a:t>
            </a:r>
            <a:r>
              <a:rPr lang="en-US" baseline="0" dirty="0" smtClean="0"/>
              <a:t> that not all people have needs related to these areas. Assessments should be done only when the person or people who know them well believe there is a need for one.</a:t>
            </a:r>
            <a:endParaRPr lang="en-US" dirty="0"/>
          </a:p>
        </p:txBody>
      </p:sp>
      <p:sp>
        <p:nvSpPr>
          <p:cNvPr id="4" name="Slide Number Placeholder 3"/>
          <p:cNvSpPr>
            <a:spLocks noGrp="1"/>
          </p:cNvSpPr>
          <p:nvPr>
            <p:ph type="sldNum" sz="quarter" idx="10"/>
          </p:nvPr>
        </p:nvSpPr>
        <p:spPr/>
        <p:txBody>
          <a:bodyPr/>
          <a:lstStyle/>
          <a:p>
            <a:fld id="{55B810AC-92B2-C843-AD7B-EBCA31EF58C3}" type="slidenum">
              <a:rPr lang="en-US" smtClean="0"/>
              <a:pPr/>
              <a:t>11</a:t>
            </a:fld>
            <a:endParaRPr lang="en-US"/>
          </a:p>
        </p:txBody>
      </p:sp>
    </p:spTree>
    <p:extLst>
      <p:ext uri="{BB962C8B-B14F-4D97-AF65-F5344CB8AC3E}">
        <p14:creationId xmlns:p14="http://schemas.microsoft.com/office/powerpoint/2010/main" val="25814602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a conversation with the group:</a:t>
            </a:r>
          </a:p>
          <a:p>
            <a:r>
              <a:rPr lang="en-US" dirty="0" smtClean="0"/>
              <a:t>How do you set your own goals?</a:t>
            </a:r>
          </a:p>
          <a:p>
            <a:endParaRPr lang="en-US" dirty="0"/>
          </a:p>
        </p:txBody>
      </p:sp>
      <p:sp>
        <p:nvSpPr>
          <p:cNvPr id="4" name="Slide Number Placeholder 3"/>
          <p:cNvSpPr>
            <a:spLocks noGrp="1"/>
          </p:cNvSpPr>
          <p:nvPr>
            <p:ph type="sldNum" sz="quarter" idx="10"/>
          </p:nvPr>
        </p:nvSpPr>
        <p:spPr/>
        <p:txBody>
          <a:bodyPr/>
          <a:lstStyle/>
          <a:p>
            <a:fld id="{55B810AC-92B2-C843-AD7B-EBCA31EF58C3}" type="slidenum">
              <a:rPr lang="en-US" smtClean="0"/>
              <a:pPr/>
              <a:t>13</a:t>
            </a:fld>
            <a:endParaRPr lang="en-US"/>
          </a:p>
        </p:txBody>
      </p:sp>
    </p:spTree>
    <p:extLst>
      <p:ext uri="{BB962C8B-B14F-4D97-AF65-F5344CB8AC3E}">
        <p14:creationId xmlns:p14="http://schemas.microsoft.com/office/powerpoint/2010/main" val="25286913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B810AC-92B2-C843-AD7B-EBCA31EF58C3}" type="slidenum">
              <a:rPr lang="en-US" smtClean="0"/>
              <a:pPr/>
              <a:t>14</a:t>
            </a:fld>
            <a:endParaRPr lang="en-US"/>
          </a:p>
        </p:txBody>
      </p:sp>
    </p:spTree>
    <p:extLst>
      <p:ext uri="{BB962C8B-B14F-4D97-AF65-F5344CB8AC3E}">
        <p14:creationId xmlns:p14="http://schemas.microsoft.com/office/powerpoint/2010/main" val="1195050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DSPs have many responsibilities and</a:t>
            </a:r>
            <a:r>
              <a:rPr lang="en-US" baseline="0" dirty="0" smtClean="0"/>
              <a:t> </a:t>
            </a:r>
            <a:r>
              <a:rPr lang="en-US" dirty="0" smtClean="0"/>
              <a:t>this is not the ONLY role, but a very important one to support each person’s learning. Other</a:t>
            </a:r>
            <a:r>
              <a:rPr lang="en-US" baseline="0" dirty="0" smtClean="0"/>
              <a:t> roles will be discussed and emphasized throughout future trainings. </a:t>
            </a:r>
            <a:endParaRPr lang="en-US" dirty="0"/>
          </a:p>
        </p:txBody>
      </p:sp>
      <p:sp>
        <p:nvSpPr>
          <p:cNvPr id="4" name="Slide Number Placeholder 3"/>
          <p:cNvSpPr>
            <a:spLocks noGrp="1"/>
          </p:cNvSpPr>
          <p:nvPr>
            <p:ph type="sldNum" sz="quarter" idx="10"/>
          </p:nvPr>
        </p:nvSpPr>
        <p:spPr/>
        <p:txBody>
          <a:bodyPr/>
          <a:lstStyle/>
          <a:p>
            <a:fld id="{55B810AC-92B2-C843-AD7B-EBCA31EF58C3}" type="slidenum">
              <a:rPr lang="en-US" smtClean="0"/>
              <a:pPr/>
              <a:t>15</a:t>
            </a:fld>
            <a:endParaRPr lang="en-US"/>
          </a:p>
        </p:txBody>
      </p:sp>
    </p:spTree>
    <p:extLst>
      <p:ext uri="{BB962C8B-B14F-4D97-AF65-F5344CB8AC3E}">
        <p14:creationId xmlns:p14="http://schemas.microsoft.com/office/powerpoint/2010/main" val="38374293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a conversation with the group:</a:t>
            </a:r>
          </a:p>
          <a:p>
            <a:r>
              <a:rPr lang="en-US" dirty="0" smtClean="0"/>
              <a:t>Why do you think the ISP and documentation is important? How do you think this supports people to have good lives?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55B810AC-92B2-C843-AD7B-EBCA31EF58C3}" type="slidenum">
              <a:rPr lang="en-US" smtClean="0"/>
              <a:pPr/>
              <a:t>16</a:t>
            </a:fld>
            <a:endParaRPr lang="en-US"/>
          </a:p>
        </p:txBody>
      </p:sp>
    </p:spTree>
    <p:extLst>
      <p:ext uri="{BB962C8B-B14F-4D97-AF65-F5344CB8AC3E}">
        <p14:creationId xmlns:p14="http://schemas.microsoft.com/office/powerpoint/2010/main" val="24182928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participants to think of one thing they liked, one thing they learned and one thing they would change about this training. You can facilitate this in any way you want:</a:t>
            </a:r>
          </a:p>
          <a:p>
            <a:r>
              <a:rPr lang="en-US" dirty="0" smtClean="0"/>
              <a:t>Have a discussion about it</a:t>
            </a:r>
          </a:p>
          <a:p>
            <a:r>
              <a:rPr lang="en-US" dirty="0" smtClean="0"/>
              <a:t>Have people write it down on paper and give it to you</a:t>
            </a:r>
          </a:p>
          <a:p>
            <a:r>
              <a:rPr lang="en-US" dirty="0" smtClean="0"/>
              <a:t>Give out three post-its to everyone and have them write “like” on one of them, “learn” on one of them and “change on one of them, then stick them to flip chart paper</a:t>
            </a:r>
          </a:p>
          <a:p>
            <a:r>
              <a:rPr lang="en-US" dirty="0" smtClean="0"/>
              <a:t>- You decide!</a:t>
            </a:r>
          </a:p>
          <a:p>
            <a:endParaRPr lang="en-US" dirty="0"/>
          </a:p>
        </p:txBody>
      </p:sp>
      <p:sp>
        <p:nvSpPr>
          <p:cNvPr id="4" name="Slide Number Placeholder 3"/>
          <p:cNvSpPr>
            <a:spLocks noGrp="1"/>
          </p:cNvSpPr>
          <p:nvPr>
            <p:ph type="sldNum" sz="quarter" idx="10"/>
          </p:nvPr>
        </p:nvSpPr>
        <p:spPr/>
        <p:txBody>
          <a:bodyPr/>
          <a:lstStyle/>
          <a:p>
            <a:fld id="{55B810AC-92B2-C843-AD7B-EBCA31EF58C3}" type="slidenum">
              <a:rPr lang="en-US" smtClean="0"/>
              <a:pPr/>
              <a:t>18</a:t>
            </a:fld>
            <a:endParaRPr lang="en-US"/>
          </a:p>
        </p:txBody>
      </p:sp>
    </p:spTree>
    <p:extLst>
      <p:ext uri="{BB962C8B-B14F-4D97-AF65-F5344CB8AC3E}">
        <p14:creationId xmlns:p14="http://schemas.microsoft.com/office/powerpoint/2010/main" val="4196941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B810AC-92B2-C843-AD7B-EBCA31EF58C3}" type="slidenum">
              <a:rPr lang="en-US" smtClean="0"/>
              <a:pPr/>
              <a:t>2</a:t>
            </a:fld>
            <a:endParaRPr lang="en-US"/>
          </a:p>
        </p:txBody>
      </p:sp>
    </p:spTree>
    <p:extLst>
      <p:ext uri="{BB962C8B-B14F-4D97-AF65-F5344CB8AC3E}">
        <p14:creationId xmlns:p14="http://schemas.microsoft.com/office/powerpoint/2010/main" val="879895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need </a:t>
            </a:r>
            <a:r>
              <a:rPr lang="en-US" dirty="0" err="1" smtClean="0"/>
              <a:t>quicktime</a:t>
            </a:r>
            <a:r>
              <a:rPr lang="en-US" dirty="0" smtClean="0"/>
              <a:t> to view this video. If it does</a:t>
            </a:r>
            <a:r>
              <a:rPr lang="en-US" baseline="0" dirty="0" smtClean="0"/>
              <a:t> not play in the presentation, you can view it online here - https://www.youtube.com/watch?v=wunHDfZFxXw</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55B810AC-92B2-C843-AD7B-EBCA31EF58C3}" type="slidenum">
              <a:rPr lang="en-US" smtClean="0"/>
              <a:pPr/>
              <a:t>3</a:t>
            </a:fld>
            <a:endParaRPr lang="en-US"/>
          </a:p>
        </p:txBody>
      </p:sp>
    </p:spTree>
    <p:extLst>
      <p:ext uri="{BB962C8B-B14F-4D97-AF65-F5344CB8AC3E}">
        <p14:creationId xmlns:p14="http://schemas.microsoft.com/office/powerpoint/2010/main" val="30608078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what you are going to learn about today.</a:t>
            </a:r>
          </a:p>
          <a:p>
            <a:endParaRPr lang="en-US" dirty="0"/>
          </a:p>
        </p:txBody>
      </p:sp>
      <p:sp>
        <p:nvSpPr>
          <p:cNvPr id="4" name="Slide Number Placeholder 3"/>
          <p:cNvSpPr>
            <a:spLocks noGrp="1"/>
          </p:cNvSpPr>
          <p:nvPr>
            <p:ph type="sldNum" sz="quarter" idx="10"/>
          </p:nvPr>
        </p:nvSpPr>
        <p:spPr/>
        <p:txBody>
          <a:bodyPr/>
          <a:lstStyle/>
          <a:p>
            <a:fld id="{55B810AC-92B2-C843-AD7B-EBCA31EF58C3}" type="slidenum">
              <a:rPr lang="en-US" smtClean="0"/>
              <a:pPr/>
              <a:t>4</a:t>
            </a:fld>
            <a:endParaRPr lang="en-US"/>
          </a:p>
        </p:txBody>
      </p:sp>
    </p:spTree>
    <p:extLst>
      <p:ext uri="{BB962C8B-B14F-4D97-AF65-F5344CB8AC3E}">
        <p14:creationId xmlns:p14="http://schemas.microsoft.com/office/powerpoint/2010/main" val="30476432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Emphasize that a person chooses the members of their support team and chooses who they want to attend their meetings.</a:t>
            </a:r>
          </a:p>
          <a:p>
            <a:r>
              <a:rPr lang="en-US" dirty="0" smtClean="0"/>
              <a:t>- Every situation is different – have a discussion with the group about various scenarios: What do we do when a person doesn’t want their Service Coordinator at a case conference? What do we do when a person doesn’t want their parent at a meeting when they are talking about their sexual health?</a:t>
            </a:r>
          </a:p>
          <a:p>
            <a:endParaRPr lang="en-US" dirty="0"/>
          </a:p>
        </p:txBody>
      </p:sp>
      <p:sp>
        <p:nvSpPr>
          <p:cNvPr id="4" name="Slide Number Placeholder 3"/>
          <p:cNvSpPr>
            <a:spLocks noGrp="1"/>
          </p:cNvSpPr>
          <p:nvPr>
            <p:ph type="sldNum" sz="quarter" idx="10"/>
          </p:nvPr>
        </p:nvSpPr>
        <p:spPr/>
        <p:txBody>
          <a:bodyPr/>
          <a:lstStyle/>
          <a:p>
            <a:fld id="{55B810AC-92B2-C843-AD7B-EBCA31EF58C3}" type="slidenum">
              <a:rPr lang="en-US" smtClean="0"/>
              <a:pPr/>
              <a:t>5</a:t>
            </a:fld>
            <a:endParaRPr lang="en-US"/>
          </a:p>
        </p:txBody>
      </p:sp>
    </p:spTree>
    <p:extLst>
      <p:ext uri="{BB962C8B-B14F-4D97-AF65-F5344CB8AC3E}">
        <p14:creationId xmlns:p14="http://schemas.microsoft.com/office/powerpoint/2010/main" val="23496525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of the tools you may utilize to help you through this process include person centered thinking discovery toolkit. </a:t>
            </a:r>
          </a:p>
          <a:p>
            <a:endParaRPr lang="en-US" dirty="0" smtClean="0"/>
          </a:p>
          <a:p>
            <a:r>
              <a:rPr lang="en-US" dirty="0" smtClean="0"/>
              <a:t>Visit DDS Website under IDS section for the complete toolkit.</a:t>
            </a:r>
          </a:p>
          <a:p>
            <a:endParaRPr lang="en-US" dirty="0" smtClean="0"/>
          </a:p>
          <a:p>
            <a:r>
              <a:rPr lang="en-US" dirty="0" smtClean="0"/>
              <a:t>Speaker may want to share some of the components of the PCT toolkit with the group for hands on practice.</a:t>
            </a:r>
          </a:p>
          <a:p>
            <a:endParaRPr lang="en-US" dirty="0"/>
          </a:p>
        </p:txBody>
      </p:sp>
      <p:sp>
        <p:nvSpPr>
          <p:cNvPr id="4" name="Slide Number Placeholder 3"/>
          <p:cNvSpPr>
            <a:spLocks noGrp="1"/>
          </p:cNvSpPr>
          <p:nvPr>
            <p:ph type="sldNum" sz="quarter" idx="10"/>
          </p:nvPr>
        </p:nvSpPr>
        <p:spPr/>
        <p:txBody>
          <a:bodyPr/>
          <a:lstStyle/>
          <a:p>
            <a:fld id="{55B810AC-92B2-C843-AD7B-EBCA31EF58C3}" type="slidenum">
              <a:rPr lang="en-US" smtClean="0"/>
              <a:pPr/>
              <a:t>6</a:t>
            </a:fld>
            <a:endParaRPr lang="en-US"/>
          </a:p>
        </p:txBody>
      </p:sp>
    </p:spTree>
    <p:extLst>
      <p:ext uri="{BB962C8B-B14F-4D97-AF65-F5344CB8AC3E}">
        <p14:creationId xmlns:p14="http://schemas.microsoft.com/office/powerpoint/2010/main" val="12197451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person’s chosen circle of support is crucial to the person centered planning process. The person centered planning meeting (pre-ISP meeting) is a brainstorming sessions, led by the person to determine the person’s “blueprint” for the next year.</a:t>
            </a:r>
          </a:p>
          <a:p>
            <a:endParaRPr lang="en-US" dirty="0" smtClean="0"/>
          </a:p>
          <a:p>
            <a:r>
              <a:rPr lang="en-US" dirty="0" smtClean="0"/>
              <a:t>Many of the outcomes of this meeting is what is used to build the actual </a:t>
            </a:r>
          </a:p>
          <a:p>
            <a:r>
              <a:rPr lang="en-US" dirty="0" smtClean="0"/>
              <a:t>Individualized Support Plan.</a:t>
            </a:r>
          </a:p>
          <a:p>
            <a:endParaRPr lang="en-US" dirty="0"/>
          </a:p>
        </p:txBody>
      </p:sp>
      <p:sp>
        <p:nvSpPr>
          <p:cNvPr id="4" name="Slide Number Placeholder 3"/>
          <p:cNvSpPr>
            <a:spLocks noGrp="1"/>
          </p:cNvSpPr>
          <p:nvPr>
            <p:ph type="sldNum" sz="quarter" idx="10"/>
          </p:nvPr>
        </p:nvSpPr>
        <p:spPr/>
        <p:txBody>
          <a:bodyPr/>
          <a:lstStyle/>
          <a:p>
            <a:fld id="{55B810AC-92B2-C843-AD7B-EBCA31EF58C3}" type="slidenum">
              <a:rPr lang="en-US" smtClean="0"/>
              <a:pPr/>
              <a:t>7</a:t>
            </a:fld>
            <a:endParaRPr lang="en-US"/>
          </a:p>
        </p:txBody>
      </p:sp>
    </p:spTree>
    <p:extLst>
      <p:ext uri="{BB962C8B-B14F-4D97-AF65-F5344CB8AC3E}">
        <p14:creationId xmlns:p14="http://schemas.microsoft.com/office/powerpoint/2010/main" val="7543226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Speaker may want to emphasize the theme of “Important To” and “Important For” will be a common thread throughout all of the modules. It is the foundational principle.</a:t>
            </a:r>
          </a:p>
          <a:p>
            <a:endParaRPr lang="en-US" dirty="0" smtClean="0"/>
          </a:p>
          <a:p>
            <a:r>
              <a:rPr lang="en-US" dirty="0" smtClean="0"/>
              <a:t>Please note that Important To and Important For is a broad concept and might sometimes overlap and ultimately the person being supported determines the value of each.</a:t>
            </a:r>
          </a:p>
          <a:p>
            <a:endParaRPr lang="en-US" dirty="0"/>
          </a:p>
        </p:txBody>
      </p:sp>
      <p:sp>
        <p:nvSpPr>
          <p:cNvPr id="4" name="Slide Number Placeholder 3"/>
          <p:cNvSpPr>
            <a:spLocks noGrp="1"/>
          </p:cNvSpPr>
          <p:nvPr>
            <p:ph type="sldNum" sz="quarter" idx="10"/>
          </p:nvPr>
        </p:nvSpPr>
        <p:spPr/>
        <p:txBody>
          <a:bodyPr/>
          <a:lstStyle/>
          <a:p>
            <a:fld id="{55B810AC-92B2-C843-AD7B-EBCA31EF58C3}" type="slidenum">
              <a:rPr lang="en-US" smtClean="0"/>
              <a:pPr/>
              <a:t>8</a:t>
            </a:fld>
            <a:endParaRPr lang="en-US"/>
          </a:p>
        </p:txBody>
      </p:sp>
    </p:spTree>
    <p:extLst>
      <p:ext uri="{BB962C8B-B14F-4D97-AF65-F5344CB8AC3E}">
        <p14:creationId xmlns:p14="http://schemas.microsoft.com/office/powerpoint/2010/main" val="25900580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information that you get from getting to know and listening to the person, using discovery tools, and assessments all make up the components of the ISP. </a:t>
            </a:r>
          </a:p>
          <a:p>
            <a:endParaRPr lang="en-US" dirty="0"/>
          </a:p>
        </p:txBody>
      </p:sp>
      <p:sp>
        <p:nvSpPr>
          <p:cNvPr id="4" name="Slide Number Placeholder 3"/>
          <p:cNvSpPr>
            <a:spLocks noGrp="1"/>
          </p:cNvSpPr>
          <p:nvPr>
            <p:ph type="sldNum" sz="quarter" idx="10"/>
          </p:nvPr>
        </p:nvSpPr>
        <p:spPr/>
        <p:txBody>
          <a:bodyPr/>
          <a:lstStyle/>
          <a:p>
            <a:fld id="{55B810AC-92B2-C843-AD7B-EBCA31EF58C3}" type="slidenum">
              <a:rPr lang="en-US" smtClean="0"/>
              <a:pPr/>
              <a:t>9</a:t>
            </a:fld>
            <a:endParaRPr lang="en-US"/>
          </a:p>
        </p:txBody>
      </p:sp>
    </p:spTree>
    <p:extLst>
      <p:ext uri="{BB962C8B-B14F-4D97-AF65-F5344CB8AC3E}">
        <p14:creationId xmlns:p14="http://schemas.microsoft.com/office/powerpoint/2010/main" val="2002382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a:xfrm>
            <a:off x="0" y="702733"/>
            <a:ext cx="9144000" cy="6155267"/>
          </a:xfrm>
          <a:prstGeom prst="rect">
            <a:avLst/>
          </a:prstGeom>
          <a:solidFill>
            <a:srgbClr val="821C3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21C35"/>
              </a:solidFill>
            </a:endParaRPr>
          </a:p>
        </p:txBody>
      </p:sp>
      <p:sp>
        <p:nvSpPr>
          <p:cNvPr id="16" name="Oval 15"/>
          <p:cNvSpPr/>
          <p:nvPr userDrawn="1"/>
        </p:nvSpPr>
        <p:spPr>
          <a:xfrm rot="1112321">
            <a:off x="-1085917" y="-1716455"/>
            <a:ext cx="12657749" cy="5186394"/>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14160DDSS_logo_DDAfinal.png"/>
          <p:cNvPicPr>
            <a:picLocks noChangeAspect="1"/>
          </p:cNvPicPr>
          <p:nvPr userDrawn="1"/>
        </p:nvPicPr>
        <p:blipFill>
          <a:blip r:embed="rId2"/>
          <a:stretch>
            <a:fillRect/>
          </a:stretch>
        </p:blipFill>
        <p:spPr>
          <a:xfrm>
            <a:off x="7246748" y="486713"/>
            <a:ext cx="1643062" cy="1705511"/>
          </a:xfrm>
          <a:prstGeom prst="rect">
            <a:avLst/>
          </a:prstGeom>
        </p:spPr>
      </p:pic>
      <p:sp>
        <p:nvSpPr>
          <p:cNvPr id="13" name="Rectangle 12"/>
          <p:cNvSpPr/>
          <p:nvPr userDrawn="1"/>
        </p:nvSpPr>
        <p:spPr>
          <a:xfrm>
            <a:off x="7208648" y="0"/>
            <a:ext cx="1944496" cy="294162"/>
          </a:xfrm>
          <a:prstGeom prst="rect">
            <a:avLst/>
          </a:prstGeom>
          <a:solidFill>
            <a:srgbClr val="821C3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userDrawn="1"/>
        </p:nvSpPr>
        <p:spPr>
          <a:xfrm>
            <a:off x="0" y="0"/>
            <a:ext cx="7208648" cy="294162"/>
          </a:xfrm>
          <a:prstGeom prst="rect">
            <a:avLst/>
          </a:prstGeom>
          <a:solidFill>
            <a:srgbClr val="011F4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9" name="Text Placeholder 3"/>
          <p:cNvSpPr>
            <a:spLocks noGrp="1"/>
          </p:cNvSpPr>
          <p:nvPr>
            <p:ph type="body" sz="half" idx="2"/>
          </p:nvPr>
        </p:nvSpPr>
        <p:spPr>
          <a:xfrm>
            <a:off x="914400" y="3124200"/>
            <a:ext cx="7315200" cy="2895600"/>
          </a:xfrm>
          <a:prstGeom prst="rect">
            <a:avLst/>
          </a:prstGeom>
        </p:spPr>
        <p:txBody>
          <a:bodyPr lIns="0" tIns="0" rIns="0" bIns="0"/>
          <a:lstStyle>
            <a:lvl1pPr marL="0" indent="0">
              <a:lnSpc>
                <a:spcPts val="2400"/>
              </a:lnSpc>
              <a:buNone/>
              <a:defRPr sz="3200" b="0" i="0">
                <a:latin typeface="Gill Sans Std Light"/>
                <a:cs typeface="Gill Sans Std Ligh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Title 1"/>
          <p:cNvSpPr>
            <a:spLocks noGrp="1"/>
          </p:cNvSpPr>
          <p:nvPr>
            <p:ph type="title" hasCustomPrompt="1"/>
          </p:nvPr>
        </p:nvSpPr>
        <p:spPr>
          <a:xfrm>
            <a:off x="914400" y="762000"/>
            <a:ext cx="7315200" cy="1143000"/>
          </a:xfrm>
          <a:prstGeom prst="rect">
            <a:avLst/>
          </a:prstGeom>
        </p:spPr>
        <p:txBody>
          <a:bodyPr lIns="0" tIns="0" rIns="0" bIns="0" anchor="t"/>
          <a:lstStyle>
            <a:lvl1pPr algn="l">
              <a:lnSpc>
                <a:spcPts val="4900"/>
              </a:lnSpc>
              <a:defRPr sz="4800" b="0" i="0">
                <a:solidFill>
                  <a:srgbClr val="821C35"/>
                </a:solidFill>
                <a:latin typeface="Gill Sans Std Light"/>
                <a:cs typeface="Gill Sans Std Light"/>
              </a:defRPr>
            </a:lvl1pPr>
          </a:lstStyle>
          <a:p>
            <a:r>
              <a:rPr lang="en-US" dirty="0" smtClean="0"/>
              <a:t>Slide Headline 1</a:t>
            </a:r>
            <a:br>
              <a:rPr lang="en-US" dirty="0" smtClean="0"/>
            </a:br>
            <a:r>
              <a:rPr lang="en-US" dirty="0" smtClean="0"/>
              <a:t>Slide Headline 2</a:t>
            </a:r>
            <a:endParaRPr lang="en-US" dirty="0"/>
          </a:p>
        </p:txBody>
      </p:sp>
      <p:sp>
        <p:nvSpPr>
          <p:cNvPr id="14" name="Subtitle 2"/>
          <p:cNvSpPr>
            <a:spLocks noGrp="1"/>
          </p:cNvSpPr>
          <p:nvPr>
            <p:ph type="subTitle" idx="1" hasCustomPrompt="1"/>
          </p:nvPr>
        </p:nvSpPr>
        <p:spPr>
          <a:xfrm>
            <a:off x="914400" y="2362200"/>
            <a:ext cx="7315200" cy="457200"/>
          </a:xfrm>
          <a:prstGeom prst="rect">
            <a:avLst/>
          </a:prstGeom>
        </p:spPr>
        <p:txBody>
          <a:bodyPr lIns="0" tIns="0" rIns="0" bIns="0" anchor="t"/>
          <a:lstStyle>
            <a:lvl1pPr marL="0" indent="0" algn="l">
              <a:buNone/>
              <a:defRPr b="0" i="0">
                <a:solidFill>
                  <a:srgbClr val="011F4F"/>
                </a:solidFill>
                <a:latin typeface="Gill Sans Std Bold"/>
                <a:cs typeface="Gill Sans Std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Slide Subhead</a:t>
            </a:r>
            <a:endParaRPr lang="en-US" dirty="0"/>
          </a:p>
        </p:txBody>
      </p:sp>
      <p:sp>
        <p:nvSpPr>
          <p:cNvPr id="15" name="Date Placeholder 2"/>
          <p:cNvSpPr>
            <a:spLocks noGrp="1"/>
          </p:cNvSpPr>
          <p:nvPr>
            <p:ph type="dt" sz="half" idx="10"/>
          </p:nvPr>
        </p:nvSpPr>
        <p:spPr>
          <a:xfrm>
            <a:off x="457200" y="6356350"/>
            <a:ext cx="2133600" cy="365125"/>
          </a:xfrm>
          <a:prstGeom prst="rect">
            <a:avLst/>
          </a:prstGeom>
        </p:spPr>
        <p:txBody>
          <a:bodyPr/>
          <a:lstStyle>
            <a:lvl1pPr>
              <a:defRPr sz="1400">
                <a:latin typeface="Gill Sans Std Light"/>
              </a:defRPr>
            </a:lvl1pPr>
          </a:lstStyle>
          <a:p>
            <a:fld id="{7D289284-70B2-944D-BA0D-80D5B831EF78}" type="datetimeFigureOut">
              <a:rPr lang="en-US" smtClean="0"/>
              <a:pPr/>
              <a:t>9/23/2015</a:t>
            </a:fld>
            <a:endParaRPr lang="en-US" dirty="0"/>
          </a:p>
        </p:txBody>
      </p:sp>
      <p:sp>
        <p:nvSpPr>
          <p:cNvPr id="16" name="Footer Placeholder 3"/>
          <p:cNvSpPr>
            <a:spLocks noGrp="1"/>
          </p:cNvSpPr>
          <p:nvPr>
            <p:ph type="ftr" sz="quarter" idx="11"/>
          </p:nvPr>
        </p:nvSpPr>
        <p:spPr>
          <a:xfrm>
            <a:off x="3124200" y="6356350"/>
            <a:ext cx="2895600" cy="365125"/>
          </a:xfrm>
          <a:prstGeom prst="rect">
            <a:avLst/>
          </a:prstGeom>
        </p:spPr>
        <p:txBody>
          <a:bodyPr/>
          <a:lstStyle>
            <a:lvl1pPr>
              <a:defRPr sz="1400">
                <a:latin typeface="Gill Sans Std Light"/>
              </a:defRPr>
            </a:lvl1pPr>
          </a:lstStyle>
          <a:p>
            <a:endParaRPr lang="en-US" dirty="0"/>
          </a:p>
        </p:txBody>
      </p:sp>
      <p:sp>
        <p:nvSpPr>
          <p:cNvPr id="17" name="Slide Number Placeholder 4"/>
          <p:cNvSpPr>
            <a:spLocks noGrp="1"/>
          </p:cNvSpPr>
          <p:nvPr>
            <p:ph type="sldNum" sz="quarter" idx="12"/>
          </p:nvPr>
        </p:nvSpPr>
        <p:spPr>
          <a:xfrm>
            <a:off x="6553200" y="6356350"/>
            <a:ext cx="2133600" cy="365125"/>
          </a:xfrm>
          <a:prstGeom prst="rect">
            <a:avLst/>
          </a:prstGeom>
        </p:spPr>
        <p:txBody>
          <a:bodyPr/>
          <a:lstStyle>
            <a:lvl1pPr algn="r">
              <a:defRPr sz="1400">
                <a:latin typeface="Gill Sans Std Light"/>
              </a:defRPr>
            </a:lvl1pPr>
          </a:lstStyle>
          <a:p>
            <a:fld id="{4A75BE36-4E3E-C248-B598-07ED9BB6E04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256643"/>
            <a:ext cx="7772400" cy="2869520"/>
          </a:xfrm>
          <a:prstGeom prst="rect">
            <a:avLst/>
          </a:prstGeom>
        </p:spPr>
        <p:txBody>
          <a:bodyPr/>
          <a:lstStyle>
            <a:lvl1pPr>
              <a:buClr>
                <a:srgbClr val="821C35"/>
              </a:buClr>
              <a:defRPr>
                <a:latin typeface="Gill Sans Std Light"/>
              </a:defRPr>
            </a:lvl1pPr>
            <a:lvl2pPr>
              <a:buClr>
                <a:srgbClr val="821C35"/>
              </a:buClr>
              <a:defRPr>
                <a:latin typeface="Gill Sans Std Light"/>
              </a:defRPr>
            </a:lvl2pPr>
            <a:lvl3pPr>
              <a:buClr>
                <a:srgbClr val="821C35"/>
              </a:buClr>
              <a:defRPr>
                <a:latin typeface="Gill Sans Std Light"/>
              </a:defRPr>
            </a:lvl3pPr>
            <a:lvl4pPr>
              <a:buClr>
                <a:srgbClr val="821C35"/>
              </a:buClr>
              <a:defRPr>
                <a:latin typeface="Gill Sans Std Light"/>
              </a:defRPr>
            </a:lvl4pPr>
            <a:lvl5pPr>
              <a:buClr>
                <a:srgbClr val="821C35"/>
              </a:buClr>
              <a:defRPr>
                <a:latin typeface="Gill Sans Std Ligh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1"/>
          <p:cNvSpPr>
            <a:spLocks noGrp="1"/>
          </p:cNvSpPr>
          <p:nvPr>
            <p:ph type="title" hasCustomPrompt="1"/>
          </p:nvPr>
        </p:nvSpPr>
        <p:spPr>
          <a:xfrm>
            <a:off x="914400" y="762000"/>
            <a:ext cx="7315200" cy="1143000"/>
          </a:xfrm>
          <a:prstGeom prst="rect">
            <a:avLst/>
          </a:prstGeom>
        </p:spPr>
        <p:txBody>
          <a:bodyPr lIns="0" tIns="0" rIns="0" bIns="0" anchor="t"/>
          <a:lstStyle>
            <a:lvl1pPr algn="l">
              <a:lnSpc>
                <a:spcPts val="4900"/>
              </a:lnSpc>
              <a:defRPr sz="4800" b="0" i="0">
                <a:solidFill>
                  <a:srgbClr val="821C35"/>
                </a:solidFill>
                <a:latin typeface="Gill Sans Std Light"/>
                <a:cs typeface="Gill Sans Std Light"/>
              </a:defRPr>
            </a:lvl1pPr>
          </a:lstStyle>
          <a:p>
            <a:r>
              <a:rPr lang="en-US" dirty="0" smtClean="0"/>
              <a:t>Slide Headline 1</a:t>
            </a:r>
            <a:br>
              <a:rPr lang="en-US" dirty="0" smtClean="0"/>
            </a:br>
            <a:r>
              <a:rPr lang="en-US" dirty="0" smtClean="0"/>
              <a:t>Slide Headline 2</a:t>
            </a:r>
            <a:endParaRPr lang="en-US" dirty="0"/>
          </a:p>
        </p:txBody>
      </p:sp>
      <p:sp>
        <p:nvSpPr>
          <p:cNvPr id="11" name="Subtitle 2"/>
          <p:cNvSpPr>
            <a:spLocks noGrp="1"/>
          </p:cNvSpPr>
          <p:nvPr>
            <p:ph type="subTitle" idx="13" hasCustomPrompt="1"/>
          </p:nvPr>
        </p:nvSpPr>
        <p:spPr>
          <a:xfrm>
            <a:off x="914400" y="2362200"/>
            <a:ext cx="7315200" cy="457200"/>
          </a:xfrm>
          <a:prstGeom prst="rect">
            <a:avLst/>
          </a:prstGeom>
        </p:spPr>
        <p:txBody>
          <a:bodyPr lIns="0" tIns="0" rIns="0" bIns="0" anchor="t"/>
          <a:lstStyle>
            <a:lvl1pPr marL="0" indent="0" algn="l">
              <a:buNone/>
              <a:defRPr b="0" i="0">
                <a:solidFill>
                  <a:srgbClr val="011F4F"/>
                </a:solidFill>
                <a:latin typeface="Gill Sans Std Bold"/>
                <a:cs typeface="Gill Sans Std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Slide Subhead</a:t>
            </a:r>
            <a:endParaRPr lang="en-US" dirty="0"/>
          </a:p>
        </p:txBody>
      </p:sp>
      <p:sp>
        <p:nvSpPr>
          <p:cNvPr id="12" name="Date Placeholder 2"/>
          <p:cNvSpPr>
            <a:spLocks noGrp="1"/>
          </p:cNvSpPr>
          <p:nvPr>
            <p:ph type="dt" sz="half" idx="10"/>
          </p:nvPr>
        </p:nvSpPr>
        <p:spPr>
          <a:xfrm>
            <a:off x="457200" y="6356350"/>
            <a:ext cx="2133600" cy="365125"/>
          </a:xfrm>
          <a:prstGeom prst="rect">
            <a:avLst/>
          </a:prstGeom>
        </p:spPr>
        <p:txBody>
          <a:bodyPr/>
          <a:lstStyle>
            <a:lvl1pPr>
              <a:defRPr sz="1400">
                <a:latin typeface="Gill Sans Std Light"/>
              </a:defRPr>
            </a:lvl1pPr>
          </a:lstStyle>
          <a:p>
            <a:fld id="{7D289284-70B2-944D-BA0D-80D5B831EF78}" type="datetimeFigureOut">
              <a:rPr lang="en-US" smtClean="0"/>
              <a:pPr/>
              <a:t>9/23/2015</a:t>
            </a:fld>
            <a:endParaRPr lang="en-US" dirty="0"/>
          </a:p>
        </p:txBody>
      </p:sp>
      <p:sp>
        <p:nvSpPr>
          <p:cNvPr id="13" name="Footer Placeholder 3"/>
          <p:cNvSpPr>
            <a:spLocks noGrp="1"/>
          </p:cNvSpPr>
          <p:nvPr>
            <p:ph type="ftr" sz="quarter" idx="11"/>
          </p:nvPr>
        </p:nvSpPr>
        <p:spPr>
          <a:xfrm>
            <a:off x="3124200" y="6356350"/>
            <a:ext cx="2895600" cy="365125"/>
          </a:xfrm>
          <a:prstGeom prst="rect">
            <a:avLst/>
          </a:prstGeom>
        </p:spPr>
        <p:txBody>
          <a:bodyPr/>
          <a:lstStyle>
            <a:lvl1pPr>
              <a:defRPr sz="1400">
                <a:latin typeface="Gill Sans Std Light"/>
              </a:defRPr>
            </a:lvl1pPr>
          </a:lstStyle>
          <a:p>
            <a:endParaRPr lang="en-US" dirty="0"/>
          </a:p>
        </p:txBody>
      </p:sp>
      <p:sp>
        <p:nvSpPr>
          <p:cNvPr id="14" name="Slide Number Placeholder 4"/>
          <p:cNvSpPr>
            <a:spLocks noGrp="1"/>
          </p:cNvSpPr>
          <p:nvPr>
            <p:ph type="sldNum" sz="quarter" idx="12"/>
          </p:nvPr>
        </p:nvSpPr>
        <p:spPr>
          <a:xfrm>
            <a:off x="6553200" y="6356350"/>
            <a:ext cx="2133600" cy="365125"/>
          </a:xfrm>
          <a:prstGeom prst="rect">
            <a:avLst/>
          </a:prstGeom>
        </p:spPr>
        <p:txBody>
          <a:bodyPr/>
          <a:lstStyle>
            <a:lvl1pPr algn="r">
              <a:defRPr sz="1400">
                <a:latin typeface="Gill Sans Std Light"/>
              </a:defRPr>
            </a:lvl1pPr>
          </a:lstStyle>
          <a:p>
            <a:fld id="{4A75BE36-4E3E-C248-B598-07ED9BB6E047}"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14400" y="2295837"/>
            <a:ext cx="3581400" cy="3830326"/>
          </a:xfrm>
          <a:prstGeom prst="rect">
            <a:avLst/>
          </a:prstGeom>
        </p:spPr>
        <p:txBody>
          <a:bodyPr/>
          <a:lstStyle>
            <a:lvl1pPr>
              <a:buClr>
                <a:srgbClr val="821C35"/>
              </a:buClr>
              <a:defRPr sz="2800">
                <a:latin typeface="Gill Sans Std Light"/>
              </a:defRPr>
            </a:lvl1pPr>
            <a:lvl2pPr>
              <a:buClr>
                <a:srgbClr val="821C35"/>
              </a:buClr>
              <a:defRPr sz="2400">
                <a:latin typeface="Gill Sans Std Light"/>
              </a:defRPr>
            </a:lvl2pPr>
            <a:lvl3pPr>
              <a:buClr>
                <a:srgbClr val="821C35"/>
              </a:buClr>
              <a:defRPr sz="2000">
                <a:latin typeface="Gill Sans Std Light"/>
              </a:defRPr>
            </a:lvl3pPr>
            <a:lvl4pPr>
              <a:buClr>
                <a:srgbClr val="821C35"/>
              </a:buClr>
              <a:defRPr sz="1800">
                <a:latin typeface="Gill Sans Std Light"/>
              </a:defRPr>
            </a:lvl4pPr>
            <a:lvl5pPr>
              <a:buClr>
                <a:srgbClr val="821C35"/>
              </a:buClr>
              <a:defRPr sz="1800">
                <a:latin typeface="Gill Sans Std Light"/>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295837"/>
            <a:ext cx="3581400" cy="3830326"/>
          </a:xfrm>
          <a:prstGeom prst="rect">
            <a:avLst/>
          </a:prstGeom>
        </p:spPr>
        <p:txBody>
          <a:bodyPr/>
          <a:lstStyle>
            <a:lvl1pPr>
              <a:buClr>
                <a:srgbClr val="821C35"/>
              </a:buClr>
              <a:defRPr sz="2800">
                <a:latin typeface="Gill Sans Std Light"/>
              </a:defRPr>
            </a:lvl1pPr>
            <a:lvl2pPr>
              <a:buClr>
                <a:srgbClr val="821C35"/>
              </a:buClr>
              <a:defRPr sz="2400">
                <a:latin typeface="Gill Sans Std Light"/>
              </a:defRPr>
            </a:lvl2pPr>
            <a:lvl3pPr>
              <a:buClr>
                <a:srgbClr val="821C35"/>
              </a:buClr>
              <a:defRPr sz="2000">
                <a:latin typeface="Gill Sans Std Light"/>
              </a:defRPr>
            </a:lvl3pPr>
            <a:lvl4pPr>
              <a:buClr>
                <a:srgbClr val="821C35"/>
              </a:buClr>
              <a:defRPr sz="1800">
                <a:latin typeface="Gill Sans Std Light"/>
              </a:defRPr>
            </a:lvl4pPr>
            <a:lvl5pPr>
              <a:buClr>
                <a:srgbClr val="821C35"/>
              </a:buClr>
              <a:defRPr sz="1800">
                <a:latin typeface="Gill Sans Std Light"/>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hasCustomPrompt="1"/>
          </p:nvPr>
        </p:nvSpPr>
        <p:spPr>
          <a:xfrm>
            <a:off x="914400" y="762000"/>
            <a:ext cx="7315200" cy="1143000"/>
          </a:xfrm>
          <a:prstGeom prst="rect">
            <a:avLst/>
          </a:prstGeom>
        </p:spPr>
        <p:txBody>
          <a:bodyPr lIns="0" tIns="0" rIns="0" bIns="0" anchor="t"/>
          <a:lstStyle>
            <a:lvl1pPr algn="l">
              <a:lnSpc>
                <a:spcPts val="4900"/>
              </a:lnSpc>
              <a:defRPr sz="4800" b="0" i="0">
                <a:solidFill>
                  <a:srgbClr val="821C35"/>
                </a:solidFill>
                <a:latin typeface="Gill Sans Std Light"/>
                <a:cs typeface="Gill Sans Std Light"/>
              </a:defRPr>
            </a:lvl1pPr>
          </a:lstStyle>
          <a:p>
            <a:r>
              <a:rPr lang="en-US" dirty="0" smtClean="0"/>
              <a:t>Slide Headline 1</a:t>
            </a:r>
            <a:br>
              <a:rPr lang="en-US" dirty="0" smtClean="0"/>
            </a:br>
            <a:r>
              <a:rPr lang="en-US" dirty="0" smtClean="0"/>
              <a:t>Slide Headline 2</a:t>
            </a:r>
            <a:endParaRPr lang="en-US" dirty="0"/>
          </a:p>
        </p:txBody>
      </p:sp>
      <p:sp>
        <p:nvSpPr>
          <p:cNvPr id="9" name="Date Placeholder 2"/>
          <p:cNvSpPr>
            <a:spLocks noGrp="1"/>
          </p:cNvSpPr>
          <p:nvPr>
            <p:ph type="dt" sz="half" idx="10"/>
          </p:nvPr>
        </p:nvSpPr>
        <p:spPr>
          <a:xfrm>
            <a:off x="457200" y="6356350"/>
            <a:ext cx="2133600" cy="365125"/>
          </a:xfrm>
          <a:prstGeom prst="rect">
            <a:avLst/>
          </a:prstGeom>
        </p:spPr>
        <p:txBody>
          <a:bodyPr/>
          <a:lstStyle>
            <a:lvl1pPr>
              <a:defRPr sz="1400">
                <a:latin typeface="Gill Sans Std Light"/>
              </a:defRPr>
            </a:lvl1pPr>
          </a:lstStyle>
          <a:p>
            <a:fld id="{7D289284-70B2-944D-BA0D-80D5B831EF78}" type="datetimeFigureOut">
              <a:rPr lang="en-US" smtClean="0"/>
              <a:pPr/>
              <a:t>9/23/2015</a:t>
            </a:fld>
            <a:endParaRPr lang="en-US" dirty="0"/>
          </a:p>
        </p:txBody>
      </p:sp>
      <p:sp>
        <p:nvSpPr>
          <p:cNvPr id="10" name="Footer Placeholder 3"/>
          <p:cNvSpPr>
            <a:spLocks noGrp="1"/>
          </p:cNvSpPr>
          <p:nvPr>
            <p:ph type="ftr" sz="quarter" idx="11"/>
          </p:nvPr>
        </p:nvSpPr>
        <p:spPr>
          <a:xfrm>
            <a:off x="3124200" y="6356350"/>
            <a:ext cx="2895600" cy="365125"/>
          </a:xfrm>
          <a:prstGeom prst="rect">
            <a:avLst/>
          </a:prstGeom>
        </p:spPr>
        <p:txBody>
          <a:bodyPr/>
          <a:lstStyle>
            <a:lvl1pPr>
              <a:defRPr sz="1400">
                <a:latin typeface="Gill Sans Std Light"/>
              </a:defRPr>
            </a:lvl1pPr>
          </a:lstStyle>
          <a:p>
            <a:endParaRPr lang="en-US" dirty="0"/>
          </a:p>
        </p:txBody>
      </p:sp>
      <p:sp>
        <p:nvSpPr>
          <p:cNvPr id="11" name="Slide Number Placeholder 4"/>
          <p:cNvSpPr>
            <a:spLocks noGrp="1"/>
          </p:cNvSpPr>
          <p:nvPr>
            <p:ph type="sldNum" sz="quarter" idx="12"/>
          </p:nvPr>
        </p:nvSpPr>
        <p:spPr>
          <a:xfrm>
            <a:off x="6553200" y="6356350"/>
            <a:ext cx="2133600" cy="365125"/>
          </a:xfrm>
          <a:prstGeom prst="rect">
            <a:avLst/>
          </a:prstGeom>
        </p:spPr>
        <p:txBody>
          <a:bodyPr/>
          <a:lstStyle>
            <a:lvl1pPr algn="r">
              <a:defRPr sz="1400">
                <a:latin typeface="Gill Sans Std Light"/>
              </a:defRPr>
            </a:lvl1pPr>
          </a:lstStyle>
          <a:p>
            <a:fld id="{4A75BE36-4E3E-C248-B598-07ED9BB6E04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914400" y="2225963"/>
            <a:ext cx="3582988" cy="639762"/>
          </a:xfrm>
          <a:prstGeom prst="rect">
            <a:avLst/>
          </a:prstGeom>
        </p:spPr>
        <p:txBody>
          <a:bodyPr anchor="b"/>
          <a:lstStyle>
            <a:lvl1pPr marL="0" indent="0">
              <a:buNone/>
              <a:defRPr sz="2800" b="0" i="0">
                <a:solidFill>
                  <a:srgbClr val="011F4F"/>
                </a:solidFill>
                <a:latin typeface="Gill Sans Std Bold"/>
                <a:cs typeface="Gill Sans Std 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dirty="0" smtClean="0"/>
              <a:t>Slide Subhead</a:t>
            </a:r>
            <a:endParaRPr lang="en-US" dirty="0"/>
          </a:p>
        </p:txBody>
      </p:sp>
      <p:sp>
        <p:nvSpPr>
          <p:cNvPr id="4" name="Content Placeholder 3"/>
          <p:cNvSpPr>
            <a:spLocks noGrp="1"/>
          </p:cNvSpPr>
          <p:nvPr>
            <p:ph sz="half" idx="2"/>
          </p:nvPr>
        </p:nvSpPr>
        <p:spPr>
          <a:xfrm>
            <a:off x="914400" y="2865725"/>
            <a:ext cx="3582988" cy="3260437"/>
          </a:xfrm>
          <a:prstGeom prst="rect">
            <a:avLst/>
          </a:prstGeom>
        </p:spPr>
        <p:txBody>
          <a:bodyPr/>
          <a:lstStyle>
            <a:lvl1pPr>
              <a:buClr>
                <a:srgbClr val="821C35"/>
              </a:buClr>
              <a:defRPr sz="2400">
                <a:latin typeface="Gill Sans Std Light"/>
              </a:defRPr>
            </a:lvl1pPr>
            <a:lvl2pPr>
              <a:buClr>
                <a:srgbClr val="821C35"/>
              </a:buClr>
              <a:defRPr sz="2000">
                <a:latin typeface="Gill Sans Std Light"/>
              </a:defRPr>
            </a:lvl2pPr>
            <a:lvl3pPr>
              <a:buClr>
                <a:srgbClr val="821C35"/>
              </a:buClr>
              <a:defRPr sz="1800">
                <a:latin typeface="Gill Sans Std Light"/>
              </a:defRPr>
            </a:lvl3pPr>
            <a:lvl4pPr>
              <a:buClr>
                <a:srgbClr val="821C35"/>
              </a:buClr>
              <a:defRPr sz="1600">
                <a:latin typeface="Gill Sans Std Light"/>
              </a:defRPr>
            </a:lvl4pPr>
            <a:lvl5pPr>
              <a:buClr>
                <a:srgbClr val="821C35"/>
              </a:buClr>
              <a:defRPr sz="1600">
                <a:latin typeface="Gill Sans Std Light"/>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2225963"/>
            <a:ext cx="3584575" cy="639762"/>
          </a:xfrm>
          <a:prstGeom prst="rect">
            <a:avLst/>
          </a:prstGeom>
        </p:spPr>
        <p:txBody>
          <a:bodyPr anchor="b"/>
          <a:lstStyle>
            <a:lvl1pPr marL="0" indent="0">
              <a:buNone/>
              <a:defRPr sz="2800" b="0" i="0">
                <a:solidFill>
                  <a:srgbClr val="011F4F"/>
                </a:solidFill>
                <a:latin typeface="Gill Sans Std Bold"/>
                <a:cs typeface="Gill Sans Std 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dirty="0" smtClean="0"/>
              <a:t>Slide Subhead</a:t>
            </a:r>
            <a:endParaRPr lang="en-US" dirty="0"/>
          </a:p>
        </p:txBody>
      </p:sp>
      <p:sp>
        <p:nvSpPr>
          <p:cNvPr id="6" name="Content Placeholder 5"/>
          <p:cNvSpPr>
            <a:spLocks noGrp="1"/>
          </p:cNvSpPr>
          <p:nvPr>
            <p:ph sz="quarter" idx="4"/>
          </p:nvPr>
        </p:nvSpPr>
        <p:spPr>
          <a:xfrm>
            <a:off x="4645025" y="2865725"/>
            <a:ext cx="3584575" cy="3260438"/>
          </a:xfrm>
          <a:prstGeom prst="rect">
            <a:avLst/>
          </a:prstGeom>
        </p:spPr>
        <p:txBody>
          <a:bodyPr/>
          <a:lstStyle>
            <a:lvl1pPr>
              <a:buClr>
                <a:srgbClr val="821C35"/>
              </a:buClr>
              <a:defRPr sz="2400">
                <a:latin typeface="Gill Sans Std Light"/>
              </a:defRPr>
            </a:lvl1pPr>
            <a:lvl2pPr>
              <a:buClr>
                <a:srgbClr val="821C35"/>
              </a:buClr>
              <a:defRPr sz="2000">
                <a:latin typeface="Gill Sans Std Light"/>
              </a:defRPr>
            </a:lvl2pPr>
            <a:lvl3pPr>
              <a:buClr>
                <a:srgbClr val="821C35"/>
              </a:buClr>
              <a:defRPr sz="1800">
                <a:latin typeface="Gill Sans Std Light"/>
              </a:defRPr>
            </a:lvl3pPr>
            <a:lvl4pPr>
              <a:buClr>
                <a:srgbClr val="821C35"/>
              </a:buClr>
              <a:defRPr sz="1600">
                <a:latin typeface="Gill Sans Std Light"/>
              </a:defRPr>
            </a:lvl4pPr>
            <a:lvl5pPr>
              <a:buClr>
                <a:srgbClr val="821C35"/>
              </a:buClr>
              <a:defRPr sz="1600">
                <a:latin typeface="Gill Sans Std Light"/>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itle 1"/>
          <p:cNvSpPr>
            <a:spLocks noGrp="1"/>
          </p:cNvSpPr>
          <p:nvPr>
            <p:ph type="title" hasCustomPrompt="1"/>
          </p:nvPr>
        </p:nvSpPr>
        <p:spPr>
          <a:xfrm>
            <a:off x="914400" y="762000"/>
            <a:ext cx="7315200" cy="1143000"/>
          </a:xfrm>
          <a:prstGeom prst="rect">
            <a:avLst/>
          </a:prstGeom>
        </p:spPr>
        <p:txBody>
          <a:bodyPr lIns="0" tIns="0" rIns="0" bIns="0" anchor="t"/>
          <a:lstStyle>
            <a:lvl1pPr algn="l">
              <a:lnSpc>
                <a:spcPts val="4900"/>
              </a:lnSpc>
              <a:defRPr sz="4800" b="0" i="0">
                <a:solidFill>
                  <a:srgbClr val="821C35"/>
                </a:solidFill>
                <a:latin typeface="Gill Sans Std Light"/>
                <a:cs typeface="Gill Sans Std Light"/>
              </a:defRPr>
            </a:lvl1pPr>
          </a:lstStyle>
          <a:p>
            <a:r>
              <a:rPr lang="en-US" dirty="0" smtClean="0"/>
              <a:t>Slide Headline 1</a:t>
            </a:r>
            <a:br>
              <a:rPr lang="en-US" dirty="0" smtClean="0"/>
            </a:br>
            <a:r>
              <a:rPr lang="en-US" dirty="0" smtClean="0"/>
              <a:t>Slide Headline 2</a:t>
            </a:r>
            <a:endParaRPr lang="en-US" dirty="0"/>
          </a:p>
        </p:txBody>
      </p:sp>
      <p:sp>
        <p:nvSpPr>
          <p:cNvPr id="13" name="Date Placeholder 2"/>
          <p:cNvSpPr>
            <a:spLocks noGrp="1"/>
          </p:cNvSpPr>
          <p:nvPr>
            <p:ph type="dt" sz="half" idx="10"/>
          </p:nvPr>
        </p:nvSpPr>
        <p:spPr>
          <a:xfrm>
            <a:off x="457200" y="6356350"/>
            <a:ext cx="2133600" cy="365125"/>
          </a:xfrm>
          <a:prstGeom prst="rect">
            <a:avLst/>
          </a:prstGeom>
        </p:spPr>
        <p:txBody>
          <a:bodyPr/>
          <a:lstStyle>
            <a:lvl1pPr>
              <a:defRPr sz="1400">
                <a:latin typeface="Gill Sans Std Light"/>
              </a:defRPr>
            </a:lvl1pPr>
          </a:lstStyle>
          <a:p>
            <a:fld id="{7D289284-70B2-944D-BA0D-80D5B831EF78}" type="datetimeFigureOut">
              <a:rPr lang="en-US" smtClean="0"/>
              <a:pPr/>
              <a:t>9/23/2015</a:t>
            </a:fld>
            <a:endParaRPr lang="en-US" dirty="0"/>
          </a:p>
        </p:txBody>
      </p:sp>
      <p:sp>
        <p:nvSpPr>
          <p:cNvPr id="14" name="Footer Placeholder 3"/>
          <p:cNvSpPr>
            <a:spLocks noGrp="1"/>
          </p:cNvSpPr>
          <p:nvPr>
            <p:ph type="ftr" sz="quarter" idx="11"/>
          </p:nvPr>
        </p:nvSpPr>
        <p:spPr>
          <a:xfrm>
            <a:off x="3124200" y="6356350"/>
            <a:ext cx="2895600" cy="365125"/>
          </a:xfrm>
          <a:prstGeom prst="rect">
            <a:avLst/>
          </a:prstGeom>
        </p:spPr>
        <p:txBody>
          <a:bodyPr/>
          <a:lstStyle>
            <a:lvl1pPr>
              <a:defRPr sz="1400">
                <a:latin typeface="Gill Sans Std Light"/>
              </a:defRPr>
            </a:lvl1pPr>
          </a:lstStyle>
          <a:p>
            <a:endParaRPr lang="en-US" dirty="0"/>
          </a:p>
        </p:txBody>
      </p:sp>
      <p:sp>
        <p:nvSpPr>
          <p:cNvPr id="15" name="Slide Number Placeholder 4"/>
          <p:cNvSpPr>
            <a:spLocks noGrp="1"/>
          </p:cNvSpPr>
          <p:nvPr>
            <p:ph type="sldNum" sz="quarter" idx="12"/>
          </p:nvPr>
        </p:nvSpPr>
        <p:spPr>
          <a:xfrm>
            <a:off x="6553200" y="6356350"/>
            <a:ext cx="2133600" cy="365125"/>
          </a:xfrm>
          <a:prstGeom prst="rect">
            <a:avLst/>
          </a:prstGeom>
        </p:spPr>
        <p:txBody>
          <a:bodyPr/>
          <a:lstStyle>
            <a:lvl1pPr algn="r">
              <a:defRPr sz="1400">
                <a:latin typeface="Gill Sans Std Light"/>
              </a:defRPr>
            </a:lvl1pPr>
          </a:lstStyle>
          <a:p>
            <a:fld id="{4A75BE36-4E3E-C248-B598-07ED9BB6E04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3134388"/>
            <a:ext cx="5111750" cy="2991775"/>
          </a:xfrm>
          <a:prstGeom prst="rect">
            <a:avLst/>
          </a:prstGeom>
        </p:spPr>
        <p:txBody>
          <a:bodyPr/>
          <a:lstStyle>
            <a:lvl1pPr>
              <a:buClr>
                <a:srgbClr val="821C35"/>
              </a:buClr>
              <a:defRPr sz="3200">
                <a:latin typeface="Gill Sans Std Light"/>
              </a:defRPr>
            </a:lvl1pPr>
            <a:lvl2pPr>
              <a:buClr>
                <a:srgbClr val="821C35"/>
              </a:buClr>
              <a:defRPr sz="2800">
                <a:latin typeface="Gill Sans Std Light"/>
              </a:defRPr>
            </a:lvl2pPr>
            <a:lvl3pPr>
              <a:buClr>
                <a:srgbClr val="821C35"/>
              </a:buClr>
              <a:defRPr sz="2400">
                <a:latin typeface="Gill Sans Std Light"/>
              </a:defRPr>
            </a:lvl3pPr>
            <a:lvl4pPr>
              <a:buClr>
                <a:srgbClr val="821C35"/>
              </a:buClr>
              <a:defRPr sz="2000">
                <a:latin typeface="Gill Sans Std Light"/>
              </a:defRPr>
            </a:lvl4pPr>
            <a:lvl5pPr>
              <a:buClr>
                <a:srgbClr val="821C35"/>
              </a:buClr>
              <a:defRPr sz="2000">
                <a:latin typeface="Gill Sans Std Light"/>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914400" y="3134388"/>
            <a:ext cx="2551113" cy="2991775"/>
          </a:xfrm>
          <a:prstGeom prst="rect">
            <a:avLst/>
          </a:prstGeom>
        </p:spPr>
        <p:txBody>
          <a:bodyPr/>
          <a:lstStyle>
            <a:lvl1pPr marL="0" indent="0">
              <a:buNone/>
              <a:defRPr sz="1400">
                <a:latin typeface="Gill Sans Std Ligh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Subtitle 2"/>
          <p:cNvSpPr>
            <a:spLocks noGrp="1"/>
          </p:cNvSpPr>
          <p:nvPr>
            <p:ph type="subTitle" idx="13" hasCustomPrompt="1"/>
          </p:nvPr>
        </p:nvSpPr>
        <p:spPr>
          <a:xfrm>
            <a:off x="914400" y="2362200"/>
            <a:ext cx="7315200" cy="457200"/>
          </a:xfrm>
          <a:prstGeom prst="rect">
            <a:avLst/>
          </a:prstGeom>
        </p:spPr>
        <p:txBody>
          <a:bodyPr lIns="0" tIns="0" rIns="0" bIns="0" anchor="t"/>
          <a:lstStyle>
            <a:lvl1pPr marL="0" indent="0" algn="l">
              <a:buNone/>
              <a:defRPr b="0" i="0">
                <a:solidFill>
                  <a:srgbClr val="011F4F"/>
                </a:solidFill>
                <a:latin typeface="Gill Sans Std Bold"/>
                <a:cs typeface="Gill Sans Std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Slide Subhead</a:t>
            </a:r>
            <a:endParaRPr lang="en-US" dirty="0"/>
          </a:p>
        </p:txBody>
      </p:sp>
      <p:sp>
        <p:nvSpPr>
          <p:cNvPr id="13" name="Title 1"/>
          <p:cNvSpPr>
            <a:spLocks noGrp="1"/>
          </p:cNvSpPr>
          <p:nvPr>
            <p:ph type="title" hasCustomPrompt="1"/>
          </p:nvPr>
        </p:nvSpPr>
        <p:spPr>
          <a:xfrm>
            <a:off x="914400" y="762000"/>
            <a:ext cx="7315200" cy="1143000"/>
          </a:xfrm>
          <a:prstGeom prst="rect">
            <a:avLst/>
          </a:prstGeom>
        </p:spPr>
        <p:txBody>
          <a:bodyPr lIns="0" tIns="0" rIns="0" bIns="0" anchor="t"/>
          <a:lstStyle>
            <a:lvl1pPr algn="l">
              <a:lnSpc>
                <a:spcPts val="4900"/>
              </a:lnSpc>
              <a:defRPr sz="4800" b="0" i="0">
                <a:solidFill>
                  <a:srgbClr val="821C35"/>
                </a:solidFill>
                <a:latin typeface="Gill Sans Std Light"/>
                <a:cs typeface="Gill Sans Std Light"/>
              </a:defRPr>
            </a:lvl1pPr>
          </a:lstStyle>
          <a:p>
            <a:r>
              <a:rPr lang="en-US" dirty="0" smtClean="0"/>
              <a:t>Slide Headline 1</a:t>
            </a:r>
            <a:br>
              <a:rPr lang="en-US" dirty="0" smtClean="0"/>
            </a:br>
            <a:r>
              <a:rPr lang="en-US" dirty="0" smtClean="0"/>
              <a:t>Slide Headline 2</a:t>
            </a:r>
            <a:endParaRPr lang="en-US" dirty="0"/>
          </a:p>
        </p:txBody>
      </p:sp>
      <p:sp>
        <p:nvSpPr>
          <p:cNvPr id="14" name="Date Placeholder 2"/>
          <p:cNvSpPr>
            <a:spLocks noGrp="1"/>
          </p:cNvSpPr>
          <p:nvPr>
            <p:ph type="dt" sz="half" idx="10"/>
          </p:nvPr>
        </p:nvSpPr>
        <p:spPr>
          <a:xfrm>
            <a:off x="457200" y="6356350"/>
            <a:ext cx="2133600" cy="365125"/>
          </a:xfrm>
          <a:prstGeom prst="rect">
            <a:avLst/>
          </a:prstGeom>
        </p:spPr>
        <p:txBody>
          <a:bodyPr/>
          <a:lstStyle>
            <a:lvl1pPr>
              <a:defRPr sz="1400">
                <a:latin typeface="Gill Sans Std Light"/>
              </a:defRPr>
            </a:lvl1pPr>
          </a:lstStyle>
          <a:p>
            <a:fld id="{7D289284-70B2-944D-BA0D-80D5B831EF78}" type="datetimeFigureOut">
              <a:rPr lang="en-US" smtClean="0"/>
              <a:pPr/>
              <a:t>9/23/2015</a:t>
            </a:fld>
            <a:endParaRPr lang="en-US" dirty="0"/>
          </a:p>
        </p:txBody>
      </p:sp>
      <p:sp>
        <p:nvSpPr>
          <p:cNvPr id="15" name="Footer Placeholder 3"/>
          <p:cNvSpPr>
            <a:spLocks noGrp="1"/>
          </p:cNvSpPr>
          <p:nvPr>
            <p:ph type="ftr" sz="quarter" idx="11"/>
          </p:nvPr>
        </p:nvSpPr>
        <p:spPr>
          <a:xfrm>
            <a:off x="3124200" y="6356350"/>
            <a:ext cx="2895600" cy="365125"/>
          </a:xfrm>
          <a:prstGeom prst="rect">
            <a:avLst/>
          </a:prstGeom>
        </p:spPr>
        <p:txBody>
          <a:bodyPr/>
          <a:lstStyle>
            <a:lvl1pPr>
              <a:defRPr sz="1400">
                <a:latin typeface="Gill Sans Std Light"/>
              </a:defRPr>
            </a:lvl1pPr>
          </a:lstStyle>
          <a:p>
            <a:endParaRPr lang="en-US" dirty="0"/>
          </a:p>
        </p:txBody>
      </p:sp>
      <p:sp>
        <p:nvSpPr>
          <p:cNvPr id="16" name="Slide Number Placeholder 4"/>
          <p:cNvSpPr>
            <a:spLocks noGrp="1"/>
          </p:cNvSpPr>
          <p:nvPr>
            <p:ph type="sldNum" sz="quarter" idx="12"/>
          </p:nvPr>
        </p:nvSpPr>
        <p:spPr>
          <a:xfrm>
            <a:off x="6553200" y="6356350"/>
            <a:ext cx="2133600" cy="365125"/>
          </a:xfrm>
          <a:prstGeom prst="rect">
            <a:avLst/>
          </a:prstGeom>
        </p:spPr>
        <p:txBody>
          <a:bodyPr/>
          <a:lstStyle>
            <a:lvl1pPr algn="r">
              <a:defRPr sz="1400">
                <a:latin typeface="Gill Sans Std Light"/>
              </a:defRPr>
            </a:lvl1pPr>
          </a:lstStyle>
          <a:p>
            <a:fld id="{4A75BE36-4E3E-C248-B598-07ED9BB6E04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4800600"/>
            <a:ext cx="5486400" cy="566738"/>
          </a:xfrm>
          <a:prstGeom prst="rect">
            <a:avLst/>
          </a:prstGeom>
        </p:spPr>
        <p:txBody>
          <a:bodyPr anchor="b"/>
          <a:lstStyle>
            <a:lvl1pPr algn="l">
              <a:defRPr sz="2000" b="0" i="0">
                <a:solidFill>
                  <a:srgbClr val="011F4F"/>
                </a:solidFill>
                <a:latin typeface="Gill Sans Std Bold"/>
                <a:cs typeface="Gill Sans Std Bold"/>
              </a:defRPr>
            </a:lvl1pPr>
          </a:lstStyle>
          <a:p>
            <a:r>
              <a:rPr lang="en-US" dirty="0" smtClean="0"/>
              <a:t>Slide Subhead</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atin typeface="Gill Sans Std Ligh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Gill Sans Std Ligh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Date Placeholder 2"/>
          <p:cNvSpPr>
            <a:spLocks noGrp="1"/>
          </p:cNvSpPr>
          <p:nvPr>
            <p:ph type="dt" sz="half" idx="10"/>
          </p:nvPr>
        </p:nvSpPr>
        <p:spPr>
          <a:xfrm>
            <a:off x="457200" y="6356350"/>
            <a:ext cx="2133600" cy="365125"/>
          </a:xfrm>
          <a:prstGeom prst="rect">
            <a:avLst/>
          </a:prstGeom>
        </p:spPr>
        <p:txBody>
          <a:bodyPr/>
          <a:lstStyle>
            <a:lvl1pPr>
              <a:defRPr sz="1400">
                <a:latin typeface="Gill Sans Std Light"/>
              </a:defRPr>
            </a:lvl1pPr>
          </a:lstStyle>
          <a:p>
            <a:fld id="{7D289284-70B2-944D-BA0D-80D5B831EF78}" type="datetimeFigureOut">
              <a:rPr lang="en-US" smtClean="0"/>
              <a:pPr/>
              <a:t>9/23/2015</a:t>
            </a:fld>
            <a:endParaRPr lang="en-US" dirty="0"/>
          </a:p>
        </p:txBody>
      </p:sp>
      <p:sp>
        <p:nvSpPr>
          <p:cNvPr id="9" name="Footer Placeholder 3"/>
          <p:cNvSpPr>
            <a:spLocks noGrp="1"/>
          </p:cNvSpPr>
          <p:nvPr>
            <p:ph type="ftr" sz="quarter" idx="11"/>
          </p:nvPr>
        </p:nvSpPr>
        <p:spPr>
          <a:xfrm>
            <a:off x="3124200" y="6356350"/>
            <a:ext cx="2895600" cy="365125"/>
          </a:xfrm>
          <a:prstGeom prst="rect">
            <a:avLst/>
          </a:prstGeom>
        </p:spPr>
        <p:txBody>
          <a:bodyPr/>
          <a:lstStyle>
            <a:lvl1pPr>
              <a:defRPr sz="1400">
                <a:latin typeface="Gill Sans Std Light"/>
              </a:defRPr>
            </a:lvl1pPr>
          </a:lstStyle>
          <a:p>
            <a:endParaRPr lang="en-US" dirty="0"/>
          </a:p>
        </p:txBody>
      </p:sp>
      <p:sp>
        <p:nvSpPr>
          <p:cNvPr id="10" name="Slide Number Placeholder 4"/>
          <p:cNvSpPr>
            <a:spLocks noGrp="1"/>
          </p:cNvSpPr>
          <p:nvPr>
            <p:ph type="sldNum" sz="quarter" idx="12"/>
          </p:nvPr>
        </p:nvSpPr>
        <p:spPr>
          <a:xfrm>
            <a:off x="6553200" y="6356350"/>
            <a:ext cx="2133600" cy="365125"/>
          </a:xfrm>
          <a:prstGeom prst="rect">
            <a:avLst/>
          </a:prstGeom>
        </p:spPr>
        <p:txBody>
          <a:bodyPr/>
          <a:lstStyle>
            <a:lvl1pPr algn="r">
              <a:defRPr sz="1400">
                <a:latin typeface="Gill Sans Std Light"/>
              </a:defRPr>
            </a:lvl1pPr>
          </a:lstStyle>
          <a:p>
            <a:fld id="{4A75BE36-4E3E-C248-B598-07ED9BB6E04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14160DDSS_logo_DDAfinal.png"/>
          <p:cNvPicPr>
            <a:picLocks noChangeAspect="1"/>
          </p:cNvPicPr>
          <p:nvPr userDrawn="1"/>
        </p:nvPicPr>
        <p:blipFill>
          <a:blip r:embed="rId9"/>
          <a:stretch>
            <a:fillRect/>
          </a:stretch>
        </p:blipFill>
        <p:spPr>
          <a:xfrm>
            <a:off x="7989422" y="409306"/>
            <a:ext cx="1008062" cy="1046376"/>
          </a:xfrm>
          <a:prstGeom prst="rect">
            <a:avLst/>
          </a:prstGeom>
        </p:spPr>
      </p:pic>
      <p:sp>
        <p:nvSpPr>
          <p:cNvPr id="9" name="Rectangle 8"/>
          <p:cNvSpPr/>
          <p:nvPr userDrawn="1"/>
        </p:nvSpPr>
        <p:spPr>
          <a:xfrm>
            <a:off x="7208648" y="0"/>
            <a:ext cx="1944496" cy="294162"/>
          </a:xfrm>
          <a:prstGeom prst="rect">
            <a:avLst/>
          </a:prstGeom>
          <a:solidFill>
            <a:srgbClr val="821C3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userDrawn="1"/>
        </p:nvSpPr>
        <p:spPr>
          <a:xfrm>
            <a:off x="0" y="0"/>
            <a:ext cx="7208648" cy="294162"/>
          </a:xfrm>
          <a:prstGeom prst="rect">
            <a:avLst/>
          </a:prstGeom>
          <a:solidFill>
            <a:srgbClr val="011F4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ideo" Target="https://www.youtube.com/embed/wunHDfZFxXw"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4575753"/>
            <a:ext cx="9144000" cy="1234572"/>
          </a:xfrm>
          <a:prstGeom prst="rect">
            <a:avLst/>
          </a:prstGeom>
        </p:spPr>
        <p:txBody>
          <a:bodyPr/>
          <a:lstStyle>
            <a:lvl1pPr>
              <a:lnSpc>
                <a:spcPts val="4900"/>
              </a:lnSpc>
              <a:defRPr sz="4800">
                <a:solidFill>
                  <a:srgbClr val="FFFFFF"/>
                </a:solidFill>
              </a:defRPr>
            </a:lvl1pPr>
          </a:lstStyle>
          <a:p>
            <a:pPr lvl="0" algn="ctr">
              <a:spcBef>
                <a:spcPct val="0"/>
              </a:spcBef>
              <a:defRPr/>
            </a:pPr>
            <a:r>
              <a:rPr lang="en-US" dirty="0" smtClean="0">
                <a:latin typeface="Gill Sans Std Light"/>
                <a:ea typeface="+mj-ea"/>
                <a:cs typeface="Gill Sans Std Light"/>
              </a:rPr>
              <a:t>A </a:t>
            </a:r>
            <a:r>
              <a:rPr lang="en-US" dirty="0">
                <a:latin typeface="Gill Sans Std Light"/>
                <a:ea typeface="+mj-ea"/>
                <a:cs typeface="Gill Sans Std Light"/>
              </a:rPr>
              <a:t>Blueprint for Service </a:t>
            </a:r>
            <a:r>
              <a:rPr lang="en-US" dirty="0" smtClean="0">
                <a:latin typeface="Gill Sans Std Light"/>
                <a:ea typeface="+mj-ea"/>
                <a:cs typeface="Gill Sans Std Light"/>
              </a:rPr>
              <a:t>Delivery</a:t>
            </a:r>
            <a:r>
              <a:rPr kumimoji="0" lang="en-US" sz="4800" u="none" strike="noStrike" kern="1200" cap="none" spc="0" normalizeH="0" baseline="0" noProof="0" dirty="0" smtClean="0">
                <a:ln>
                  <a:noFill/>
                </a:ln>
                <a:solidFill>
                  <a:srgbClr val="FFFFFF"/>
                </a:solidFill>
                <a:effectLst/>
                <a:uLnTx/>
                <a:uFillTx/>
                <a:latin typeface="Gill Sans Std Light"/>
                <a:ea typeface="+mj-ea"/>
                <a:cs typeface="Gill Sans Std Light"/>
              </a:rPr>
              <a:t/>
            </a:r>
            <a:br>
              <a:rPr kumimoji="0" lang="en-US" sz="4800" u="none" strike="noStrike" kern="1200" cap="none" spc="0" normalizeH="0" baseline="0" noProof="0" dirty="0" smtClean="0">
                <a:ln>
                  <a:noFill/>
                </a:ln>
                <a:solidFill>
                  <a:srgbClr val="FFFFFF"/>
                </a:solidFill>
                <a:effectLst/>
                <a:uLnTx/>
                <a:uFillTx/>
                <a:latin typeface="Gill Sans Std Light"/>
                <a:ea typeface="+mj-ea"/>
                <a:cs typeface="Gill Sans Std Light"/>
              </a:rPr>
            </a:br>
            <a:endParaRPr kumimoji="0" lang="en-US" sz="4800" u="none" strike="noStrike" kern="1200" cap="none" spc="0" normalizeH="0" baseline="0" noProof="0" dirty="0">
              <a:ln>
                <a:noFill/>
              </a:ln>
              <a:solidFill>
                <a:srgbClr val="FFFFFF"/>
              </a:solidFill>
              <a:effectLst/>
              <a:uLnTx/>
              <a:uFillTx/>
              <a:latin typeface="Gill Sans Std Light"/>
              <a:ea typeface="+mj-ea"/>
              <a:cs typeface="Gill Sans Std Light"/>
            </a:endParaRPr>
          </a:p>
        </p:txBody>
      </p:sp>
      <p:sp>
        <p:nvSpPr>
          <p:cNvPr id="5" name="Title 1"/>
          <p:cNvSpPr txBox="1">
            <a:spLocks/>
          </p:cNvSpPr>
          <p:nvPr/>
        </p:nvSpPr>
        <p:spPr>
          <a:xfrm>
            <a:off x="0" y="5810325"/>
            <a:ext cx="9144000" cy="438963"/>
          </a:xfrm>
          <a:prstGeom prst="rect">
            <a:avLst/>
          </a:prstGeom>
        </p:spPr>
        <p:txBody>
          <a:bodyPr vert="horz" lIns="91440" tIns="45720" rIns="91440" bIns="45720" rtlCol="0" anchor="ctr">
            <a:noAutofit/>
          </a:bodyPr>
          <a:lstStyle>
            <a:lvl1pPr>
              <a:lnSpc>
                <a:spcPts val="4900"/>
              </a:lnSpc>
              <a:defRPr sz="4800">
                <a:solidFill>
                  <a:srgbClr val="FFFFFF"/>
                </a:solidFill>
              </a:defRPr>
            </a:lvl1pPr>
          </a:lstStyle>
          <a:p>
            <a:pPr lvl="0" algn="ctr">
              <a:spcBef>
                <a:spcPct val="0"/>
              </a:spcBef>
              <a:defRPr/>
            </a:pPr>
            <a:r>
              <a:rPr lang="en-US" sz="3600" i="1" dirty="0">
                <a:latin typeface="Gill Sans Std"/>
                <a:ea typeface="+mj-ea"/>
                <a:cs typeface="Gill Sans Std"/>
              </a:rPr>
              <a:t>Your Introduction to Person Centered Supports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a:xfrm>
            <a:off x="485775" y="1795573"/>
            <a:ext cx="8181975" cy="3905250"/>
          </a:xfrm>
        </p:spPr>
        <p:txBody>
          <a:bodyPr/>
          <a:lstStyle/>
          <a:p>
            <a:pPr marL="285750" indent="-285750">
              <a:spcBef>
                <a:spcPts val="600"/>
              </a:spcBef>
              <a:spcAft>
                <a:spcPts val="2400"/>
              </a:spcAft>
              <a:buClr>
                <a:srgbClr val="821C35"/>
              </a:buClr>
              <a:buFont typeface="Wingdings" panose="05000000000000000000" pitchFamily="2" charset="2"/>
              <a:buChar char="Ø"/>
            </a:pPr>
            <a:r>
              <a:rPr lang="en-US" sz="2400" dirty="0"/>
              <a:t>Everyone receiving residential supports has a Health Care Management Plan (HCMP</a:t>
            </a:r>
            <a:r>
              <a:rPr lang="en-US" sz="2400" dirty="0" smtClean="0"/>
              <a:t>). People who live with their families may not have a formal HCMP.</a:t>
            </a:r>
            <a:endParaRPr lang="en-US" sz="2400" dirty="0"/>
          </a:p>
          <a:p>
            <a:pPr marL="285750" indent="-285750">
              <a:spcBef>
                <a:spcPts val="600"/>
              </a:spcBef>
              <a:spcAft>
                <a:spcPts val="2400"/>
              </a:spcAft>
              <a:buClr>
                <a:srgbClr val="821C35"/>
              </a:buClr>
              <a:buFont typeface="Wingdings" panose="05000000000000000000" pitchFamily="2" charset="2"/>
              <a:buChar char="Ø"/>
            </a:pPr>
            <a:r>
              <a:rPr lang="en-US" sz="2400" dirty="0"/>
              <a:t>The HCMP is completed by a Registered Nurse (RN) &amp; identifies </a:t>
            </a:r>
            <a:r>
              <a:rPr lang="en-US" sz="2400" dirty="0" smtClean="0"/>
              <a:t>any </a:t>
            </a:r>
            <a:r>
              <a:rPr lang="en-US" sz="2400" dirty="0"/>
              <a:t>health needs to be monitored or supported &amp; staff </a:t>
            </a:r>
            <a:r>
              <a:rPr lang="en-US" sz="2400" dirty="0" smtClean="0"/>
              <a:t>responsible.</a:t>
            </a:r>
          </a:p>
          <a:p>
            <a:pPr marL="285750" indent="-285750">
              <a:spcBef>
                <a:spcPts val="600"/>
              </a:spcBef>
              <a:spcAft>
                <a:spcPts val="2400"/>
              </a:spcAft>
              <a:buClr>
                <a:srgbClr val="821C35"/>
              </a:buClr>
              <a:buFont typeface="Wingdings" panose="05000000000000000000" pitchFamily="2" charset="2"/>
              <a:buChar char="Ø"/>
            </a:pPr>
            <a:r>
              <a:rPr lang="en-US" sz="2400" dirty="0" smtClean="0"/>
              <a:t>Most people also have a Health Passport that is attached to the ISP. This document travels with </a:t>
            </a:r>
            <a:r>
              <a:rPr lang="en-US" sz="2400" smtClean="0"/>
              <a:t>the person.</a:t>
            </a:r>
            <a:endParaRPr lang="en-US" sz="2400" dirty="0"/>
          </a:p>
          <a:p>
            <a:pPr marL="285750" indent="-285750">
              <a:spcBef>
                <a:spcPts val="600"/>
              </a:spcBef>
              <a:spcAft>
                <a:spcPts val="2400"/>
              </a:spcAft>
              <a:buClr>
                <a:srgbClr val="821C35"/>
              </a:buClr>
              <a:buFont typeface="Wingdings" panose="05000000000000000000" pitchFamily="2" charset="2"/>
              <a:buChar char="Ø"/>
            </a:pPr>
            <a:r>
              <a:rPr lang="en-US" sz="2400" dirty="0"/>
              <a:t>Everyone is responsible for helping the person maintain good </a:t>
            </a:r>
            <a:r>
              <a:rPr lang="en-US" sz="2400" dirty="0" smtClean="0"/>
              <a:t>health.</a:t>
            </a:r>
            <a:endParaRPr lang="en-US" sz="2400" dirty="0">
              <a:latin typeface="Gill Sans Std Light"/>
              <a:cs typeface="Times New Roman" panose="02020603050405020304" pitchFamily="18" charset="0"/>
            </a:endParaRPr>
          </a:p>
          <a:p>
            <a:endParaRPr lang="en-US" dirty="0"/>
          </a:p>
        </p:txBody>
      </p:sp>
      <p:sp>
        <p:nvSpPr>
          <p:cNvPr id="3" name="Title 2"/>
          <p:cNvSpPr>
            <a:spLocks noGrp="1"/>
          </p:cNvSpPr>
          <p:nvPr>
            <p:ph type="title"/>
          </p:nvPr>
        </p:nvSpPr>
        <p:spPr>
          <a:xfrm>
            <a:off x="209550" y="762000"/>
            <a:ext cx="7791450" cy="758456"/>
          </a:xfrm>
        </p:spPr>
        <p:txBody>
          <a:bodyPr/>
          <a:lstStyle/>
          <a:p>
            <a:r>
              <a:rPr lang="en-US" sz="4400" dirty="0" smtClean="0"/>
              <a:t>Health Documentation in ISP</a:t>
            </a:r>
            <a:endParaRPr lang="en-US" sz="4400" dirty="0"/>
          </a:p>
        </p:txBody>
      </p:sp>
    </p:spTree>
    <p:extLst>
      <p:ext uri="{BB962C8B-B14F-4D97-AF65-F5344CB8AC3E}">
        <p14:creationId xmlns:p14="http://schemas.microsoft.com/office/powerpoint/2010/main" val="35275715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18"/>
          <p:cNvSpPr>
            <a:spLocks noGrp="1"/>
          </p:cNvSpPr>
          <p:nvPr>
            <p:ph type="body" sz="half" idx="2"/>
          </p:nvPr>
        </p:nvSpPr>
        <p:spPr>
          <a:xfrm>
            <a:off x="704849" y="1838325"/>
            <a:ext cx="7820025" cy="4210050"/>
          </a:xfrm>
        </p:spPr>
        <p:txBody>
          <a:bodyPr/>
          <a:lstStyle/>
          <a:p>
            <a:pPr>
              <a:lnSpc>
                <a:spcPct val="100000"/>
              </a:lnSpc>
              <a:spcAft>
                <a:spcPts val="600"/>
              </a:spcAft>
            </a:pPr>
            <a:r>
              <a:rPr lang="en-US" sz="2400" dirty="0" smtClean="0"/>
              <a:t>A </a:t>
            </a:r>
            <a:r>
              <a:rPr lang="en-US" sz="2400" dirty="0"/>
              <a:t>person </a:t>
            </a:r>
            <a:r>
              <a:rPr lang="en-US" sz="2400" b="1" dirty="0" smtClean="0"/>
              <a:t>MAY </a:t>
            </a:r>
            <a:r>
              <a:rPr lang="en-US" sz="2400" dirty="0" smtClean="0"/>
              <a:t>require </a:t>
            </a:r>
            <a:r>
              <a:rPr lang="en-US" sz="2400" dirty="0"/>
              <a:t>a </a:t>
            </a:r>
            <a:r>
              <a:rPr lang="en-US" sz="2400" dirty="0" smtClean="0"/>
              <a:t>formal assessment </a:t>
            </a:r>
            <a:r>
              <a:rPr lang="en-US" sz="2400" dirty="0"/>
              <a:t>prior to the ISP. These could include:</a:t>
            </a:r>
          </a:p>
          <a:p>
            <a:pPr marL="742950" lvl="1" indent="-285750">
              <a:spcAft>
                <a:spcPts val="600"/>
              </a:spcAft>
              <a:buClr>
                <a:srgbClr val="821C35"/>
              </a:buClr>
              <a:buFont typeface="Wingdings" panose="05000000000000000000" pitchFamily="2" charset="2"/>
              <a:buChar char="Ø"/>
            </a:pPr>
            <a:r>
              <a:rPr lang="en-US" sz="2000" dirty="0">
                <a:latin typeface="Gill Sans Std Light"/>
              </a:rPr>
              <a:t>Speech and Language</a:t>
            </a:r>
          </a:p>
          <a:p>
            <a:pPr marL="742950" lvl="1" indent="-285750">
              <a:spcAft>
                <a:spcPts val="600"/>
              </a:spcAft>
              <a:buClr>
                <a:srgbClr val="821C35"/>
              </a:buClr>
              <a:buFont typeface="Wingdings" panose="05000000000000000000" pitchFamily="2" charset="2"/>
              <a:buChar char="Ø"/>
            </a:pPr>
            <a:r>
              <a:rPr lang="en-US" sz="2000" dirty="0">
                <a:latin typeface="Gill Sans Std Light"/>
              </a:rPr>
              <a:t>Occupational Therapy</a:t>
            </a:r>
          </a:p>
          <a:p>
            <a:pPr marL="742950" lvl="1" indent="-285750">
              <a:spcAft>
                <a:spcPts val="600"/>
              </a:spcAft>
              <a:buClr>
                <a:srgbClr val="821C35"/>
              </a:buClr>
              <a:buFont typeface="Wingdings" panose="05000000000000000000" pitchFamily="2" charset="2"/>
              <a:buChar char="Ø"/>
            </a:pPr>
            <a:r>
              <a:rPr lang="en-US" sz="2000" dirty="0">
                <a:latin typeface="Gill Sans Std Light"/>
              </a:rPr>
              <a:t>Behavior Support</a:t>
            </a:r>
          </a:p>
          <a:p>
            <a:pPr marL="742950" lvl="1" indent="-285750">
              <a:spcAft>
                <a:spcPts val="600"/>
              </a:spcAft>
              <a:buClr>
                <a:srgbClr val="821C35"/>
              </a:buClr>
              <a:buFont typeface="Wingdings" panose="05000000000000000000" pitchFamily="2" charset="2"/>
              <a:buChar char="Ø"/>
            </a:pPr>
            <a:r>
              <a:rPr lang="en-US" sz="2000" dirty="0">
                <a:latin typeface="Gill Sans Std Light"/>
              </a:rPr>
              <a:t>Physical Therapy</a:t>
            </a:r>
          </a:p>
          <a:p>
            <a:pPr marL="742950" lvl="1" indent="-285750">
              <a:spcAft>
                <a:spcPts val="600"/>
              </a:spcAft>
              <a:buClr>
                <a:srgbClr val="821C35"/>
              </a:buClr>
              <a:buFont typeface="Wingdings" panose="05000000000000000000" pitchFamily="2" charset="2"/>
              <a:buChar char="Ø"/>
            </a:pPr>
            <a:r>
              <a:rPr lang="en-US" sz="2000" dirty="0">
                <a:latin typeface="Gill Sans Std Light"/>
              </a:rPr>
              <a:t>Nutritional Support</a:t>
            </a:r>
          </a:p>
          <a:p>
            <a:endParaRPr lang="en-US" dirty="0"/>
          </a:p>
          <a:p>
            <a:r>
              <a:rPr lang="en-US" sz="2400" dirty="0" smtClean="0"/>
              <a:t>People who receive residential services are required to have an </a:t>
            </a:r>
            <a:r>
              <a:rPr lang="en-US" sz="2400" dirty="0"/>
              <a:t>annual </a:t>
            </a:r>
            <a:r>
              <a:rPr lang="en-US" sz="2400" dirty="0" smtClean="0"/>
              <a:t>physical, dental and nursing assessment.</a:t>
            </a:r>
            <a:endParaRPr lang="en-US" sz="2400" dirty="0"/>
          </a:p>
          <a:p>
            <a:endParaRPr lang="en-US" dirty="0"/>
          </a:p>
        </p:txBody>
      </p:sp>
      <p:sp>
        <p:nvSpPr>
          <p:cNvPr id="4" name="Subtitle 3"/>
          <p:cNvSpPr>
            <a:spLocks noGrp="1"/>
          </p:cNvSpPr>
          <p:nvPr>
            <p:ph type="subTitle" idx="1"/>
          </p:nvPr>
        </p:nvSpPr>
        <p:spPr>
          <a:xfrm>
            <a:off x="379450" y="805417"/>
            <a:ext cx="7315200" cy="693774"/>
          </a:xfrm>
        </p:spPr>
        <p:txBody>
          <a:bodyPr/>
          <a:lstStyle/>
          <a:p>
            <a:r>
              <a:rPr lang="en-US" sz="4800" dirty="0">
                <a:solidFill>
                  <a:srgbClr val="821C35"/>
                </a:solidFill>
                <a:latin typeface="Gill Sans Std Light"/>
              </a:rPr>
              <a:t>Clinical or Medical </a:t>
            </a:r>
            <a:r>
              <a:rPr lang="en-US" sz="4800" dirty="0" smtClean="0">
                <a:solidFill>
                  <a:srgbClr val="821C35"/>
                </a:solidFill>
                <a:latin typeface="Gill Sans Std Light"/>
              </a:rPr>
              <a:t>Needs</a:t>
            </a:r>
            <a:endParaRPr lang="en-US" sz="4800" dirty="0">
              <a:solidFill>
                <a:srgbClr val="821C35"/>
              </a:solidFill>
              <a:latin typeface="Gill Sans Std Ligh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a:xfrm>
            <a:off x="914400" y="1905000"/>
            <a:ext cx="7315200" cy="4114800"/>
          </a:xfrm>
        </p:spPr>
        <p:txBody>
          <a:bodyPr/>
          <a:lstStyle/>
          <a:p>
            <a:r>
              <a:rPr lang="en-US" sz="2400" dirty="0"/>
              <a:t>Each ISP addresses what each person defines as meaningful day activities. This may </a:t>
            </a:r>
            <a:r>
              <a:rPr lang="en-US" sz="2400" dirty="0" smtClean="0"/>
              <a:t>include: </a:t>
            </a:r>
          </a:p>
          <a:p>
            <a:endParaRPr lang="en-US" sz="2400" dirty="0" smtClean="0"/>
          </a:p>
          <a:p>
            <a:pPr marL="742950" lvl="1" indent="-285750">
              <a:spcAft>
                <a:spcPts val="600"/>
              </a:spcAft>
              <a:buClr>
                <a:srgbClr val="821C35"/>
              </a:buClr>
              <a:buFont typeface="Wingdings" panose="05000000000000000000" pitchFamily="2" charset="2"/>
              <a:buChar char="Ø"/>
            </a:pPr>
            <a:r>
              <a:rPr lang="en-US" sz="2000" dirty="0">
                <a:latin typeface="Gill Sans Std Light"/>
              </a:rPr>
              <a:t>Employment, </a:t>
            </a:r>
          </a:p>
          <a:p>
            <a:pPr marL="742950" lvl="1" indent="-285750">
              <a:spcAft>
                <a:spcPts val="600"/>
              </a:spcAft>
              <a:buClr>
                <a:srgbClr val="821C35"/>
              </a:buClr>
              <a:buFont typeface="Wingdings" panose="05000000000000000000" pitchFamily="2" charset="2"/>
              <a:buChar char="Ø"/>
            </a:pPr>
            <a:r>
              <a:rPr lang="en-US" sz="2000" dirty="0">
                <a:latin typeface="Gill Sans Std Light"/>
              </a:rPr>
              <a:t>Exploring and identifying interests</a:t>
            </a:r>
          </a:p>
          <a:p>
            <a:pPr marL="742950" lvl="1" indent="-285750">
              <a:spcAft>
                <a:spcPts val="600"/>
              </a:spcAft>
              <a:buClr>
                <a:srgbClr val="821C35"/>
              </a:buClr>
              <a:buFont typeface="Wingdings" panose="05000000000000000000" pitchFamily="2" charset="2"/>
              <a:buChar char="Ø"/>
            </a:pPr>
            <a:r>
              <a:rPr lang="en-US" sz="2000" dirty="0">
                <a:latin typeface="Gill Sans Std Light"/>
              </a:rPr>
              <a:t>Other activities in the community</a:t>
            </a:r>
            <a:r>
              <a:rPr lang="en-US" sz="2000" dirty="0" smtClean="0">
                <a:latin typeface="Gill Sans Std Light"/>
              </a:rPr>
              <a:t>.</a:t>
            </a:r>
          </a:p>
          <a:p>
            <a:endParaRPr lang="en-US" dirty="0"/>
          </a:p>
        </p:txBody>
      </p:sp>
      <p:sp>
        <p:nvSpPr>
          <p:cNvPr id="3" name="Title 2"/>
          <p:cNvSpPr>
            <a:spLocks noGrp="1"/>
          </p:cNvSpPr>
          <p:nvPr>
            <p:ph type="title"/>
          </p:nvPr>
        </p:nvSpPr>
        <p:spPr/>
        <p:txBody>
          <a:bodyPr/>
          <a:lstStyle/>
          <a:p>
            <a:r>
              <a:rPr lang="en-US" dirty="0"/>
              <a:t>Meaningful Day Activities</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9950" y="4640594"/>
            <a:ext cx="2133600"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9763" y="4521199"/>
            <a:ext cx="2962275" cy="1543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descr="C:\Users\alison.whyte\AppData\Local\Microsoft\Windows\Temporary Internet Files\Content.IE5\JXS07N1L\IMG_759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1987" y="4398702"/>
            <a:ext cx="2610884" cy="1958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33966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a:xfrm>
            <a:off x="914400" y="2126511"/>
            <a:ext cx="7315200" cy="4393019"/>
          </a:xfrm>
        </p:spPr>
        <p:txBody>
          <a:bodyPr/>
          <a:lstStyle/>
          <a:p>
            <a:endParaRPr lang="en-US" dirty="0" smtClean="0"/>
          </a:p>
          <a:p>
            <a:pPr>
              <a:lnSpc>
                <a:spcPct val="100000"/>
              </a:lnSpc>
            </a:pPr>
            <a:r>
              <a:rPr lang="en-US" sz="2400" dirty="0" smtClean="0"/>
              <a:t>The </a:t>
            </a:r>
            <a:r>
              <a:rPr lang="en-US" sz="2400" dirty="0"/>
              <a:t>information gathered for the ISP is translated into goals and objectives that the person and the team identify.</a:t>
            </a:r>
          </a:p>
          <a:p>
            <a:pPr>
              <a:lnSpc>
                <a:spcPct val="100000"/>
              </a:lnSpc>
            </a:pPr>
            <a:endParaRPr lang="en-US" sz="2400" dirty="0"/>
          </a:p>
          <a:p>
            <a:pPr>
              <a:lnSpc>
                <a:spcPct val="100000"/>
              </a:lnSpc>
            </a:pPr>
            <a:r>
              <a:rPr lang="en-US" sz="2400" dirty="0"/>
              <a:t>Most of the goals and objectives are implemented and supported by </a:t>
            </a:r>
            <a:r>
              <a:rPr lang="en-US" sz="2400" dirty="0" smtClean="0"/>
              <a:t>people who work most closely with someone.</a:t>
            </a:r>
          </a:p>
          <a:p>
            <a:pPr>
              <a:lnSpc>
                <a:spcPct val="100000"/>
              </a:lnSpc>
            </a:pPr>
            <a:endParaRPr lang="en-US" sz="2400" dirty="0"/>
          </a:p>
        </p:txBody>
      </p:sp>
      <p:sp>
        <p:nvSpPr>
          <p:cNvPr id="3" name="Title 2"/>
          <p:cNvSpPr>
            <a:spLocks noGrp="1"/>
          </p:cNvSpPr>
          <p:nvPr>
            <p:ph type="title"/>
          </p:nvPr>
        </p:nvSpPr>
        <p:spPr/>
        <p:txBody>
          <a:bodyPr/>
          <a:lstStyle/>
          <a:p>
            <a:r>
              <a:rPr lang="en-US" dirty="0" smtClean="0"/>
              <a:t>Everyone has goals in their ISP</a:t>
            </a:r>
            <a:endParaRPr lang="en-US" dirty="0"/>
          </a:p>
        </p:txBody>
      </p:sp>
    </p:spTree>
    <p:extLst>
      <p:ext uri="{BB962C8B-B14F-4D97-AF65-F5344CB8AC3E}">
        <p14:creationId xmlns:p14="http://schemas.microsoft.com/office/powerpoint/2010/main" val="34189026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821883"/>
            <a:ext cx="7772400" cy="2869520"/>
          </a:xfrm>
        </p:spPr>
        <p:txBody>
          <a:bodyPr/>
          <a:lstStyle/>
          <a:p>
            <a:pPr marL="0" indent="0">
              <a:buNone/>
            </a:pPr>
            <a:r>
              <a:rPr lang="en-US" dirty="0" smtClean="0"/>
              <a:t>Goals may fall into six core values categories:</a:t>
            </a:r>
          </a:p>
          <a:p>
            <a:pPr marL="0" indent="0">
              <a:buNone/>
            </a:pPr>
            <a:endParaRPr lang="en-US" sz="1200" dirty="0" smtClean="0"/>
          </a:p>
          <a:p>
            <a:pPr marL="914400" lvl="1" indent="-514350">
              <a:buAutoNum type="arabicPeriod"/>
            </a:pPr>
            <a:r>
              <a:rPr lang="en-US" sz="2600" dirty="0" smtClean="0"/>
              <a:t>Choice and Decision Making</a:t>
            </a:r>
          </a:p>
          <a:p>
            <a:pPr marL="914400" lvl="1" indent="-514350">
              <a:buAutoNum type="arabicPeriod"/>
            </a:pPr>
            <a:r>
              <a:rPr lang="en-US" sz="2600" dirty="0" smtClean="0"/>
              <a:t>Rights and Dignity</a:t>
            </a:r>
          </a:p>
          <a:p>
            <a:pPr marL="914400" lvl="1" indent="-514350">
              <a:buAutoNum type="arabicPeriod"/>
            </a:pPr>
            <a:r>
              <a:rPr lang="en-US" sz="2600" dirty="0" smtClean="0"/>
              <a:t>Community Inclusion </a:t>
            </a:r>
          </a:p>
          <a:p>
            <a:pPr marL="914400" lvl="1" indent="-514350">
              <a:buAutoNum type="arabicPeriod"/>
            </a:pPr>
            <a:r>
              <a:rPr lang="en-US" sz="2600" dirty="0" smtClean="0"/>
              <a:t>Safety and Security</a:t>
            </a:r>
          </a:p>
          <a:p>
            <a:pPr marL="914400" lvl="1" indent="-514350">
              <a:buAutoNum type="arabicPeriod"/>
            </a:pPr>
            <a:r>
              <a:rPr lang="en-US" sz="2600" dirty="0" smtClean="0"/>
              <a:t>Health and Wellness</a:t>
            </a:r>
          </a:p>
          <a:p>
            <a:pPr marL="914400" lvl="1" indent="-514350">
              <a:buAutoNum type="arabicPeriod"/>
            </a:pPr>
            <a:r>
              <a:rPr lang="en-US" sz="2600" dirty="0" smtClean="0"/>
              <a:t>Relationships</a:t>
            </a:r>
            <a:endParaRPr lang="en-US" sz="2600" dirty="0"/>
          </a:p>
        </p:txBody>
      </p:sp>
      <p:sp>
        <p:nvSpPr>
          <p:cNvPr id="3" name="Title 2"/>
          <p:cNvSpPr>
            <a:spLocks noGrp="1"/>
          </p:cNvSpPr>
          <p:nvPr>
            <p:ph type="title"/>
          </p:nvPr>
        </p:nvSpPr>
        <p:spPr/>
        <p:txBody>
          <a:bodyPr/>
          <a:lstStyle/>
          <a:p>
            <a:r>
              <a:rPr lang="en-US" dirty="0" smtClean="0"/>
              <a:t>Goals and Objectives</a:t>
            </a:r>
            <a:endParaRPr lang="en-US" dirty="0"/>
          </a:p>
        </p:txBody>
      </p:sp>
    </p:spTree>
    <p:extLst>
      <p:ext uri="{BB962C8B-B14F-4D97-AF65-F5344CB8AC3E}">
        <p14:creationId xmlns:p14="http://schemas.microsoft.com/office/powerpoint/2010/main" val="4129520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p:txBody>
          <a:bodyPr/>
          <a:lstStyle/>
          <a:p>
            <a:endParaRPr lang="en-US" dirty="0" smtClean="0"/>
          </a:p>
          <a:p>
            <a:endParaRPr lang="en-US" dirty="0"/>
          </a:p>
          <a:p>
            <a:endParaRPr lang="en-US" dirty="0" smtClean="0"/>
          </a:p>
          <a:p>
            <a:endParaRPr lang="en-US" dirty="0"/>
          </a:p>
          <a:p>
            <a:endParaRPr lang="en-US" dirty="0" smtClean="0"/>
          </a:p>
          <a:p>
            <a:r>
              <a:rPr lang="en-US" sz="2400" dirty="0"/>
              <a:t>O</a:t>
            </a:r>
            <a:r>
              <a:rPr lang="en-US" sz="2400" dirty="0" smtClean="0"/>
              <a:t>ne of your many roles </a:t>
            </a:r>
            <a:r>
              <a:rPr lang="en-US" sz="2400" dirty="0"/>
              <a:t>as a </a:t>
            </a:r>
            <a:r>
              <a:rPr lang="en-US" sz="2400" dirty="0" smtClean="0"/>
              <a:t>DSP is to document progress </a:t>
            </a:r>
            <a:r>
              <a:rPr lang="en-US" sz="2400" dirty="0"/>
              <a:t>on these </a:t>
            </a:r>
            <a:r>
              <a:rPr lang="en-US" sz="2400" dirty="0" smtClean="0"/>
              <a:t>goals. This documentation helps teams evaluate and measure services and outcomes.</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57326" y="790575"/>
            <a:ext cx="5619750" cy="41105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972144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a:xfrm>
            <a:off x="914400" y="2324100"/>
            <a:ext cx="7315200" cy="3695700"/>
          </a:xfrm>
        </p:spPr>
        <p:txBody>
          <a:bodyPr/>
          <a:lstStyle/>
          <a:p>
            <a:endParaRPr lang="en-US" dirty="0" smtClean="0"/>
          </a:p>
          <a:p>
            <a:r>
              <a:rPr lang="en-US" sz="2400" dirty="0" smtClean="0"/>
              <a:t>It </a:t>
            </a:r>
            <a:r>
              <a:rPr lang="en-US" sz="2400" dirty="0"/>
              <a:t>should be modified as the needs of the person changes. For example:</a:t>
            </a:r>
          </a:p>
          <a:p>
            <a:endParaRPr lang="en-US" dirty="0"/>
          </a:p>
          <a:p>
            <a:pPr marL="800100" lvl="1" indent="-342900">
              <a:spcAft>
                <a:spcPts val="600"/>
              </a:spcAft>
              <a:buClr>
                <a:srgbClr val="821C35"/>
              </a:buClr>
              <a:buFont typeface="Wingdings" panose="05000000000000000000" pitchFamily="2" charset="2"/>
              <a:buChar char="Ø"/>
            </a:pPr>
            <a:r>
              <a:rPr lang="en-US" sz="2000" dirty="0">
                <a:latin typeface="Gill Sans Std Light"/>
              </a:rPr>
              <a:t>A goal is achieved and a new one added</a:t>
            </a:r>
          </a:p>
          <a:p>
            <a:pPr marL="800100" lvl="1" indent="-342900">
              <a:spcAft>
                <a:spcPts val="600"/>
              </a:spcAft>
              <a:buClr>
                <a:srgbClr val="821C35"/>
              </a:buClr>
              <a:buFont typeface="Wingdings" panose="05000000000000000000" pitchFamily="2" charset="2"/>
              <a:buChar char="Ø"/>
            </a:pPr>
            <a:r>
              <a:rPr lang="en-US" sz="2000" dirty="0">
                <a:latin typeface="Gill Sans Std Light"/>
              </a:rPr>
              <a:t>The person’s health condition changes</a:t>
            </a:r>
          </a:p>
          <a:p>
            <a:pPr marL="800100" lvl="1" indent="-342900">
              <a:spcAft>
                <a:spcPts val="600"/>
              </a:spcAft>
              <a:buClr>
                <a:srgbClr val="821C35"/>
              </a:buClr>
              <a:buFont typeface="Wingdings" panose="05000000000000000000" pitchFamily="2" charset="2"/>
              <a:buChar char="Ø"/>
            </a:pPr>
            <a:r>
              <a:rPr lang="en-US" sz="2000" dirty="0">
                <a:latin typeface="Gill Sans Std Light"/>
              </a:rPr>
              <a:t>At a minimum a quarterly review is conducted to document progress towards the person’s outcomes and any changes in the person’s life.</a:t>
            </a:r>
          </a:p>
          <a:p>
            <a:endParaRPr lang="en-US" dirty="0"/>
          </a:p>
        </p:txBody>
      </p:sp>
      <p:sp>
        <p:nvSpPr>
          <p:cNvPr id="3" name="Title 2"/>
          <p:cNvSpPr>
            <a:spLocks noGrp="1"/>
          </p:cNvSpPr>
          <p:nvPr>
            <p:ph type="title"/>
          </p:nvPr>
        </p:nvSpPr>
        <p:spPr>
          <a:xfrm>
            <a:off x="914400" y="762000"/>
            <a:ext cx="6924675" cy="1143000"/>
          </a:xfrm>
        </p:spPr>
        <p:txBody>
          <a:bodyPr/>
          <a:lstStyle/>
          <a:p>
            <a:r>
              <a:rPr lang="en-US" dirty="0"/>
              <a:t>The ISP is an ever changing document</a:t>
            </a:r>
          </a:p>
        </p:txBody>
      </p:sp>
    </p:spTree>
    <p:extLst>
      <p:ext uri="{BB962C8B-B14F-4D97-AF65-F5344CB8AC3E}">
        <p14:creationId xmlns:p14="http://schemas.microsoft.com/office/powerpoint/2010/main" val="3532360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a:xfrm>
            <a:off x="914400" y="1905000"/>
            <a:ext cx="7315200" cy="4114800"/>
          </a:xfrm>
        </p:spPr>
        <p:txBody>
          <a:bodyPr/>
          <a:lstStyle/>
          <a:p>
            <a:pPr marL="800100" lvl="1" indent="-342900">
              <a:spcAft>
                <a:spcPts val="600"/>
              </a:spcAft>
              <a:buClr>
                <a:srgbClr val="821C35"/>
              </a:buClr>
              <a:buFont typeface="Wingdings" panose="05000000000000000000" pitchFamily="2" charset="2"/>
              <a:buChar char="Ø"/>
            </a:pPr>
            <a:r>
              <a:rPr lang="en-US" sz="2000" dirty="0">
                <a:latin typeface="Gill Sans Std Light"/>
              </a:rPr>
              <a:t>Everyone plays a critical role in the development and implementation of the ISP that provides a Blueprint for service delivery.</a:t>
            </a:r>
          </a:p>
          <a:p>
            <a:pPr marL="800100" lvl="1" indent="-342900">
              <a:spcAft>
                <a:spcPts val="600"/>
              </a:spcAft>
              <a:buClr>
                <a:srgbClr val="821C35"/>
              </a:buClr>
              <a:buFont typeface="Wingdings" panose="05000000000000000000" pitchFamily="2" charset="2"/>
              <a:buChar char="Ø"/>
            </a:pPr>
            <a:r>
              <a:rPr lang="en-US" sz="2000" dirty="0">
                <a:latin typeface="Gill Sans Std Light"/>
              </a:rPr>
              <a:t>You support the person to achieve their hopes, dreams, and aspirations.</a:t>
            </a:r>
          </a:p>
          <a:p>
            <a:pPr marL="800100" lvl="1" indent="-342900">
              <a:spcAft>
                <a:spcPts val="600"/>
              </a:spcAft>
              <a:buClr>
                <a:srgbClr val="821C35"/>
              </a:buClr>
              <a:buFont typeface="Wingdings" panose="05000000000000000000" pitchFamily="2" charset="2"/>
              <a:buChar char="Ø"/>
            </a:pPr>
            <a:r>
              <a:rPr lang="en-US" sz="2000" dirty="0">
                <a:latin typeface="Gill Sans Std Light"/>
              </a:rPr>
              <a:t>You support the person to maintain optimal health.</a:t>
            </a:r>
          </a:p>
          <a:p>
            <a:pPr marL="800100" lvl="1" indent="-342900">
              <a:spcAft>
                <a:spcPts val="600"/>
              </a:spcAft>
              <a:buClr>
                <a:srgbClr val="821C35"/>
              </a:buClr>
              <a:buFont typeface="Wingdings" panose="05000000000000000000" pitchFamily="2" charset="2"/>
              <a:buChar char="Ø"/>
            </a:pPr>
            <a:r>
              <a:rPr lang="en-US" sz="2000" dirty="0">
                <a:latin typeface="Gill Sans Std Light"/>
              </a:rPr>
              <a:t>You are the link to the community for the person you support.</a:t>
            </a:r>
          </a:p>
          <a:p>
            <a:pPr marL="800100" lvl="1" indent="-342900">
              <a:spcAft>
                <a:spcPts val="600"/>
              </a:spcAft>
              <a:buClr>
                <a:srgbClr val="821C35"/>
              </a:buClr>
              <a:buFont typeface="Wingdings" panose="05000000000000000000" pitchFamily="2" charset="2"/>
              <a:buChar char="Ø"/>
            </a:pPr>
            <a:r>
              <a:rPr lang="en-US" sz="2000" dirty="0">
                <a:latin typeface="Gill Sans Std Light"/>
              </a:rPr>
              <a:t>You play an important role!</a:t>
            </a:r>
          </a:p>
          <a:p>
            <a:endParaRPr lang="en-US" dirty="0"/>
          </a:p>
        </p:txBody>
      </p:sp>
      <p:sp>
        <p:nvSpPr>
          <p:cNvPr id="3" name="Title 2"/>
          <p:cNvSpPr>
            <a:spLocks noGrp="1"/>
          </p:cNvSpPr>
          <p:nvPr>
            <p:ph type="title"/>
          </p:nvPr>
        </p:nvSpPr>
        <p:spPr/>
        <p:txBody>
          <a:bodyPr/>
          <a:lstStyle/>
          <a:p>
            <a:r>
              <a:rPr lang="en-US" dirty="0"/>
              <a:t>Individual Support Plan</a:t>
            </a:r>
          </a:p>
        </p:txBody>
      </p:sp>
    </p:spTree>
    <p:extLst>
      <p:ext uri="{BB962C8B-B14F-4D97-AF65-F5344CB8AC3E}">
        <p14:creationId xmlns:p14="http://schemas.microsoft.com/office/powerpoint/2010/main" val="15089938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a:xfrm>
            <a:off x="914400" y="1828800"/>
            <a:ext cx="7315200" cy="4191000"/>
          </a:xfrm>
        </p:spPr>
        <p:txBody>
          <a:bodyPr/>
          <a:lstStyle/>
          <a:p>
            <a:endParaRPr lang="en-US" dirty="0" smtClean="0"/>
          </a:p>
          <a:p>
            <a:endParaRPr lang="en-US" dirty="0"/>
          </a:p>
          <a:p>
            <a:endParaRPr lang="en-US" dirty="0" smtClean="0"/>
          </a:p>
          <a:p>
            <a:pPr algn="ctr"/>
            <a:r>
              <a:rPr lang="en-US" sz="6000" dirty="0" smtClean="0"/>
              <a:t>Like?</a:t>
            </a:r>
          </a:p>
          <a:p>
            <a:pPr algn="ctr"/>
            <a:endParaRPr lang="en-US" sz="6000" dirty="0" smtClean="0"/>
          </a:p>
          <a:p>
            <a:pPr algn="ctr"/>
            <a:r>
              <a:rPr lang="en-US" sz="6000" dirty="0" smtClean="0"/>
              <a:t>Learn?</a:t>
            </a:r>
          </a:p>
          <a:p>
            <a:pPr algn="ctr"/>
            <a:endParaRPr lang="en-US" sz="6000" dirty="0" smtClean="0"/>
          </a:p>
          <a:p>
            <a:pPr algn="ctr"/>
            <a:r>
              <a:rPr lang="en-US" sz="6000" smtClean="0"/>
              <a:t>Change?</a:t>
            </a:r>
            <a:endParaRPr lang="en-US" sz="6000" dirty="0"/>
          </a:p>
        </p:txBody>
      </p:sp>
      <p:sp>
        <p:nvSpPr>
          <p:cNvPr id="3" name="Title 2"/>
          <p:cNvSpPr>
            <a:spLocks noGrp="1"/>
          </p:cNvSpPr>
          <p:nvPr>
            <p:ph type="title"/>
          </p:nvPr>
        </p:nvSpPr>
        <p:spPr/>
        <p:txBody>
          <a:bodyPr/>
          <a:lstStyle/>
          <a:p>
            <a:r>
              <a:rPr lang="en-US" dirty="0"/>
              <a:t>A Blueprint for Service Delivery</a:t>
            </a:r>
          </a:p>
        </p:txBody>
      </p:sp>
    </p:spTree>
    <p:extLst>
      <p:ext uri="{BB962C8B-B14F-4D97-AF65-F5344CB8AC3E}">
        <p14:creationId xmlns:p14="http://schemas.microsoft.com/office/powerpoint/2010/main" val="2520170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a:xfrm>
            <a:off x="914400" y="2211572"/>
            <a:ext cx="7315200" cy="3808228"/>
          </a:xfrm>
        </p:spPr>
        <p:txBody>
          <a:bodyPr/>
          <a:lstStyle/>
          <a:p>
            <a:pPr>
              <a:lnSpc>
                <a:spcPct val="100000"/>
              </a:lnSpc>
              <a:spcBef>
                <a:spcPts val="0"/>
              </a:spcBef>
            </a:pPr>
            <a:r>
              <a:rPr lang="en-US" sz="3000" dirty="0"/>
              <a:t>Participants will understand the importance of the Person Centered Individual Support Plan (ISP) as the blueprint for services delivery. They will identify the planning pieces of the ISP process, the people involved in the planning, and the role of the Direct Support Professional in the execution of the plan.</a:t>
            </a:r>
          </a:p>
          <a:p>
            <a:endParaRPr lang="en-US" dirty="0"/>
          </a:p>
        </p:txBody>
      </p:sp>
      <p:sp>
        <p:nvSpPr>
          <p:cNvPr id="3" name="Title 2"/>
          <p:cNvSpPr>
            <a:spLocks noGrp="1"/>
          </p:cNvSpPr>
          <p:nvPr>
            <p:ph type="title"/>
          </p:nvPr>
        </p:nvSpPr>
        <p:spPr/>
        <p:txBody>
          <a:bodyPr/>
          <a:lstStyle/>
          <a:p>
            <a:r>
              <a:rPr lang="en-US" dirty="0" smtClean="0"/>
              <a:t>Learning Objective</a:t>
            </a:r>
            <a:endParaRPr lang="en-US" dirty="0"/>
          </a:p>
        </p:txBody>
      </p:sp>
    </p:spTree>
    <p:extLst>
      <p:ext uri="{BB962C8B-B14F-4D97-AF65-F5344CB8AC3E}">
        <p14:creationId xmlns:p14="http://schemas.microsoft.com/office/powerpoint/2010/main" val="2768459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 Credo for Support</a:t>
            </a:r>
            <a:endParaRPr lang="en-US" dirty="0"/>
          </a:p>
        </p:txBody>
      </p:sp>
      <p:pic>
        <p:nvPicPr>
          <p:cNvPr id="4" name="wunHDfZFxXw"/>
          <p:cNvPicPr>
            <a:picLocks noRot="1" noChangeAspect="1"/>
          </p:cNvPicPr>
          <p:nvPr>
            <a:videoFile r:link="rId1"/>
          </p:nvPr>
        </p:nvPicPr>
        <p:blipFill>
          <a:blip r:embed="rId4"/>
          <a:stretch>
            <a:fillRect/>
          </a:stretch>
        </p:blipFill>
        <p:spPr>
          <a:xfrm>
            <a:off x="914400" y="1782281"/>
            <a:ext cx="7189971" cy="4044359"/>
          </a:xfrm>
          <a:prstGeom prst="rect">
            <a:avLst/>
          </a:prstGeom>
        </p:spPr>
      </p:pic>
    </p:spTree>
    <p:extLst>
      <p:ext uri="{BB962C8B-B14F-4D97-AF65-F5344CB8AC3E}">
        <p14:creationId xmlns:p14="http://schemas.microsoft.com/office/powerpoint/2010/main" val="3459366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half" idx="2"/>
          </p:nvPr>
        </p:nvSpPr>
        <p:spPr>
          <a:xfrm>
            <a:off x="914400" y="1704975"/>
            <a:ext cx="7315200" cy="4305300"/>
          </a:xfrm>
        </p:spPr>
        <p:txBody>
          <a:bodyPr/>
          <a:lstStyle/>
          <a:p>
            <a:pPr marL="457200" indent="-457200">
              <a:buClr>
                <a:srgbClr val="821C35"/>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person is the center of the plan</a:t>
            </a:r>
          </a:p>
          <a:p>
            <a:pPr marL="457200" indent="-457200">
              <a:buClr>
                <a:srgbClr val="821C35"/>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plan is formally updated annually</a:t>
            </a:r>
          </a:p>
          <a:p>
            <a:pPr marL="457200" indent="-457200">
              <a:buClr>
                <a:srgbClr val="821C35"/>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There are three major planning components</a:t>
            </a:r>
          </a:p>
          <a:p>
            <a:pPr lvl="3" indent="-457200">
              <a:lnSpc>
                <a:spcPts val="2400"/>
              </a:lnSpc>
              <a:buClr>
                <a:srgbClr val="821C35"/>
              </a:buClr>
              <a:buFont typeface="Wingdings" panose="05000000000000000000" pitchFamily="2" charset="2"/>
              <a:buChar char="q"/>
            </a:pPr>
            <a:r>
              <a:rPr lang="en-US" sz="1500" dirty="0">
                <a:latin typeface="Times New Roman" panose="02020603050405020304" pitchFamily="18" charset="0"/>
                <a:cs typeface="Times New Roman" panose="02020603050405020304" pitchFamily="18" charset="0"/>
              </a:rPr>
              <a:t>Person Centered Planning Meeting</a:t>
            </a:r>
          </a:p>
          <a:p>
            <a:pPr lvl="3" indent="-457200">
              <a:lnSpc>
                <a:spcPts val="2400"/>
              </a:lnSpc>
              <a:buClr>
                <a:srgbClr val="821C35"/>
              </a:buClr>
              <a:buFont typeface="Wingdings" panose="05000000000000000000" pitchFamily="2" charset="2"/>
              <a:buChar char="q"/>
            </a:pPr>
            <a:r>
              <a:rPr lang="en-US" sz="1500" dirty="0">
                <a:latin typeface="Times New Roman" panose="02020603050405020304" pitchFamily="18" charset="0"/>
                <a:cs typeface="Times New Roman" panose="02020603050405020304" pitchFamily="18" charset="0"/>
              </a:rPr>
              <a:t>Clinical Assessments (e.g., OT, PT, etc.)</a:t>
            </a:r>
          </a:p>
          <a:p>
            <a:pPr lvl="3" indent="-457200">
              <a:lnSpc>
                <a:spcPts val="2400"/>
              </a:lnSpc>
              <a:buClr>
                <a:srgbClr val="821C35"/>
              </a:buClr>
              <a:buFont typeface="Wingdings" panose="05000000000000000000" pitchFamily="2" charset="2"/>
              <a:buChar char="q"/>
            </a:pPr>
            <a:r>
              <a:rPr lang="en-US" sz="1500" dirty="0">
                <a:latin typeface="Times New Roman" panose="02020603050405020304" pitchFamily="18" charset="0"/>
                <a:cs typeface="Times New Roman" panose="02020603050405020304" pitchFamily="18" charset="0"/>
              </a:rPr>
              <a:t>Health Assessments (e.g., annual physical)</a:t>
            </a:r>
          </a:p>
          <a:p>
            <a:pPr marL="457200" indent="-457200">
              <a:buClr>
                <a:srgbClr val="821C35"/>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Information is integrated into the Individual Support Plan (ISP) to </a:t>
            </a:r>
            <a:r>
              <a:rPr lang="en-US" sz="2400" dirty="0" smtClean="0">
                <a:latin typeface="Times New Roman" panose="02020603050405020304" pitchFamily="18" charset="0"/>
                <a:cs typeface="Times New Roman" panose="02020603050405020304" pitchFamily="18" charset="0"/>
              </a:rPr>
              <a:t>include goals</a:t>
            </a:r>
            <a:endParaRPr lang="en-US" sz="2400" dirty="0">
              <a:latin typeface="Times New Roman" panose="02020603050405020304" pitchFamily="18" charset="0"/>
              <a:cs typeface="Times New Roman" panose="02020603050405020304" pitchFamily="18" charset="0"/>
            </a:endParaRPr>
          </a:p>
          <a:p>
            <a:pPr marL="457200" indent="-457200">
              <a:buClr>
                <a:srgbClr val="821C35"/>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team supports </a:t>
            </a:r>
            <a:r>
              <a:rPr lang="en-US" sz="2400" dirty="0" smtClean="0">
                <a:latin typeface="Times New Roman" panose="02020603050405020304" pitchFamily="18" charset="0"/>
                <a:cs typeface="Times New Roman" panose="02020603050405020304" pitchFamily="18" charset="0"/>
              </a:rPr>
              <a:t>achieving outcomes</a:t>
            </a:r>
            <a:endParaRPr lang="en-US" sz="2400" dirty="0">
              <a:latin typeface="Times New Roman" panose="02020603050405020304" pitchFamily="18" charset="0"/>
              <a:cs typeface="Times New Roman" panose="02020603050405020304" pitchFamily="18" charset="0"/>
            </a:endParaRPr>
          </a:p>
          <a:p>
            <a:pPr marL="457200" indent="-457200">
              <a:buClr>
                <a:srgbClr val="821C35"/>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plan is updated and revised, as needed</a:t>
            </a:r>
          </a:p>
        </p:txBody>
      </p:sp>
      <p:sp>
        <p:nvSpPr>
          <p:cNvPr id="81" name="Title 80"/>
          <p:cNvSpPr>
            <a:spLocks noGrp="1"/>
          </p:cNvSpPr>
          <p:nvPr>
            <p:ph type="title"/>
          </p:nvPr>
        </p:nvSpPr>
        <p:spPr>
          <a:xfrm>
            <a:off x="523876" y="762000"/>
            <a:ext cx="7315200" cy="819150"/>
          </a:xfrm>
        </p:spPr>
        <p:txBody>
          <a:bodyPr/>
          <a:lstStyle/>
          <a:p>
            <a:r>
              <a:rPr lang="en-US" dirty="0"/>
              <a:t>Person Centered Supports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15"/>
          <p:cNvSpPr>
            <a:spLocks noGrp="1"/>
          </p:cNvSpPr>
          <p:nvPr>
            <p:ph idx="1"/>
          </p:nvPr>
        </p:nvSpPr>
        <p:spPr>
          <a:xfrm>
            <a:off x="914400" y="2066925"/>
            <a:ext cx="7772400" cy="4059238"/>
          </a:xfrm>
        </p:spPr>
        <p:txBody>
          <a:bodyPr/>
          <a:lstStyle/>
          <a:p>
            <a:pPr marL="0" indent="0">
              <a:buNone/>
            </a:pPr>
            <a:r>
              <a:rPr lang="en-US" sz="2400" dirty="0"/>
              <a:t>And the person’s team of choice which may include:</a:t>
            </a:r>
          </a:p>
          <a:p>
            <a:pPr marL="457200" indent="-457200">
              <a:lnSpc>
                <a:spcPts val="2400"/>
              </a:lnSpc>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Family members</a:t>
            </a:r>
          </a:p>
          <a:p>
            <a:pPr marL="457200" indent="-457200">
              <a:lnSpc>
                <a:spcPts val="2400"/>
              </a:lnSpc>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Close friends</a:t>
            </a:r>
          </a:p>
          <a:p>
            <a:pPr marL="457200" indent="-457200">
              <a:lnSpc>
                <a:spcPts val="2400"/>
              </a:lnSpc>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Provider staff who know the person best</a:t>
            </a:r>
          </a:p>
          <a:p>
            <a:pPr marL="457200" indent="-457200">
              <a:lnSpc>
                <a:spcPts val="2400"/>
              </a:lnSpc>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Service Coordinator</a:t>
            </a:r>
          </a:p>
          <a:p>
            <a:pPr marL="457200" indent="-457200">
              <a:lnSpc>
                <a:spcPts val="2400"/>
              </a:lnSpc>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Qualified Intellectual Disability Professional (QIDP)</a:t>
            </a:r>
          </a:p>
          <a:p>
            <a:pPr marL="457200" indent="-457200">
              <a:lnSpc>
                <a:spcPts val="2400"/>
              </a:lnSpc>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Clinical and/or Medical Personnel </a:t>
            </a:r>
          </a:p>
        </p:txBody>
      </p:sp>
      <p:sp>
        <p:nvSpPr>
          <p:cNvPr id="15" name="Title 14"/>
          <p:cNvSpPr>
            <a:spLocks noGrp="1"/>
          </p:cNvSpPr>
          <p:nvPr>
            <p:ph type="title"/>
          </p:nvPr>
        </p:nvSpPr>
        <p:spPr/>
        <p:txBody>
          <a:bodyPr/>
          <a:lstStyle/>
          <a:p>
            <a:r>
              <a:rPr lang="en-US" dirty="0"/>
              <a:t>Planning begins with the Person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p:cNvSpPr>
            <a:spLocks noGrp="1"/>
          </p:cNvSpPr>
          <p:nvPr>
            <p:ph type="title"/>
          </p:nvPr>
        </p:nvSpPr>
        <p:spPr/>
        <p:txBody>
          <a:bodyPr/>
          <a:lstStyle/>
          <a:p>
            <a:r>
              <a:rPr lang="en-US" dirty="0"/>
              <a:t>Individual Support </a:t>
            </a:r>
            <a:r>
              <a:rPr lang="en-US" dirty="0" smtClean="0"/>
              <a:t>Plan</a:t>
            </a:r>
            <a:br>
              <a:rPr lang="en-US" dirty="0" smtClean="0"/>
            </a:br>
            <a:r>
              <a:rPr lang="en-US" dirty="0" smtClean="0"/>
              <a:t> (</a:t>
            </a:r>
            <a:r>
              <a:rPr lang="en-US" dirty="0"/>
              <a:t>or blueprint for services)</a:t>
            </a:r>
          </a:p>
        </p:txBody>
      </p:sp>
      <p:sp>
        <p:nvSpPr>
          <p:cNvPr id="22" name="Content Placeholder 21"/>
          <p:cNvSpPr>
            <a:spLocks noGrp="1"/>
          </p:cNvSpPr>
          <p:nvPr>
            <p:ph type="subTitle" idx="1"/>
          </p:nvPr>
        </p:nvSpPr>
        <p:spPr/>
        <p:txBody>
          <a:bodyPr/>
          <a:lstStyle/>
          <a:p>
            <a:pPr marL="457200" indent="-457200">
              <a:lnSpc>
                <a:spcPts val="2400"/>
              </a:lnSpc>
              <a:buClr>
                <a:srgbClr val="821C35"/>
              </a:buClr>
              <a:buFont typeface="Arial" panose="020B0604020202020204" pitchFamily="34" charset="0"/>
              <a:buChar char="•"/>
            </a:pPr>
            <a:r>
              <a:rPr lang="en-US" sz="2400" dirty="0">
                <a:solidFill>
                  <a:schemeClr val="tx1"/>
                </a:solidFill>
                <a:latin typeface="Times New Roman" panose="02020603050405020304" pitchFamily="18" charset="0"/>
                <a:cs typeface="Times New Roman" panose="02020603050405020304" pitchFamily="18" charset="0"/>
              </a:rPr>
              <a:t>Each person has an Individual Support Plan (ISP)</a:t>
            </a:r>
          </a:p>
          <a:p>
            <a:pPr marL="457200" indent="-457200">
              <a:lnSpc>
                <a:spcPts val="2400"/>
              </a:lnSpc>
              <a:buClr>
                <a:srgbClr val="821C35"/>
              </a:buClr>
              <a:buFont typeface="Arial" panose="020B0604020202020204" pitchFamily="34" charset="0"/>
              <a:buChar char="•"/>
            </a:pPr>
            <a:r>
              <a:rPr lang="en-US" sz="2400" dirty="0">
                <a:solidFill>
                  <a:schemeClr val="tx1"/>
                </a:solidFill>
                <a:latin typeface="Times New Roman" panose="02020603050405020304" pitchFamily="18" charset="0"/>
                <a:cs typeface="Times New Roman" panose="02020603050405020304" pitchFamily="18" charset="0"/>
              </a:rPr>
              <a:t>It is developed by the team through Person Centered Planning</a:t>
            </a:r>
          </a:p>
          <a:p>
            <a:pPr marL="457200" indent="-457200">
              <a:lnSpc>
                <a:spcPts val="2400"/>
              </a:lnSpc>
              <a:buClr>
                <a:srgbClr val="821C35"/>
              </a:buClr>
              <a:buFont typeface="Arial" panose="020B0604020202020204" pitchFamily="34" charset="0"/>
              <a:buChar char="•"/>
            </a:pPr>
            <a:r>
              <a:rPr lang="en-US" sz="2400" dirty="0">
                <a:solidFill>
                  <a:schemeClr val="tx1"/>
                </a:solidFill>
                <a:latin typeface="Times New Roman" panose="02020603050405020304" pitchFamily="18" charset="0"/>
                <a:cs typeface="Times New Roman" panose="02020603050405020304" pitchFamily="18" charset="0"/>
              </a:rPr>
              <a:t>The focus is on the person’s strengths, interests and preferences</a:t>
            </a:r>
          </a:p>
          <a:p>
            <a:pPr marL="457200" indent="-457200">
              <a:lnSpc>
                <a:spcPts val="2400"/>
              </a:lnSpc>
              <a:buClr>
                <a:srgbClr val="821C35"/>
              </a:buClr>
              <a:buFont typeface="Arial" panose="020B0604020202020204" pitchFamily="34" charset="0"/>
              <a:buChar char="•"/>
            </a:pPr>
            <a:r>
              <a:rPr lang="en-US" sz="2400" dirty="0">
                <a:solidFill>
                  <a:schemeClr val="tx1"/>
                </a:solidFill>
                <a:latin typeface="Times New Roman" panose="02020603050405020304" pitchFamily="18" charset="0"/>
                <a:cs typeface="Times New Roman" panose="02020603050405020304" pitchFamily="18" charset="0"/>
              </a:rPr>
              <a:t>The plan includes support for health and safety needs</a:t>
            </a:r>
          </a:p>
          <a:p>
            <a:pPr marL="457200" indent="-457200">
              <a:lnSpc>
                <a:spcPts val="2400"/>
              </a:lnSpc>
              <a:buClr>
                <a:srgbClr val="821C35"/>
              </a:buClr>
              <a:buFont typeface="Arial" panose="020B0604020202020204" pitchFamily="34" charset="0"/>
              <a:buChar char="•"/>
            </a:pPr>
            <a:r>
              <a:rPr lang="en-US" sz="2400" dirty="0">
                <a:solidFill>
                  <a:schemeClr val="tx1"/>
                </a:solidFill>
                <a:latin typeface="Times New Roman" panose="02020603050405020304" pitchFamily="18" charset="0"/>
                <a:cs typeface="Times New Roman" panose="02020603050405020304" pitchFamily="18" charset="0"/>
              </a:rPr>
              <a:t>It identifies person centered goals or outcomes</a:t>
            </a:r>
          </a:p>
          <a:p>
            <a:pPr marL="457200" indent="-457200">
              <a:lnSpc>
                <a:spcPts val="2400"/>
              </a:lnSpc>
              <a:buClr>
                <a:srgbClr val="821C35"/>
              </a:buClr>
              <a:buFont typeface="Arial" panose="020B0604020202020204" pitchFamily="34" charset="0"/>
              <a:buChar char="•"/>
            </a:pPr>
            <a:r>
              <a:rPr lang="en-US" sz="2400" dirty="0">
                <a:solidFill>
                  <a:schemeClr val="tx1"/>
                </a:solidFill>
                <a:latin typeface="Times New Roman" panose="02020603050405020304" pitchFamily="18" charset="0"/>
                <a:cs typeface="Times New Roman" panose="02020603050405020304" pitchFamily="18" charset="0"/>
              </a:rPr>
              <a:t>It identifies </a:t>
            </a:r>
            <a:r>
              <a:rPr lang="en-US" sz="2400" dirty="0" smtClean="0">
                <a:solidFill>
                  <a:schemeClr val="tx1"/>
                </a:solidFill>
                <a:latin typeface="Times New Roman" panose="02020603050405020304" pitchFamily="18" charset="0"/>
                <a:cs typeface="Times New Roman" panose="02020603050405020304" pitchFamily="18" charset="0"/>
              </a:rPr>
              <a:t>community supports and services </a:t>
            </a:r>
            <a:r>
              <a:rPr lang="en-US" sz="2400" dirty="0">
                <a:solidFill>
                  <a:schemeClr val="tx1"/>
                </a:solidFill>
                <a:latin typeface="Times New Roman" panose="02020603050405020304" pitchFamily="18" charset="0"/>
                <a:cs typeface="Times New Roman" panose="02020603050405020304" pitchFamily="18" charset="0"/>
              </a:rPr>
              <a:t>to be delivered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Placeholder 17"/>
          <p:cNvSpPr>
            <a:spLocks noGrp="1"/>
          </p:cNvSpPr>
          <p:nvPr>
            <p:ph type="body" sz="half" idx="2"/>
          </p:nvPr>
        </p:nvSpPr>
        <p:spPr>
          <a:xfrm>
            <a:off x="914400" y="4536647"/>
            <a:ext cx="7315200" cy="1915632"/>
          </a:xfrm>
        </p:spPr>
        <p:txBody>
          <a:bodyPr/>
          <a:lstStyle/>
          <a:p>
            <a:endParaRPr lang="en-US" dirty="0" smtClean="0"/>
          </a:p>
          <a:p>
            <a:endParaRPr lang="en-US" dirty="0"/>
          </a:p>
          <a:p>
            <a:endParaRPr lang="en-US" dirty="0"/>
          </a:p>
          <a:p>
            <a:r>
              <a:rPr lang="en-US" dirty="0" smtClean="0"/>
              <a:t>Person </a:t>
            </a:r>
            <a:r>
              <a:rPr lang="en-US" dirty="0"/>
              <a:t>Centered Planning occurs prior to the ISP Meeting</a:t>
            </a:r>
          </a:p>
          <a:p>
            <a:endParaRPr lang="en-US" dirty="0"/>
          </a:p>
        </p:txBody>
      </p:sp>
      <p:grpSp>
        <p:nvGrpSpPr>
          <p:cNvPr id="3" name="Group 2"/>
          <p:cNvGrpSpPr/>
          <p:nvPr/>
        </p:nvGrpSpPr>
        <p:grpSpPr>
          <a:xfrm>
            <a:off x="2090885" y="767336"/>
            <a:ext cx="4884047" cy="4550968"/>
            <a:chOff x="4844743" y="1966790"/>
            <a:chExt cx="3897243" cy="3933195"/>
          </a:xfrm>
        </p:grpSpPr>
        <p:grpSp>
          <p:nvGrpSpPr>
            <p:cNvPr id="4" name="Group 3"/>
            <p:cNvGrpSpPr/>
            <p:nvPr/>
          </p:nvGrpSpPr>
          <p:grpSpPr>
            <a:xfrm>
              <a:off x="4844743" y="2225963"/>
              <a:ext cx="3897243" cy="3674022"/>
              <a:chOff x="2544117" y="1625601"/>
              <a:chExt cx="5397629" cy="5184987"/>
            </a:xfrm>
          </p:grpSpPr>
          <p:pic>
            <p:nvPicPr>
              <p:cNvPr id="6" name="Picture 6" descr="rmap"/>
              <p:cNvPicPr>
                <a:picLocks noChangeAspect="1" noChangeArrowheads="1"/>
              </p:cNvPicPr>
              <p:nvPr/>
            </p:nvPicPr>
            <p:blipFill>
              <a:blip r:embed="rId3" cstate="print"/>
              <a:srcRect/>
              <a:stretch>
                <a:fillRect/>
              </a:stretch>
            </p:blipFill>
            <p:spPr bwMode="auto">
              <a:xfrm>
                <a:off x="2720348" y="1625601"/>
                <a:ext cx="5070634" cy="5184987"/>
              </a:xfrm>
              <a:prstGeom prst="rect">
                <a:avLst/>
              </a:prstGeom>
              <a:noFill/>
              <a:ln w="9525">
                <a:noFill/>
                <a:miter lim="800000"/>
                <a:headEnd/>
                <a:tailEnd/>
              </a:ln>
            </p:spPr>
          </p:pic>
          <p:sp>
            <p:nvSpPr>
              <p:cNvPr id="7" name="Text Box 8"/>
              <p:cNvSpPr txBox="1">
                <a:spLocks noChangeArrowheads="1"/>
              </p:cNvSpPr>
              <p:nvPr/>
            </p:nvSpPr>
            <p:spPr bwMode="auto">
              <a:xfrm>
                <a:off x="4644925" y="2554713"/>
                <a:ext cx="1221476" cy="365760"/>
              </a:xfrm>
              <a:prstGeom prst="rect">
                <a:avLst/>
              </a:prstGeom>
              <a:solidFill>
                <a:srgbClr val="FFFFFF"/>
              </a:solidFill>
              <a:ln w="9525">
                <a:solidFill>
                  <a:srgbClr val="000000"/>
                </a:solidFill>
                <a:miter lim="800000"/>
                <a:headEnd/>
                <a:tailEnd/>
              </a:ln>
            </p:spPr>
            <p:txBody>
              <a:bodyPr lIns="96653" tIns="48326" rIns="96653" bIns="48326"/>
              <a:lstStyle/>
              <a:p>
                <a:pPr algn="ctr">
                  <a:spcAft>
                    <a:spcPts val="1057"/>
                  </a:spcAft>
                </a:pPr>
                <a:r>
                  <a:rPr lang="en-US" sz="1500" dirty="0">
                    <a:latin typeface="Calibri" pitchFamily="34" charset="0"/>
                  </a:rPr>
                  <a:t>Family</a:t>
                </a:r>
                <a:endParaRPr lang="en-US" dirty="0"/>
              </a:p>
            </p:txBody>
          </p:sp>
          <p:sp>
            <p:nvSpPr>
              <p:cNvPr id="8" name="Text Box 9"/>
              <p:cNvSpPr txBox="1">
                <a:spLocks noChangeArrowheads="1"/>
              </p:cNvSpPr>
              <p:nvPr/>
            </p:nvSpPr>
            <p:spPr bwMode="auto">
              <a:xfrm>
                <a:off x="2544117" y="3608494"/>
                <a:ext cx="1783414" cy="1219200"/>
              </a:xfrm>
              <a:prstGeom prst="rect">
                <a:avLst/>
              </a:prstGeom>
              <a:solidFill>
                <a:srgbClr val="FFFFFF"/>
              </a:solidFill>
              <a:ln w="9525">
                <a:solidFill>
                  <a:srgbClr val="000000"/>
                </a:solidFill>
                <a:miter lim="800000"/>
                <a:headEnd/>
                <a:tailEnd/>
              </a:ln>
            </p:spPr>
            <p:txBody>
              <a:bodyPr lIns="96653" tIns="48326" rIns="96653" bIns="48326"/>
              <a:lstStyle/>
              <a:p>
                <a:pPr>
                  <a:spcAft>
                    <a:spcPts val="1057"/>
                  </a:spcAft>
                </a:pPr>
                <a:r>
                  <a:rPr lang="en-US" sz="1500" dirty="0" smtClean="0">
                    <a:latin typeface="Calibri" pitchFamily="34" charset="0"/>
                  </a:rPr>
                  <a:t>Paid support at work/school</a:t>
                </a:r>
                <a:endParaRPr lang="en-US" dirty="0"/>
              </a:p>
            </p:txBody>
          </p:sp>
          <p:sp>
            <p:nvSpPr>
              <p:cNvPr id="9" name="Text Box 10"/>
              <p:cNvSpPr txBox="1">
                <a:spLocks noChangeArrowheads="1"/>
              </p:cNvSpPr>
              <p:nvPr/>
            </p:nvSpPr>
            <p:spPr bwMode="auto">
              <a:xfrm>
                <a:off x="4845334" y="5481615"/>
                <a:ext cx="1090799" cy="365760"/>
              </a:xfrm>
              <a:prstGeom prst="rect">
                <a:avLst/>
              </a:prstGeom>
              <a:solidFill>
                <a:srgbClr val="FFFFFF"/>
              </a:solidFill>
              <a:ln w="9525">
                <a:solidFill>
                  <a:srgbClr val="000000"/>
                </a:solidFill>
                <a:miter lim="800000"/>
                <a:headEnd/>
                <a:tailEnd/>
              </a:ln>
            </p:spPr>
            <p:txBody>
              <a:bodyPr lIns="96653" tIns="48326" rIns="96653" bIns="48326"/>
              <a:lstStyle/>
              <a:p>
                <a:pPr algn="ctr">
                  <a:spcAft>
                    <a:spcPts val="1057"/>
                  </a:spcAft>
                </a:pPr>
                <a:r>
                  <a:rPr lang="en-US" sz="1500" dirty="0">
                    <a:latin typeface="Calibri" pitchFamily="34" charset="0"/>
                  </a:rPr>
                  <a:t>Friends</a:t>
                </a:r>
                <a:endParaRPr lang="en-US" dirty="0"/>
              </a:p>
            </p:txBody>
          </p:sp>
          <p:sp>
            <p:nvSpPr>
              <p:cNvPr id="10" name="Text Box 11"/>
              <p:cNvSpPr txBox="1">
                <a:spLocks noChangeArrowheads="1"/>
              </p:cNvSpPr>
              <p:nvPr/>
            </p:nvSpPr>
            <p:spPr bwMode="auto">
              <a:xfrm>
                <a:off x="6423805" y="3487420"/>
                <a:ext cx="1517941" cy="1461348"/>
              </a:xfrm>
              <a:prstGeom prst="rect">
                <a:avLst/>
              </a:prstGeom>
              <a:solidFill>
                <a:srgbClr val="FFFFFF"/>
              </a:solidFill>
              <a:ln w="9525">
                <a:solidFill>
                  <a:srgbClr val="000000"/>
                </a:solidFill>
                <a:miter lim="800000"/>
                <a:headEnd/>
                <a:tailEnd/>
              </a:ln>
            </p:spPr>
            <p:txBody>
              <a:bodyPr lIns="96653" tIns="48326" rIns="96653" bIns="48326"/>
              <a:lstStyle/>
              <a:p>
                <a:pPr>
                  <a:spcAft>
                    <a:spcPts val="1057"/>
                  </a:spcAft>
                </a:pPr>
                <a:r>
                  <a:rPr lang="en-US" sz="1500" dirty="0" smtClean="0">
                    <a:latin typeface="Calibri" pitchFamily="34" charset="0"/>
                  </a:rPr>
                  <a:t>Paid support at home and community</a:t>
                </a:r>
                <a:endParaRPr lang="en-US" dirty="0"/>
              </a:p>
            </p:txBody>
          </p:sp>
        </p:grpSp>
        <p:sp>
          <p:nvSpPr>
            <p:cNvPr id="5" name="Text Box 8"/>
            <p:cNvSpPr txBox="1">
              <a:spLocks noChangeArrowheads="1"/>
            </p:cNvSpPr>
            <p:nvPr/>
          </p:nvSpPr>
          <p:spPr bwMode="auto">
            <a:xfrm>
              <a:off x="5635839" y="1966790"/>
              <a:ext cx="2333436" cy="259173"/>
            </a:xfrm>
            <a:prstGeom prst="rect">
              <a:avLst/>
            </a:prstGeom>
            <a:solidFill>
              <a:srgbClr val="FFFFFF"/>
            </a:solidFill>
            <a:ln w="9525">
              <a:solidFill>
                <a:srgbClr val="000000"/>
              </a:solidFill>
              <a:miter lim="800000"/>
              <a:headEnd/>
              <a:tailEnd/>
            </a:ln>
          </p:spPr>
          <p:txBody>
            <a:bodyPr lIns="96653" tIns="48326" rIns="96653" bIns="48326"/>
            <a:lstStyle/>
            <a:p>
              <a:pPr algn="ctr">
                <a:spcAft>
                  <a:spcPts val="1057"/>
                </a:spcAft>
              </a:pPr>
              <a:r>
                <a:rPr lang="en-US" sz="1500" dirty="0" smtClean="0">
                  <a:latin typeface="Calibri" pitchFamily="34" charset="0"/>
                </a:rPr>
                <a:t>Relationship Map</a:t>
              </a:r>
              <a:endParaRPr lang="en-US" dirty="0"/>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Placeholder 22"/>
          <p:cNvSpPr>
            <a:spLocks noGrp="1"/>
          </p:cNvSpPr>
          <p:nvPr>
            <p:ph type="body" idx="1"/>
          </p:nvPr>
        </p:nvSpPr>
        <p:spPr/>
        <p:txBody>
          <a:bodyPr/>
          <a:lstStyle/>
          <a:p>
            <a:r>
              <a:rPr lang="en-US" sz="2400" dirty="0"/>
              <a:t>What is important to the person</a:t>
            </a:r>
          </a:p>
        </p:txBody>
      </p:sp>
      <p:sp>
        <p:nvSpPr>
          <p:cNvPr id="22" name="Content Placeholder 21"/>
          <p:cNvSpPr>
            <a:spLocks noGrp="1"/>
          </p:cNvSpPr>
          <p:nvPr>
            <p:ph sz="half" idx="2"/>
          </p:nvPr>
        </p:nvSpPr>
        <p:spPr/>
        <p:txBody>
          <a:bodyPr/>
          <a:lstStyle/>
          <a:p>
            <a:pPr lvl="1">
              <a:buFont typeface="Wingdings" panose="05000000000000000000" pitchFamily="2" charset="2"/>
              <a:buChar char="Ø"/>
            </a:pPr>
            <a:r>
              <a:rPr lang="en-US" dirty="0" smtClean="0"/>
              <a:t>Interests </a:t>
            </a:r>
            <a:r>
              <a:rPr lang="en-US" dirty="0"/>
              <a:t>&amp; Hobbies</a:t>
            </a:r>
          </a:p>
          <a:p>
            <a:pPr lvl="1">
              <a:buFont typeface="Wingdings" panose="05000000000000000000" pitchFamily="2" charset="2"/>
              <a:buChar char="Ø"/>
            </a:pPr>
            <a:r>
              <a:rPr lang="en-US" dirty="0"/>
              <a:t>Hopes &amp; Dreams</a:t>
            </a:r>
          </a:p>
          <a:p>
            <a:pPr lvl="1">
              <a:buFont typeface="Wingdings" panose="05000000000000000000" pitchFamily="2" charset="2"/>
              <a:buChar char="Ø"/>
            </a:pPr>
            <a:r>
              <a:rPr lang="en-US" dirty="0"/>
              <a:t>Aspirations (education or employment)</a:t>
            </a:r>
          </a:p>
          <a:p>
            <a:pPr lvl="1">
              <a:buFont typeface="Wingdings" panose="05000000000000000000" pitchFamily="2" charset="2"/>
              <a:buChar char="Ø"/>
            </a:pPr>
            <a:r>
              <a:rPr lang="en-US" dirty="0"/>
              <a:t>Choice &amp; decision making</a:t>
            </a:r>
          </a:p>
          <a:p>
            <a:pPr lvl="1">
              <a:buFont typeface="Wingdings" panose="05000000000000000000" pitchFamily="2" charset="2"/>
              <a:buChar char="Ø"/>
            </a:pPr>
            <a:r>
              <a:rPr lang="en-US" dirty="0"/>
              <a:t>Relationships</a:t>
            </a:r>
          </a:p>
          <a:p>
            <a:pPr lvl="1">
              <a:buFont typeface="Wingdings" panose="05000000000000000000" pitchFamily="2" charset="2"/>
              <a:buChar char="Ø"/>
            </a:pPr>
            <a:r>
              <a:rPr lang="en-US" dirty="0"/>
              <a:t>Community </a:t>
            </a:r>
            <a:r>
              <a:rPr lang="en-US" dirty="0" smtClean="0"/>
              <a:t>Connections</a:t>
            </a:r>
            <a:endParaRPr lang="en-US" dirty="0"/>
          </a:p>
        </p:txBody>
      </p:sp>
      <p:sp>
        <p:nvSpPr>
          <p:cNvPr id="24" name="Subtitle 23"/>
          <p:cNvSpPr>
            <a:spLocks noGrp="1"/>
          </p:cNvSpPr>
          <p:nvPr>
            <p:ph type="body" sz="quarter" idx="3"/>
          </p:nvPr>
        </p:nvSpPr>
        <p:spPr/>
        <p:txBody>
          <a:bodyPr/>
          <a:lstStyle/>
          <a:p>
            <a:r>
              <a:rPr lang="en-US" sz="2400" dirty="0"/>
              <a:t>What is important for the person</a:t>
            </a:r>
          </a:p>
        </p:txBody>
      </p:sp>
      <p:sp>
        <p:nvSpPr>
          <p:cNvPr id="2" name="Content Placeholder 1"/>
          <p:cNvSpPr>
            <a:spLocks noGrp="1"/>
          </p:cNvSpPr>
          <p:nvPr>
            <p:ph sz="quarter" idx="4"/>
          </p:nvPr>
        </p:nvSpPr>
        <p:spPr/>
        <p:txBody>
          <a:bodyPr/>
          <a:lstStyle/>
          <a:p>
            <a:pPr>
              <a:buFont typeface="Wingdings" panose="05000000000000000000" pitchFamily="2" charset="2"/>
              <a:buChar char="Ø"/>
            </a:pPr>
            <a:r>
              <a:rPr lang="en-US" sz="2000" dirty="0" smtClean="0"/>
              <a:t>Maintaining </a:t>
            </a:r>
            <a:r>
              <a:rPr lang="en-US" sz="2000" dirty="0"/>
              <a:t>good health</a:t>
            </a:r>
          </a:p>
          <a:p>
            <a:pPr>
              <a:buFont typeface="Wingdings" panose="05000000000000000000" pitchFamily="2" charset="2"/>
              <a:buChar char="Ø"/>
            </a:pPr>
            <a:r>
              <a:rPr lang="en-US" sz="2000" dirty="0"/>
              <a:t>Supporting health concerns</a:t>
            </a:r>
          </a:p>
          <a:p>
            <a:pPr>
              <a:buFont typeface="Wingdings" panose="05000000000000000000" pitchFamily="2" charset="2"/>
              <a:buChar char="Ø"/>
            </a:pPr>
            <a:r>
              <a:rPr lang="en-US" sz="2000" dirty="0"/>
              <a:t>Ensuring Safety </a:t>
            </a:r>
          </a:p>
          <a:p>
            <a:pPr>
              <a:buFont typeface="Wingdings" panose="05000000000000000000" pitchFamily="2" charset="2"/>
              <a:buChar char="Ø"/>
            </a:pPr>
            <a:r>
              <a:rPr lang="en-US" sz="2000" dirty="0"/>
              <a:t>Support </a:t>
            </a:r>
            <a:r>
              <a:rPr lang="en-US" sz="2000" dirty="0" smtClean="0"/>
              <a:t>for behaviors that significantly interfere with daily living</a:t>
            </a:r>
          </a:p>
          <a:p>
            <a:pPr>
              <a:buFont typeface="Wingdings" panose="05000000000000000000" pitchFamily="2" charset="2"/>
              <a:buChar char="Ø"/>
            </a:pPr>
            <a:r>
              <a:rPr lang="en-US" sz="2000" dirty="0" smtClean="0"/>
              <a:t>Being a valued member of the community.</a:t>
            </a:r>
            <a:endParaRPr lang="en-US" sz="2000" dirty="0"/>
          </a:p>
          <a:p>
            <a:endParaRPr lang="en-US" dirty="0"/>
          </a:p>
        </p:txBody>
      </p:sp>
      <p:sp>
        <p:nvSpPr>
          <p:cNvPr id="21" name="Title 20"/>
          <p:cNvSpPr>
            <a:spLocks noGrp="1"/>
          </p:cNvSpPr>
          <p:nvPr>
            <p:ph type="title"/>
          </p:nvPr>
        </p:nvSpPr>
        <p:spPr>
          <a:xfrm>
            <a:off x="180976" y="762000"/>
            <a:ext cx="7810500" cy="1143000"/>
          </a:xfrm>
        </p:spPr>
        <p:txBody>
          <a:bodyPr/>
          <a:lstStyle/>
          <a:p>
            <a:r>
              <a:rPr lang="en-US" dirty="0"/>
              <a:t>Person Centered Planning </a:t>
            </a:r>
            <a:r>
              <a:rPr lang="en-US" dirty="0" smtClean="0"/>
              <a:t>includes:</a:t>
            </a:r>
            <a:br>
              <a:rPr lang="en-US" dirty="0" smtClean="0"/>
            </a:b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The ISP includes: </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76689" y="2276620"/>
            <a:ext cx="3909171" cy="3294840"/>
          </a:xfrm>
        </p:spPr>
      </p:pic>
      <p:sp>
        <p:nvSpPr>
          <p:cNvPr id="5" name="TextBox 4"/>
          <p:cNvSpPr txBox="1"/>
          <p:nvPr/>
        </p:nvSpPr>
        <p:spPr>
          <a:xfrm>
            <a:off x="266242" y="2305109"/>
            <a:ext cx="2310447" cy="3570208"/>
          </a:xfrm>
          <a:prstGeom prst="rect">
            <a:avLst/>
          </a:prstGeom>
          <a:noFill/>
        </p:spPr>
        <p:txBody>
          <a:bodyPr wrap="square" rtlCol="0">
            <a:spAutoFit/>
          </a:bodyPr>
          <a:lstStyle/>
          <a:p>
            <a:pPr algn="ctr"/>
            <a:r>
              <a:rPr lang="en-US" sz="2600" u="sng" dirty="0" smtClean="0"/>
              <a:t>Important To</a:t>
            </a:r>
          </a:p>
          <a:p>
            <a:pPr marL="342900" indent="-342900">
              <a:buFontTx/>
              <a:buChar char="-"/>
            </a:pPr>
            <a:r>
              <a:rPr lang="en-US" sz="2000" dirty="0" smtClean="0"/>
              <a:t>Relationships</a:t>
            </a:r>
          </a:p>
          <a:p>
            <a:pPr marL="342900" indent="-342900">
              <a:buFontTx/>
              <a:buChar char="-"/>
            </a:pPr>
            <a:r>
              <a:rPr lang="en-US" sz="2000" dirty="0" smtClean="0"/>
              <a:t>Things to do</a:t>
            </a:r>
          </a:p>
          <a:p>
            <a:pPr marL="342900" indent="-342900">
              <a:buFontTx/>
              <a:buChar char="-"/>
            </a:pPr>
            <a:r>
              <a:rPr lang="en-US" sz="2000" dirty="0" smtClean="0"/>
              <a:t>Places to go</a:t>
            </a:r>
          </a:p>
          <a:p>
            <a:pPr marL="342900" indent="-342900">
              <a:buFontTx/>
              <a:buChar char="-"/>
            </a:pPr>
            <a:r>
              <a:rPr lang="en-US" sz="2000" dirty="0" smtClean="0"/>
              <a:t>Rituals and routines</a:t>
            </a:r>
          </a:p>
          <a:p>
            <a:pPr marL="342900" indent="-342900">
              <a:buFontTx/>
              <a:buChar char="-"/>
            </a:pPr>
            <a:r>
              <a:rPr lang="en-US" sz="2000" dirty="0" smtClean="0"/>
              <a:t>Pace of life</a:t>
            </a:r>
          </a:p>
          <a:p>
            <a:pPr marL="342900" indent="-342900">
              <a:buFontTx/>
              <a:buChar char="-"/>
            </a:pPr>
            <a:r>
              <a:rPr lang="en-US" sz="2000" dirty="0" smtClean="0"/>
              <a:t>Status and control</a:t>
            </a:r>
          </a:p>
          <a:p>
            <a:pPr marL="342900" indent="-342900">
              <a:buFontTx/>
              <a:buChar char="-"/>
            </a:pPr>
            <a:r>
              <a:rPr lang="en-US" sz="2000" dirty="0" smtClean="0"/>
              <a:t>Things to have</a:t>
            </a:r>
          </a:p>
          <a:p>
            <a:pPr marL="342900" indent="-342900">
              <a:buFontTx/>
              <a:buChar char="-"/>
            </a:pPr>
            <a:endParaRPr lang="en-US" sz="2000" dirty="0"/>
          </a:p>
        </p:txBody>
      </p:sp>
      <p:sp>
        <p:nvSpPr>
          <p:cNvPr id="8" name="TextBox 7"/>
          <p:cNvSpPr txBox="1"/>
          <p:nvPr/>
        </p:nvSpPr>
        <p:spPr>
          <a:xfrm>
            <a:off x="6173308" y="2276620"/>
            <a:ext cx="2511720" cy="3877985"/>
          </a:xfrm>
          <a:prstGeom prst="rect">
            <a:avLst/>
          </a:prstGeom>
          <a:noFill/>
        </p:spPr>
        <p:txBody>
          <a:bodyPr wrap="square" rtlCol="0">
            <a:spAutoFit/>
          </a:bodyPr>
          <a:lstStyle/>
          <a:p>
            <a:pPr algn="ctr"/>
            <a:r>
              <a:rPr lang="en-US" sz="2600" u="sng" dirty="0" smtClean="0"/>
              <a:t>Important For</a:t>
            </a:r>
          </a:p>
          <a:p>
            <a:pPr marL="285750" indent="-285750">
              <a:buFontTx/>
              <a:buChar char="-"/>
            </a:pPr>
            <a:r>
              <a:rPr lang="en-US" sz="2000" dirty="0" smtClean="0"/>
              <a:t>Prevention and treatment of illness</a:t>
            </a:r>
          </a:p>
          <a:p>
            <a:pPr marL="285750" indent="-285750">
              <a:buFontTx/>
              <a:buChar char="-"/>
            </a:pPr>
            <a:r>
              <a:rPr lang="en-US" sz="2000" dirty="0" smtClean="0"/>
              <a:t>Promotion of wellness</a:t>
            </a:r>
          </a:p>
          <a:p>
            <a:pPr marL="285750" indent="-285750">
              <a:buFontTx/>
              <a:buChar char="-"/>
            </a:pPr>
            <a:r>
              <a:rPr lang="en-US" sz="2000" dirty="0" smtClean="0"/>
              <a:t>Safe environments</a:t>
            </a:r>
          </a:p>
          <a:p>
            <a:pPr marL="285750" indent="-285750">
              <a:buFontTx/>
              <a:buChar char="-"/>
            </a:pPr>
            <a:r>
              <a:rPr lang="en-US" sz="2000" dirty="0" smtClean="0"/>
              <a:t>Being free from fear</a:t>
            </a:r>
          </a:p>
          <a:p>
            <a:pPr marL="285750" indent="-285750">
              <a:buFontTx/>
              <a:buChar char="-"/>
            </a:pPr>
            <a:r>
              <a:rPr lang="en-US" sz="2000" dirty="0" smtClean="0"/>
              <a:t>Being a valued and contributing member of the community</a:t>
            </a:r>
            <a:endParaRPr lang="en-US" sz="2000" dirty="0"/>
          </a:p>
        </p:txBody>
      </p:sp>
      <p:sp>
        <p:nvSpPr>
          <p:cNvPr id="10" name="TextBox 9"/>
          <p:cNvSpPr txBox="1"/>
          <p:nvPr/>
        </p:nvSpPr>
        <p:spPr>
          <a:xfrm>
            <a:off x="560504" y="1690688"/>
            <a:ext cx="7442791" cy="800219"/>
          </a:xfrm>
          <a:prstGeom prst="rect">
            <a:avLst/>
          </a:prstGeom>
          <a:noFill/>
        </p:spPr>
        <p:txBody>
          <a:bodyPr wrap="square" rtlCol="0">
            <a:spAutoFit/>
          </a:bodyPr>
          <a:lstStyle/>
          <a:p>
            <a:pPr algn="ctr"/>
            <a:r>
              <a:rPr lang="en-US" sz="2600" b="1" dirty="0" smtClean="0"/>
              <a:t>Finding a balance between important to and for</a:t>
            </a:r>
            <a:endParaRPr lang="en-US" sz="2000" b="1" dirty="0" smtClean="0"/>
          </a:p>
          <a:p>
            <a:pPr marL="342900" indent="-342900">
              <a:buFontTx/>
              <a:buChar char="-"/>
            </a:pPr>
            <a:endParaRPr lang="en-US" sz="2000" dirty="0"/>
          </a:p>
        </p:txBody>
      </p:sp>
    </p:spTree>
    <p:extLst>
      <p:ext uri="{BB962C8B-B14F-4D97-AF65-F5344CB8AC3E}">
        <p14:creationId xmlns:p14="http://schemas.microsoft.com/office/powerpoint/2010/main" val="37611727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431</TotalTime>
  <Words>1360</Words>
  <Application>Microsoft Office PowerPoint</Application>
  <PresentationFormat>On-screen Show (4:3)</PresentationFormat>
  <Paragraphs>176</Paragraphs>
  <Slides>18</Slides>
  <Notes>16</Notes>
  <HiddenSlides>0</HiddenSlides>
  <MMClips>1</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Learning Objective</vt:lpstr>
      <vt:lpstr>A Credo for Support</vt:lpstr>
      <vt:lpstr>Person Centered Supports</vt:lpstr>
      <vt:lpstr>Planning begins with the Person </vt:lpstr>
      <vt:lpstr>Individual Support Plan  (or blueprint for services)</vt:lpstr>
      <vt:lpstr>PowerPoint Presentation</vt:lpstr>
      <vt:lpstr>Person Centered Planning includes: </vt:lpstr>
      <vt:lpstr>The ISP includes: </vt:lpstr>
      <vt:lpstr>Health Documentation in ISP</vt:lpstr>
      <vt:lpstr>PowerPoint Presentation</vt:lpstr>
      <vt:lpstr>Meaningful Day Activities</vt:lpstr>
      <vt:lpstr>Everyone has goals in their ISP</vt:lpstr>
      <vt:lpstr>Goals and Objectives</vt:lpstr>
      <vt:lpstr>PowerPoint Presentation</vt:lpstr>
      <vt:lpstr>The ISP is an ever changing document</vt:lpstr>
      <vt:lpstr>Individual Support Plan</vt:lpstr>
      <vt:lpstr>A Blueprint for Service Delivery</vt:lpstr>
    </vt:vector>
  </TitlesOfParts>
  <Company>Production Artist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Office 2004 Test Drive User</dc:creator>
  <cp:lastModifiedBy>ServUS</cp:lastModifiedBy>
  <cp:revision>55</cp:revision>
  <dcterms:created xsi:type="dcterms:W3CDTF">2014-12-09T04:02:20Z</dcterms:created>
  <dcterms:modified xsi:type="dcterms:W3CDTF">2015-09-23T20:41:41Z</dcterms:modified>
</cp:coreProperties>
</file>