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1"/>
  </p:notesMasterIdLst>
  <p:sldIdLst>
    <p:sldId id="256" r:id="rId6"/>
    <p:sldId id="297" r:id="rId7"/>
    <p:sldId id="273" r:id="rId8"/>
    <p:sldId id="304" r:id="rId9"/>
    <p:sldId id="302" r:id="rId10"/>
    <p:sldId id="308" r:id="rId11"/>
    <p:sldId id="309" r:id="rId12"/>
    <p:sldId id="305" r:id="rId13"/>
    <p:sldId id="279" r:id="rId14"/>
    <p:sldId id="306" r:id="rId15"/>
    <p:sldId id="310" r:id="rId16"/>
    <p:sldId id="312" r:id="rId17"/>
    <p:sldId id="313" r:id="rId18"/>
    <p:sldId id="294" r:id="rId19"/>
    <p:sldId id="263" r:id="rId2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97"/>
            <p14:sldId id="273"/>
            <p14:sldId id="304"/>
            <p14:sldId id="302"/>
            <p14:sldId id="308"/>
            <p14:sldId id="309"/>
            <p14:sldId id="305"/>
            <p14:sldId id="279"/>
            <p14:sldId id="306"/>
            <p14:sldId id="310"/>
            <p14:sldId id="312"/>
            <p14:sldId id="313"/>
            <p14:sldId id="294"/>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440344-6BF4-9660-938F-6FFFDCC392B8}" name="Passon, Daniel (DDS)" initials="PD(" userId="S::daniel.passon@dc.gov::b2c6f7a5-c27d-4cf7-bea8-b7c39c3f1ddc" providerId="AD"/>
  <p188:author id="{DFF2778D-5D4F-072A-BE47-1CD7659BE23B}" name="Clark, Donald (DDS)" initials="C(" userId="S::donald.clark@dc.gov::42864752-12a4-4c84-90e8-5078c7a78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B8479-6E56-4840-8860-121EBE8E515C}" v="6" dt="2023-04-20T14:32:40.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3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son, Daniel (DDS)" userId="b2c6f7a5-c27d-4cf7-bea8-b7c39c3f1ddc" providerId="ADAL" clId="{B0FB8479-6E56-4840-8860-121EBE8E515C}"/>
    <pc:docChg chg="undo custSel addSld delSld modSld sldOrd modSection">
      <pc:chgData name="Passon, Daniel (DDS)" userId="b2c6f7a5-c27d-4cf7-bea8-b7c39c3f1ddc" providerId="ADAL" clId="{B0FB8479-6E56-4840-8860-121EBE8E515C}" dt="2023-04-21T13:32:15.305" v="8286" actId="20577"/>
      <pc:docMkLst>
        <pc:docMk/>
      </pc:docMkLst>
      <pc:sldChg chg="modSp mod">
        <pc:chgData name="Passon, Daniel (DDS)" userId="b2c6f7a5-c27d-4cf7-bea8-b7c39c3f1ddc" providerId="ADAL" clId="{B0FB8479-6E56-4840-8860-121EBE8E515C}" dt="2023-04-12T12:56:38.485" v="252" actId="20577"/>
        <pc:sldMkLst>
          <pc:docMk/>
          <pc:sldMk cId="0" sldId="256"/>
        </pc:sldMkLst>
        <pc:spChg chg="mod">
          <ac:chgData name="Passon, Daniel (DDS)" userId="b2c6f7a5-c27d-4cf7-bea8-b7c39c3f1ddc" providerId="ADAL" clId="{B0FB8479-6E56-4840-8860-121EBE8E515C}" dt="2023-04-12T12:52:22.976" v="5" actId="20577"/>
          <ac:spMkLst>
            <pc:docMk/>
            <pc:sldMk cId="0" sldId="256"/>
            <ac:spMk id="2" creationId="{057C33EA-0186-FD48-F4B9-D6BB810C83EB}"/>
          </ac:spMkLst>
        </pc:spChg>
        <pc:spChg chg="mod">
          <ac:chgData name="Passon, Daniel (DDS)" userId="b2c6f7a5-c27d-4cf7-bea8-b7c39c3f1ddc" providerId="ADAL" clId="{B0FB8479-6E56-4840-8860-121EBE8E515C}" dt="2023-04-12T12:52:19.202" v="4" actId="20577"/>
          <ac:spMkLst>
            <pc:docMk/>
            <pc:sldMk cId="0" sldId="256"/>
            <ac:spMk id="4" creationId="{00000000-0000-0000-0000-000000000000}"/>
          </ac:spMkLst>
        </pc:spChg>
        <pc:spChg chg="mod">
          <ac:chgData name="Passon, Daniel (DDS)" userId="b2c6f7a5-c27d-4cf7-bea8-b7c39c3f1ddc" providerId="ADAL" clId="{B0FB8479-6E56-4840-8860-121EBE8E515C}" dt="2023-04-12T12:56:38.485" v="252" actId="20577"/>
          <ac:spMkLst>
            <pc:docMk/>
            <pc:sldMk cId="0" sldId="256"/>
            <ac:spMk id="5" creationId="{00000000-0000-0000-0000-000000000000}"/>
          </ac:spMkLst>
        </pc:spChg>
      </pc:sldChg>
      <pc:sldChg chg="modSp mod">
        <pc:chgData name="Passon, Daniel (DDS)" userId="b2c6f7a5-c27d-4cf7-bea8-b7c39c3f1ddc" providerId="ADAL" clId="{B0FB8479-6E56-4840-8860-121EBE8E515C}" dt="2023-04-21T13:28:24.485" v="8108" actId="20577"/>
        <pc:sldMkLst>
          <pc:docMk/>
          <pc:sldMk cId="0" sldId="263"/>
        </pc:sldMkLst>
        <pc:spChg chg="mod">
          <ac:chgData name="Passon, Daniel (DDS)" userId="b2c6f7a5-c27d-4cf7-bea8-b7c39c3f1ddc" providerId="ADAL" clId="{B0FB8479-6E56-4840-8860-121EBE8E515C}" dt="2023-04-21T13:28:24.485" v="8108" actId="20577"/>
          <ac:spMkLst>
            <pc:docMk/>
            <pc:sldMk cId="0" sldId="263"/>
            <ac:spMk id="2" creationId="{3E8106FC-32FE-40FC-8C9B-664D5F92FA8D}"/>
          </ac:spMkLst>
        </pc:spChg>
      </pc:sldChg>
      <pc:sldChg chg="modSp mod">
        <pc:chgData name="Passon, Daniel (DDS)" userId="b2c6f7a5-c27d-4cf7-bea8-b7c39c3f1ddc" providerId="ADAL" clId="{B0FB8479-6E56-4840-8860-121EBE8E515C}" dt="2023-04-19T12:18:28.525" v="255" actId="20577"/>
        <pc:sldMkLst>
          <pc:docMk/>
          <pc:sldMk cId="4274486092" sldId="273"/>
        </pc:sldMkLst>
        <pc:spChg chg="mod">
          <ac:chgData name="Passon, Daniel (DDS)" userId="b2c6f7a5-c27d-4cf7-bea8-b7c39c3f1ddc" providerId="ADAL" clId="{B0FB8479-6E56-4840-8860-121EBE8E515C}" dt="2023-04-19T12:18:28.525" v="255" actId="20577"/>
          <ac:spMkLst>
            <pc:docMk/>
            <pc:sldMk cId="4274486092" sldId="273"/>
            <ac:spMk id="3" creationId="{6952B8E8-3D07-913C-2DC8-6CE07CE20F4B}"/>
          </ac:spMkLst>
        </pc:spChg>
      </pc:sldChg>
      <pc:sldChg chg="modSp mod">
        <pc:chgData name="Passon, Daniel (DDS)" userId="b2c6f7a5-c27d-4cf7-bea8-b7c39c3f1ddc" providerId="ADAL" clId="{B0FB8479-6E56-4840-8860-121EBE8E515C}" dt="2023-04-20T16:04:45.433" v="8107" actId="20577"/>
        <pc:sldMkLst>
          <pc:docMk/>
          <pc:sldMk cId="2578461127" sldId="279"/>
        </pc:sldMkLst>
        <pc:spChg chg="mod">
          <ac:chgData name="Passon, Daniel (DDS)" userId="b2c6f7a5-c27d-4cf7-bea8-b7c39c3f1ddc" providerId="ADAL" clId="{B0FB8479-6E56-4840-8860-121EBE8E515C}" dt="2023-04-20T16:04:45.433" v="8107" actId="20577"/>
          <ac:spMkLst>
            <pc:docMk/>
            <pc:sldMk cId="2578461127" sldId="279"/>
            <ac:spMk id="2" creationId="{FA08B61E-82AF-CC93-90AE-5F51E773E900}"/>
          </ac:spMkLst>
        </pc:spChg>
        <pc:spChg chg="mod">
          <ac:chgData name="Passon, Daniel (DDS)" userId="b2c6f7a5-c27d-4cf7-bea8-b7c39c3f1ddc" providerId="ADAL" clId="{B0FB8479-6E56-4840-8860-121EBE8E515C}" dt="2023-04-12T12:53:08.300" v="56" actId="20577"/>
          <ac:spMkLst>
            <pc:docMk/>
            <pc:sldMk cId="2578461127" sldId="279"/>
            <ac:spMk id="3" creationId="{16ADE22D-0D4E-E421-95E7-ADF6A9C2A597}"/>
          </ac:spMkLst>
        </pc:spChg>
      </pc:sldChg>
      <pc:sldChg chg="modSp mod">
        <pc:chgData name="Passon, Daniel (DDS)" userId="b2c6f7a5-c27d-4cf7-bea8-b7c39c3f1ddc" providerId="ADAL" clId="{B0FB8479-6E56-4840-8860-121EBE8E515C}" dt="2023-04-19T16:06:58.640" v="6361" actId="20577"/>
        <pc:sldMkLst>
          <pc:docMk/>
          <pc:sldMk cId="0" sldId="297"/>
        </pc:sldMkLst>
        <pc:spChg chg="mod">
          <ac:chgData name="Passon, Daniel (DDS)" userId="b2c6f7a5-c27d-4cf7-bea8-b7c39c3f1ddc" providerId="ADAL" clId="{B0FB8479-6E56-4840-8860-121EBE8E515C}" dt="2023-04-19T16:06:58.640" v="6361" actId="20577"/>
          <ac:spMkLst>
            <pc:docMk/>
            <pc:sldMk cId="0" sldId="297"/>
            <ac:spMk id="82" creationId="{00000000-0000-0000-0000-000000000000}"/>
          </ac:spMkLst>
        </pc:spChg>
      </pc:sldChg>
      <pc:sldChg chg="modSp mod">
        <pc:chgData name="Passon, Daniel (DDS)" userId="b2c6f7a5-c27d-4cf7-bea8-b7c39c3f1ddc" providerId="ADAL" clId="{B0FB8479-6E56-4840-8860-121EBE8E515C}" dt="2023-04-19T12:18:24.075" v="253" actId="20577"/>
        <pc:sldMkLst>
          <pc:docMk/>
          <pc:sldMk cId="1802954660" sldId="302"/>
        </pc:sldMkLst>
        <pc:spChg chg="mod">
          <ac:chgData name="Passon, Daniel (DDS)" userId="b2c6f7a5-c27d-4cf7-bea8-b7c39c3f1ddc" providerId="ADAL" clId="{B0FB8479-6E56-4840-8860-121EBE8E515C}" dt="2023-04-19T12:18:24.075" v="253" actId="20577"/>
          <ac:spMkLst>
            <pc:docMk/>
            <pc:sldMk cId="1802954660" sldId="302"/>
            <ac:spMk id="3" creationId="{6952B8E8-3D07-913C-2DC8-6CE07CE20F4B}"/>
          </ac:spMkLst>
        </pc:spChg>
        <pc:spChg chg="mod">
          <ac:chgData name="Passon, Daniel (DDS)" userId="b2c6f7a5-c27d-4cf7-bea8-b7c39c3f1ddc" providerId="ADAL" clId="{B0FB8479-6E56-4840-8860-121EBE8E515C}" dt="2023-04-12T12:54:15.068" v="215" actId="20577"/>
          <ac:spMkLst>
            <pc:docMk/>
            <pc:sldMk cId="1802954660" sldId="302"/>
            <ac:spMk id="6" creationId="{82414D59-E83A-05F8-E560-629A70F8A5D1}"/>
          </ac:spMkLst>
        </pc:spChg>
      </pc:sldChg>
      <pc:sldChg chg="modSp mod">
        <pc:chgData name="Passon, Daniel (DDS)" userId="b2c6f7a5-c27d-4cf7-bea8-b7c39c3f1ddc" providerId="ADAL" clId="{B0FB8479-6E56-4840-8860-121EBE8E515C}" dt="2023-04-21T13:32:15.305" v="8286" actId="20577"/>
        <pc:sldMkLst>
          <pc:docMk/>
          <pc:sldMk cId="137633761" sldId="304"/>
        </pc:sldMkLst>
        <pc:spChg chg="mod">
          <ac:chgData name="Passon, Daniel (DDS)" userId="b2c6f7a5-c27d-4cf7-bea8-b7c39c3f1ddc" providerId="ADAL" clId="{B0FB8479-6E56-4840-8860-121EBE8E515C}" dt="2023-04-21T13:32:15.305" v="8286" actId="20577"/>
          <ac:spMkLst>
            <pc:docMk/>
            <pc:sldMk cId="137633761" sldId="304"/>
            <ac:spMk id="2" creationId="{FBC45002-4CF1-F139-1737-74CEF75F5075}"/>
          </ac:spMkLst>
        </pc:spChg>
        <pc:spChg chg="mod">
          <ac:chgData name="Passon, Daniel (DDS)" userId="b2c6f7a5-c27d-4cf7-bea8-b7c39c3f1ddc" providerId="ADAL" clId="{B0FB8479-6E56-4840-8860-121EBE8E515C}" dt="2023-04-19T12:18:26.290" v="254" actId="20577"/>
          <ac:spMkLst>
            <pc:docMk/>
            <pc:sldMk cId="137633761" sldId="304"/>
            <ac:spMk id="3" creationId="{6952B8E8-3D07-913C-2DC8-6CE07CE20F4B}"/>
          </ac:spMkLst>
        </pc:spChg>
      </pc:sldChg>
      <pc:sldChg chg="modSp add mod">
        <pc:chgData name="Passon, Daniel (DDS)" userId="b2c6f7a5-c27d-4cf7-bea8-b7c39c3f1ddc" providerId="ADAL" clId="{B0FB8479-6E56-4840-8860-121EBE8E515C}" dt="2023-04-21T13:31:09.834" v="8246" actId="20577"/>
        <pc:sldMkLst>
          <pc:docMk/>
          <pc:sldMk cId="4011035682" sldId="305"/>
        </pc:sldMkLst>
        <pc:spChg chg="mod">
          <ac:chgData name="Passon, Daniel (DDS)" userId="b2c6f7a5-c27d-4cf7-bea8-b7c39c3f1ddc" providerId="ADAL" clId="{B0FB8479-6E56-4840-8860-121EBE8E515C}" dt="2023-04-21T13:31:09.834" v="8246" actId="20577"/>
          <ac:spMkLst>
            <pc:docMk/>
            <pc:sldMk cId="4011035682" sldId="305"/>
            <ac:spMk id="12" creationId="{F8ED4728-9A82-CB6C-7DA5-2985A9921461}"/>
          </ac:spMkLst>
        </pc:spChg>
      </pc:sldChg>
      <pc:sldChg chg="modSp mod">
        <pc:chgData name="Passon, Daniel (DDS)" userId="b2c6f7a5-c27d-4cf7-bea8-b7c39c3f1ddc" providerId="ADAL" clId="{B0FB8479-6E56-4840-8860-121EBE8E515C}" dt="2023-04-20T15:21:32.411" v="7581" actId="20577"/>
        <pc:sldMkLst>
          <pc:docMk/>
          <pc:sldMk cId="881169104" sldId="306"/>
        </pc:sldMkLst>
        <pc:spChg chg="mod">
          <ac:chgData name="Passon, Daniel (DDS)" userId="b2c6f7a5-c27d-4cf7-bea8-b7c39c3f1ddc" providerId="ADAL" clId="{B0FB8479-6E56-4840-8860-121EBE8E515C}" dt="2023-04-20T15:21:32.411" v="7581" actId="20577"/>
          <ac:spMkLst>
            <pc:docMk/>
            <pc:sldMk cId="881169104" sldId="306"/>
            <ac:spMk id="2" creationId="{FA08B61E-82AF-CC93-90AE-5F51E773E900}"/>
          </ac:spMkLst>
        </pc:spChg>
        <pc:spChg chg="mod">
          <ac:chgData name="Passon, Daniel (DDS)" userId="b2c6f7a5-c27d-4cf7-bea8-b7c39c3f1ddc" providerId="ADAL" clId="{B0FB8479-6E56-4840-8860-121EBE8E515C}" dt="2023-04-12T12:53:16.009" v="74" actId="20577"/>
          <ac:spMkLst>
            <pc:docMk/>
            <pc:sldMk cId="881169104" sldId="306"/>
            <ac:spMk id="3" creationId="{16ADE22D-0D4E-E421-95E7-ADF6A9C2A597}"/>
          </ac:spMkLst>
        </pc:spChg>
      </pc:sldChg>
      <pc:sldChg chg="del">
        <pc:chgData name="Passon, Daniel (DDS)" userId="b2c6f7a5-c27d-4cf7-bea8-b7c39c3f1ddc" providerId="ADAL" clId="{B0FB8479-6E56-4840-8860-121EBE8E515C}" dt="2023-04-12T12:52:57.152" v="37" actId="47"/>
        <pc:sldMkLst>
          <pc:docMk/>
          <pc:sldMk cId="1273904355" sldId="307"/>
        </pc:sldMkLst>
      </pc:sldChg>
      <pc:sldChg chg="new del">
        <pc:chgData name="Passon, Daniel (DDS)" userId="b2c6f7a5-c27d-4cf7-bea8-b7c39c3f1ddc" providerId="ADAL" clId="{B0FB8479-6E56-4840-8860-121EBE8E515C}" dt="2023-04-19T12:19:54.974" v="259" actId="47"/>
        <pc:sldMkLst>
          <pc:docMk/>
          <pc:sldMk cId="3762853670" sldId="307"/>
        </pc:sldMkLst>
      </pc:sldChg>
      <pc:sldChg chg="modSp add mod">
        <pc:chgData name="Passon, Daniel (DDS)" userId="b2c6f7a5-c27d-4cf7-bea8-b7c39c3f1ddc" providerId="ADAL" clId="{B0FB8479-6E56-4840-8860-121EBE8E515C}" dt="2023-04-19T12:20:45.033" v="328" actId="1076"/>
        <pc:sldMkLst>
          <pc:docMk/>
          <pc:sldMk cId="1549266569" sldId="308"/>
        </pc:sldMkLst>
        <pc:spChg chg="mod">
          <ac:chgData name="Passon, Daniel (DDS)" userId="b2c6f7a5-c27d-4cf7-bea8-b7c39c3f1ddc" providerId="ADAL" clId="{B0FB8479-6E56-4840-8860-121EBE8E515C}" dt="2023-04-19T12:20:45.033" v="328" actId="1076"/>
          <ac:spMkLst>
            <pc:docMk/>
            <pc:sldMk cId="1549266569" sldId="308"/>
            <ac:spMk id="3" creationId="{6952B8E8-3D07-913C-2DC8-6CE07CE20F4B}"/>
          </ac:spMkLst>
        </pc:spChg>
      </pc:sldChg>
      <pc:sldChg chg="del">
        <pc:chgData name="Passon, Daniel (DDS)" userId="b2c6f7a5-c27d-4cf7-bea8-b7c39c3f1ddc" providerId="ADAL" clId="{B0FB8479-6E56-4840-8860-121EBE8E515C}" dt="2023-04-12T12:52:55.869" v="36" actId="47"/>
        <pc:sldMkLst>
          <pc:docMk/>
          <pc:sldMk cId="2395233049" sldId="308"/>
        </pc:sldMkLst>
      </pc:sldChg>
      <pc:sldChg chg="modSp add mod">
        <pc:chgData name="Passon, Daniel (DDS)" userId="b2c6f7a5-c27d-4cf7-bea8-b7c39c3f1ddc" providerId="ADAL" clId="{B0FB8479-6E56-4840-8860-121EBE8E515C}" dt="2023-04-19T16:09:49.696" v="6408" actId="1076"/>
        <pc:sldMkLst>
          <pc:docMk/>
          <pc:sldMk cId="1036357802" sldId="309"/>
        </pc:sldMkLst>
        <pc:spChg chg="mod">
          <ac:chgData name="Passon, Daniel (DDS)" userId="b2c6f7a5-c27d-4cf7-bea8-b7c39c3f1ddc" providerId="ADAL" clId="{B0FB8479-6E56-4840-8860-121EBE8E515C}" dt="2023-04-19T16:09:49.696" v="6408" actId="1076"/>
          <ac:spMkLst>
            <pc:docMk/>
            <pc:sldMk cId="1036357802" sldId="309"/>
            <ac:spMk id="12" creationId="{F8ED4728-9A82-CB6C-7DA5-2985A9921461}"/>
          </ac:spMkLst>
        </pc:spChg>
      </pc:sldChg>
      <pc:sldChg chg="del">
        <pc:chgData name="Passon, Daniel (DDS)" userId="b2c6f7a5-c27d-4cf7-bea8-b7c39c3f1ddc" providerId="ADAL" clId="{B0FB8479-6E56-4840-8860-121EBE8E515C}" dt="2023-04-12T12:52:54.952" v="35" actId="47"/>
        <pc:sldMkLst>
          <pc:docMk/>
          <pc:sldMk cId="2604156646" sldId="309"/>
        </pc:sldMkLst>
      </pc:sldChg>
      <pc:sldChg chg="del">
        <pc:chgData name="Passon, Daniel (DDS)" userId="b2c6f7a5-c27d-4cf7-bea8-b7c39c3f1ddc" providerId="ADAL" clId="{B0FB8479-6E56-4840-8860-121EBE8E515C}" dt="2023-04-12T12:52:53.218" v="34" actId="47"/>
        <pc:sldMkLst>
          <pc:docMk/>
          <pc:sldMk cId="2558418905" sldId="310"/>
        </pc:sldMkLst>
      </pc:sldChg>
      <pc:sldChg chg="modSp add mod ord">
        <pc:chgData name="Passon, Daniel (DDS)" userId="b2c6f7a5-c27d-4cf7-bea8-b7c39c3f1ddc" providerId="ADAL" clId="{B0FB8479-6E56-4840-8860-121EBE8E515C}" dt="2023-04-20T15:37:51.235" v="7677" actId="20577"/>
        <pc:sldMkLst>
          <pc:docMk/>
          <pc:sldMk cId="2788845611" sldId="310"/>
        </pc:sldMkLst>
        <pc:spChg chg="mod">
          <ac:chgData name="Passon, Daniel (DDS)" userId="b2c6f7a5-c27d-4cf7-bea8-b7c39c3f1ddc" providerId="ADAL" clId="{B0FB8479-6E56-4840-8860-121EBE8E515C}" dt="2023-04-20T15:37:51.235" v="7677" actId="20577"/>
          <ac:spMkLst>
            <pc:docMk/>
            <pc:sldMk cId="2788845611" sldId="310"/>
            <ac:spMk id="2" creationId="{FA08B61E-82AF-CC93-90AE-5F51E773E900}"/>
          </ac:spMkLst>
        </pc:spChg>
        <pc:spChg chg="mod">
          <ac:chgData name="Passon, Daniel (DDS)" userId="b2c6f7a5-c27d-4cf7-bea8-b7c39c3f1ddc" providerId="ADAL" clId="{B0FB8479-6E56-4840-8860-121EBE8E515C}" dt="2023-04-19T12:38:10.825" v="2543" actId="20577"/>
          <ac:spMkLst>
            <pc:docMk/>
            <pc:sldMk cId="2788845611" sldId="310"/>
            <ac:spMk id="4" creationId="{19F4DD81-F7E8-A7C1-205F-7AC84D4E4D5D}"/>
          </ac:spMkLst>
        </pc:spChg>
      </pc:sldChg>
      <pc:sldChg chg="new del">
        <pc:chgData name="Passon, Daniel (DDS)" userId="b2c6f7a5-c27d-4cf7-bea8-b7c39c3f1ddc" providerId="ADAL" clId="{B0FB8479-6E56-4840-8860-121EBE8E515C}" dt="2023-04-19T12:42:33.942" v="3672" actId="47"/>
        <pc:sldMkLst>
          <pc:docMk/>
          <pc:sldMk cId="3808338103" sldId="311"/>
        </pc:sldMkLst>
      </pc:sldChg>
      <pc:sldChg chg="del">
        <pc:chgData name="Passon, Daniel (DDS)" userId="b2c6f7a5-c27d-4cf7-bea8-b7c39c3f1ddc" providerId="ADAL" clId="{B0FB8479-6E56-4840-8860-121EBE8E515C}" dt="2023-04-12T12:52:58.919" v="38" actId="47"/>
        <pc:sldMkLst>
          <pc:docMk/>
          <pc:sldMk cId="4111636308" sldId="311"/>
        </pc:sldMkLst>
      </pc:sldChg>
      <pc:sldChg chg="modSp add mod">
        <pc:chgData name="Passon, Daniel (DDS)" userId="b2c6f7a5-c27d-4cf7-bea8-b7c39c3f1ddc" providerId="ADAL" clId="{B0FB8479-6E56-4840-8860-121EBE8E515C}" dt="2023-04-20T15:59:07.797" v="8089" actId="20577"/>
        <pc:sldMkLst>
          <pc:docMk/>
          <pc:sldMk cId="3444567110" sldId="312"/>
        </pc:sldMkLst>
        <pc:spChg chg="mod">
          <ac:chgData name="Passon, Daniel (DDS)" userId="b2c6f7a5-c27d-4cf7-bea8-b7c39c3f1ddc" providerId="ADAL" clId="{B0FB8479-6E56-4840-8860-121EBE8E515C}" dt="2023-04-20T15:59:07.797" v="8089" actId="20577"/>
          <ac:spMkLst>
            <pc:docMk/>
            <pc:sldMk cId="3444567110" sldId="312"/>
            <ac:spMk id="2" creationId="{FA08B61E-82AF-CC93-90AE-5F51E773E900}"/>
          </ac:spMkLst>
        </pc:spChg>
        <pc:spChg chg="mod">
          <ac:chgData name="Passon, Daniel (DDS)" userId="b2c6f7a5-c27d-4cf7-bea8-b7c39c3f1ddc" providerId="ADAL" clId="{B0FB8479-6E56-4840-8860-121EBE8E515C}" dt="2023-04-19T12:57:30.619" v="5399" actId="20577"/>
          <ac:spMkLst>
            <pc:docMk/>
            <pc:sldMk cId="3444567110" sldId="312"/>
            <ac:spMk id="4" creationId="{19F4DD81-F7E8-A7C1-205F-7AC84D4E4D5D}"/>
          </ac:spMkLst>
        </pc:spChg>
      </pc:sldChg>
      <pc:sldChg chg="modSp add mod">
        <pc:chgData name="Passon, Daniel (DDS)" userId="b2c6f7a5-c27d-4cf7-bea8-b7c39c3f1ddc" providerId="ADAL" clId="{B0FB8479-6E56-4840-8860-121EBE8E515C}" dt="2023-04-20T14:38:40.837" v="6851" actId="20577"/>
        <pc:sldMkLst>
          <pc:docMk/>
          <pc:sldMk cId="3603742407" sldId="313"/>
        </pc:sldMkLst>
        <pc:spChg chg="mod">
          <ac:chgData name="Passon, Daniel (DDS)" userId="b2c6f7a5-c27d-4cf7-bea8-b7c39c3f1ddc" providerId="ADAL" clId="{B0FB8479-6E56-4840-8860-121EBE8E515C}" dt="2023-04-20T14:38:40.837" v="6851" actId="20577"/>
          <ac:spMkLst>
            <pc:docMk/>
            <pc:sldMk cId="3603742407" sldId="313"/>
            <ac:spMk id="2" creationId="{FA08B61E-82AF-CC93-90AE-5F51E773E900}"/>
          </ac:spMkLst>
        </pc:spChg>
        <pc:spChg chg="mod">
          <ac:chgData name="Passon, Daniel (DDS)" userId="b2c6f7a5-c27d-4cf7-bea8-b7c39c3f1ddc" providerId="ADAL" clId="{B0FB8479-6E56-4840-8860-121EBE8E515C}" dt="2023-04-19T16:04:13.558" v="6087" actId="20577"/>
          <ac:spMkLst>
            <pc:docMk/>
            <pc:sldMk cId="3603742407" sldId="313"/>
            <ac:spMk id="3" creationId="{16ADE22D-0D4E-E421-95E7-ADF6A9C2A597}"/>
          </ac:spMkLst>
        </pc:spChg>
        <pc:spChg chg="mod">
          <ac:chgData name="Passon, Daniel (DDS)" userId="b2c6f7a5-c27d-4cf7-bea8-b7c39c3f1ddc" providerId="ADAL" clId="{B0FB8479-6E56-4840-8860-121EBE8E515C}" dt="2023-04-19T16:16:10.473" v="6621" actId="20577"/>
          <ac:spMkLst>
            <pc:docMk/>
            <pc:sldMk cId="3603742407" sldId="313"/>
            <ac:spMk id="4" creationId="{19F4DD81-F7E8-A7C1-205F-7AC84D4E4D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4/21/2023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42703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33958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247931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13</a:t>
            </a:fld>
            <a:endParaRPr lang="en-US"/>
          </a:p>
        </p:txBody>
      </p:sp>
    </p:spTree>
    <p:extLst>
      <p:ext uri="{BB962C8B-B14F-4D97-AF65-F5344CB8AC3E}">
        <p14:creationId xmlns:p14="http://schemas.microsoft.com/office/powerpoint/2010/main" val="96991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B810AC-92B2-C843-AD7B-EBCA31EF58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1189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338364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111401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1189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338364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239072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353512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06075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0411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6445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52902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86031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D7492A-6B90-4C87-9A31-78F0A195A3CD}" type="datetime1">
              <a:rPr lang="en-US" smtClean="0"/>
              <a:t>4/21/2023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7B3421A-2A09-4FB8-A6EE-CF4C92916DAE}" type="datetime1">
              <a:rPr lang="en-US" smtClean="0"/>
              <a:t>4/21/2023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FCB5F15-EFBB-478F-A2A6-C08C6AC37A00}" type="datetime1">
              <a:rPr lang="en-US" smtClean="0"/>
              <a:t>4/21/2023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27F5D38-99D7-4D6D-950D-902EF64D46CD}" type="datetime1">
              <a:rPr lang="en-US" smtClean="0"/>
              <a:t>4/21/2023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5A3DFBB-03DE-48D9-8D1D-B6AE1055ACAA}" type="datetime1">
              <a:rPr lang="en-US" smtClean="0"/>
              <a:t>4/21/2023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450B9EF-A026-4B2A-9390-BFCCC2802051}" type="datetime1">
              <a:rPr lang="en-US" smtClean="0"/>
              <a:t>4/21/2023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13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4/21/2023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23060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7423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mailto:Daniel.passon@dc.gov" TargetMode="External"/><Relationship Id="rId4" Type="http://schemas.openxmlformats.org/officeDocument/2006/relationships/hyperlink" Target="mailto:Crystal.Thomas2@dc.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re.dc.gov/sites/default/files/dc/sites/ore/page_content/attachments/REIA-Short-Form-Tool-Sample.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860" y="3978351"/>
            <a:ext cx="9144000" cy="1399084"/>
          </a:xfrm>
          <a:prstGeom prst="rect">
            <a:avLst/>
          </a:prstGeom>
        </p:spPr>
        <p:txBody>
          <a:bodyPr/>
          <a:lstStyle>
            <a:lvl1pPr>
              <a:lnSpc>
                <a:spcPts val="4900"/>
              </a:lnSpc>
              <a:defRPr sz="4800">
                <a:solidFill>
                  <a:srgbClr val="FFFFFF"/>
                </a:solidFill>
              </a:defRPr>
            </a:lvl1pPr>
          </a:lstStyle>
          <a:p>
            <a:pPr marL="0" marR="0" lvl="0" indent="0" fontAlgn="auto">
              <a:spcBef>
                <a:spcPct val="0"/>
              </a:spcBef>
              <a:spcAft>
                <a:spcPts val="0"/>
              </a:spcAft>
              <a:buClrTx/>
              <a:buSzTx/>
              <a:tabLst/>
              <a:defRPr/>
            </a:pPr>
            <a:r>
              <a:rPr lang="en-US" dirty="0">
                <a:solidFill>
                  <a:schemeClr val="bg1"/>
                </a:solidFill>
                <a:latin typeface="Gill Sans Std Light"/>
                <a:ea typeface="+mj-ea"/>
              </a:rPr>
              <a:t>HCBS Advisory Committee</a:t>
            </a:r>
          </a:p>
          <a:p>
            <a:pPr marL="0" marR="0" lvl="0" indent="0" fontAlgn="auto">
              <a:spcBef>
                <a:spcPct val="0"/>
              </a:spcBef>
              <a:spcAft>
                <a:spcPts val="0"/>
              </a:spcAft>
              <a:buClrTx/>
              <a:buSzTx/>
              <a:tabLst/>
              <a:defRPr/>
            </a:pPr>
            <a:r>
              <a:rPr lang="en-US" sz="3800" dirty="0">
                <a:solidFill>
                  <a:schemeClr val="bg1"/>
                </a:solidFill>
                <a:latin typeface="Gill Sans Std Light"/>
                <a:ea typeface="+mj-ea"/>
              </a:rPr>
              <a:t>April 2023</a:t>
            </a:r>
          </a:p>
        </p:txBody>
      </p:sp>
      <p:sp>
        <p:nvSpPr>
          <p:cNvPr id="5" name="Title 1"/>
          <p:cNvSpPr txBox="1">
            <a:spLocks/>
          </p:cNvSpPr>
          <p:nvPr/>
        </p:nvSpPr>
        <p:spPr>
          <a:xfrm>
            <a:off x="6253134" y="6252241"/>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200">
                <a:latin typeface="Gill Sans Std Light"/>
                <a:ea typeface="+mj-ea"/>
                <a:cs typeface="Browallia New" panose="020B0604020202020204" pitchFamily="34" charset="-34"/>
              </a:rPr>
              <a:t>April 24, </a:t>
            </a:r>
            <a:r>
              <a:rPr lang="en-US" sz="2200" dirty="0">
                <a:latin typeface="Gill Sans Std Light"/>
                <a:ea typeface="+mj-ea"/>
                <a:cs typeface="Browallia New" panose="020B0604020202020204" pitchFamily="34" charset="-34"/>
              </a:rPr>
              <a:t>2023</a:t>
            </a:r>
            <a:endParaRPr kumimoji="0" lang="en-US" sz="2200" u="none" strike="noStrike" kern="1200" cap="none" spc="0" normalizeH="0" baseline="0" noProof="0" dirty="0">
              <a:ln>
                <a:noFill/>
              </a:ln>
              <a:solidFill>
                <a:srgbClr val="FFFFFF"/>
              </a:solidFill>
              <a:effectLst/>
              <a:uLnTx/>
              <a:uFillTx/>
              <a:latin typeface="Gill Sans Std Light"/>
              <a:ea typeface="+mj-ea"/>
              <a:cs typeface="Browallia New" panose="020B0604020202020204" pitchFamily="34" charset="-3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057C33EA-0186-FD48-F4B9-D6BB810C83EB}"/>
              </a:ext>
            </a:extLst>
          </p:cNvPr>
          <p:cNvSpPr txBox="1"/>
          <p:nvPr/>
        </p:nvSpPr>
        <p:spPr>
          <a:xfrm>
            <a:off x="232860" y="5577378"/>
            <a:ext cx="6817892" cy="707886"/>
          </a:xfrm>
          <a:prstGeom prst="rect">
            <a:avLst/>
          </a:prstGeom>
          <a:noFill/>
        </p:spPr>
        <p:txBody>
          <a:bodyPr wrap="none" rtlCol="0">
            <a:spAutoFit/>
          </a:bodyPr>
          <a:lstStyle/>
          <a:p>
            <a:r>
              <a:rPr lang="en-US" sz="2000" b="1" dirty="0">
                <a:latin typeface="BrowalliaUPC" panose="020B0502040204020203" pitchFamily="34" charset="-34"/>
                <a:cs typeface="BrowalliaUPC" panose="020B0502040204020203" pitchFamily="34" charset="-34"/>
              </a:rPr>
              <a:t>Crystal Thomas, Program Manager, State Office of Policy, Planning, and Innovation</a:t>
            </a:r>
          </a:p>
          <a:p>
            <a:r>
              <a:rPr lang="en-US" sz="2000" b="1" dirty="0">
                <a:latin typeface="BrowalliaUPC" panose="020B0502040204020203" pitchFamily="34" charset="-34"/>
                <a:cs typeface="BrowalliaUPC" panose="020B0502040204020203" pitchFamily="34" charset="-34"/>
              </a:rPr>
              <a:t>Dan Passon, Legislative and Policy Analyst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03853" y="1466298"/>
            <a:ext cx="8536294" cy="4890052"/>
          </a:xfrm>
        </p:spPr>
        <p:txBody>
          <a:bodyPr lIns="91440" tIns="45720" rIns="91440" bIns="45720" anchor="t"/>
          <a:lstStyle/>
          <a:p>
            <a:pPr>
              <a:spcBef>
                <a:spcPts val="800"/>
              </a:spcBef>
            </a:pPr>
            <a:endParaRPr lang="en-US" sz="2200" b="1" dirty="0"/>
          </a:p>
          <a:p>
            <a:pPr>
              <a:spcBef>
                <a:spcPts val="800"/>
              </a:spcBef>
            </a:pPr>
            <a:r>
              <a:rPr lang="en-US" sz="2200" b="1" dirty="0"/>
              <a:t>The policy should explain </a:t>
            </a:r>
          </a:p>
          <a:p>
            <a:pPr lvl="1">
              <a:spcBef>
                <a:spcPts val="800"/>
              </a:spcBef>
            </a:pPr>
            <a:r>
              <a:rPr lang="en-US" sz="1800" b="1" dirty="0"/>
              <a:t>(1) How DDS will provide notice to interested parties of proposed policies; </a:t>
            </a:r>
          </a:p>
          <a:p>
            <a:pPr lvl="1">
              <a:spcBef>
                <a:spcPts val="800"/>
              </a:spcBef>
            </a:pPr>
            <a:r>
              <a:rPr lang="en-US" sz="1800" b="1" dirty="0"/>
              <a:t>(2) How parties can provide data and views; </a:t>
            </a:r>
          </a:p>
          <a:p>
            <a:pPr lvl="1">
              <a:spcBef>
                <a:spcPts val="800"/>
              </a:spcBef>
            </a:pPr>
            <a:r>
              <a:rPr lang="en-US" sz="1800" b="1" dirty="0"/>
              <a:t>(3) how members of the public can request accommodations, information in languages other than English, and plain language versions of proposed policies; </a:t>
            </a:r>
          </a:p>
          <a:p>
            <a:pPr lvl="1">
              <a:spcBef>
                <a:spcPts val="800"/>
              </a:spcBef>
            </a:pPr>
            <a:r>
              <a:rPr lang="en-US" sz="1800" b="1" dirty="0"/>
              <a:t>(4) How DDS will evaluate public input and incorporate that input into its policies; and</a:t>
            </a:r>
          </a:p>
          <a:p>
            <a:pPr lvl="1">
              <a:spcBef>
                <a:spcPts val="800"/>
              </a:spcBef>
            </a:pPr>
            <a:r>
              <a:rPr lang="en-US" sz="1800" b="1" dirty="0"/>
              <a:t>(5) Federal requirements for public participation in policy development.</a:t>
            </a:r>
          </a:p>
          <a:p>
            <a:pPr marL="0" indent="0">
              <a:spcBef>
                <a:spcPts val="800"/>
              </a:spcBef>
              <a:buNone/>
            </a:pPr>
            <a:r>
              <a:rPr lang="en-US" sz="1800" dirty="0"/>
              <a:t>	Response: (1),(2), and (3) are part of DDS’s current practice.  They will be included in 	the Procedure.  In regard to (4), DDS carefully considers all public comments.  The 	agency then responds to each public comment in this forum and posts its written 	responses to each public comment online.  The Procedure will incorporate these 	practices. Regarding (5), we generally acknowledge the statutory and regulatory 	authority for policies and procedures in the caption of each document. </a:t>
            </a:r>
          </a:p>
          <a:p>
            <a:pPr marL="0" indent="0">
              <a:spcBef>
                <a:spcPts val="800"/>
              </a:spcBef>
              <a:buNone/>
            </a:pPr>
            <a:r>
              <a:rPr lang="en-US" sz="1800" dirty="0"/>
              <a:t>	</a:t>
            </a:r>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dirty="0"/>
              <a:t>Policy on Policies</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10</a:t>
            </a:fld>
            <a:endParaRPr lang="en-US"/>
          </a:p>
        </p:txBody>
      </p:sp>
    </p:spTree>
    <p:extLst>
      <p:ext uri="{BB962C8B-B14F-4D97-AF65-F5344CB8AC3E}">
        <p14:creationId xmlns:p14="http://schemas.microsoft.com/office/powerpoint/2010/main" val="88116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r>
              <a:rPr lang="en-US" sz="2200" b="1" dirty="0"/>
              <a:t>The policy should define “linguistic competence” and explain the efforts DDS will undertake during the policy development process to implement culturally and linguistically competent practices. </a:t>
            </a:r>
          </a:p>
          <a:p>
            <a:pPr marL="0" indent="0">
              <a:spcBef>
                <a:spcPts val="800"/>
              </a:spcBef>
              <a:buNone/>
            </a:pPr>
            <a:r>
              <a:rPr lang="en-US" sz="1700" dirty="0"/>
              <a:t>	Response: We will include a definition of linguistic competency as “[t]he capacity to 	communicate effectively and convey information in a manner that is easily understood by 	diverse groups.” The agency’s current practice is to encourage anyone who requires 	“assistance in accessing or reading” policy documents to contact a designated SOPPI 	team member who will work to meet their person-centered needs.</a:t>
            </a:r>
          </a:p>
          <a:p>
            <a:pPr>
              <a:spcBef>
                <a:spcPts val="800"/>
              </a:spcBef>
            </a:pPr>
            <a:r>
              <a:rPr lang="en-US" sz="2200" b="1" dirty="0"/>
              <a:t>The policy should identify the point in the policy process at which REIAs are completed. </a:t>
            </a:r>
          </a:p>
          <a:p>
            <a:pPr marL="0" indent="0">
              <a:spcBef>
                <a:spcPts val="800"/>
              </a:spcBef>
              <a:buNone/>
            </a:pPr>
            <a:r>
              <a:rPr lang="en-US" sz="1700" dirty="0"/>
              <a:t>	Response: The Procedure will clarify that REIAs should be completed before policies 	are sent out for public comment.</a:t>
            </a:r>
          </a:p>
          <a:p>
            <a:pPr marL="457200" lvl="1" indent="0">
              <a:spcBef>
                <a:spcPts val="800"/>
              </a:spcBef>
              <a:buNone/>
            </a:pPr>
            <a:endParaRPr lang="en-US" sz="1800" dirty="0"/>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dirty="0"/>
              <a:t>Policy on Policies</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dirty="0"/>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11</a:t>
            </a:fld>
            <a:endParaRPr lang="en-US"/>
          </a:p>
        </p:txBody>
      </p:sp>
    </p:spTree>
    <p:extLst>
      <p:ext uri="{BB962C8B-B14F-4D97-AF65-F5344CB8AC3E}">
        <p14:creationId xmlns:p14="http://schemas.microsoft.com/office/powerpoint/2010/main" val="278884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r>
              <a:rPr lang="en-US" sz="2200" b="1" dirty="0"/>
              <a:t>The Policy should explain the steps DDS takes to ensure that new policies are consistent with existing policies and what happens if two or more policies are in conflict.</a:t>
            </a:r>
          </a:p>
          <a:p>
            <a:pPr marL="0" indent="0">
              <a:spcBef>
                <a:spcPts val="800"/>
              </a:spcBef>
              <a:buNone/>
            </a:pPr>
            <a:r>
              <a:rPr lang="en-US" sz="1800" dirty="0"/>
              <a:t>	Response: The Procedure will include a requirement for legal sufficiency review to 	address this and will require SOPPI to evaluate existing policies and procedures for 	potential conflicts in drafting policy documents. </a:t>
            </a:r>
          </a:p>
          <a:p>
            <a:pPr>
              <a:spcBef>
                <a:spcPts val="800"/>
              </a:spcBef>
            </a:pPr>
            <a:r>
              <a:rPr lang="en-US" sz="2200" b="1" dirty="0"/>
              <a:t>Completed REIAs should be made available to the public.</a:t>
            </a:r>
          </a:p>
          <a:p>
            <a:pPr marL="457200" lvl="1" indent="0">
              <a:spcBef>
                <a:spcPts val="800"/>
              </a:spcBef>
              <a:buNone/>
            </a:pPr>
            <a:r>
              <a:rPr lang="en-US" sz="1700" dirty="0"/>
              <a:t>Response: We agree.  They will be made available with policy documents sent out for public comment. </a:t>
            </a:r>
          </a:p>
          <a:p>
            <a:pPr marL="0" indent="0">
              <a:spcBef>
                <a:spcPts val="800"/>
              </a:spcBef>
              <a:buNone/>
            </a:pPr>
            <a:endParaRPr lang="en-US" sz="1800" dirty="0"/>
          </a:p>
          <a:p>
            <a:pPr marL="457200" lvl="1" indent="0">
              <a:spcBef>
                <a:spcPts val="800"/>
              </a:spcBef>
              <a:buNone/>
            </a:pPr>
            <a:endParaRPr lang="en-US" sz="1800" dirty="0"/>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dirty="0"/>
              <a:t>Policy on Policies</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dirty="0"/>
              <a:t>Summary of Public Feedback (continued)</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12</a:t>
            </a:fld>
            <a:endParaRPr lang="en-US"/>
          </a:p>
        </p:txBody>
      </p:sp>
    </p:spTree>
    <p:extLst>
      <p:ext uri="{BB962C8B-B14F-4D97-AF65-F5344CB8AC3E}">
        <p14:creationId xmlns:p14="http://schemas.microsoft.com/office/powerpoint/2010/main" val="344456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69534" y="1905438"/>
            <a:ext cx="8536294" cy="4807701"/>
          </a:xfrm>
        </p:spPr>
        <p:txBody>
          <a:bodyPr/>
          <a:lstStyle/>
          <a:p>
            <a:pPr>
              <a:spcBef>
                <a:spcPts val="800"/>
              </a:spcBef>
            </a:pPr>
            <a:endParaRPr lang="en-US" sz="2200" dirty="0"/>
          </a:p>
          <a:p>
            <a:pPr>
              <a:spcBef>
                <a:spcPts val="800"/>
              </a:spcBef>
            </a:pPr>
            <a:r>
              <a:rPr lang="en-US" sz="2200" dirty="0"/>
              <a:t>This Policy requires the use of People First language, “putting the person before his or her disability,” in “all forms, documents, rules, policies, procedures, publications,” etc. The Policy was adopted in 2014, and it is referenced in the draft Policy on Policy Authority.  If we are going to rely on it going forward, we want to make sure that it still reflects person-centered values.  </a:t>
            </a:r>
          </a:p>
          <a:p>
            <a:pPr lvl="1">
              <a:spcBef>
                <a:spcPts val="800"/>
              </a:spcBef>
            </a:pPr>
            <a:r>
              <a:rPr lang="en-US" sz="1800" b="1" dirty="0"/>
              <a:t>Are there any circumstances in which identity-first language is appropriate or preferred?</a:t>
            </a:r>
          </a:p>
          <a:p>
            <a:pPr lvl="1">
              <a:spcBef>
                <a:spcPts val="800"/>
              </a:spcBef>
            </a:pPr>
            <a:r>
              <a:rPr lang="en-US" sz="1800" b="1" dirty="0"/>
              <a:t>Is there enough of a consensus about when identity-first language should be used to justify a revision to the Policy?</a:t>
            </a:r>
          </a:p>
          <a:p>
            <a:pPr marL="457200" lvl="1" indent="0">
              <a:spcBef>
                <a:spcPts val="800"/>
              </a:spcBef>
              <a:buNone/>
            </a:pPr>
            <a:endParaRPr lang="en-US" sz="1800" dirty="0"/>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600" cap="small" dirty="0"/>
              <a:t>People First Respectful Language Policy</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dirty="0"/>
              <a:t>Questions for Discussion</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13</a:t>
            </a:fld>
            <a:endParaRPr lang="en-US"/>
          </a:p>
        </p:txBody>
      </p:sp>
    </p:spTree>
    <p:extLst>
      <p:ext uri="{BB962C8B-B14F-4D97-AF65-F5344CB8AC3E}">
        <p14:creationId xmlns:p14="http://schemas.microsoft.com/office/powerpoint/2010/main" val="360374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3910934" y="629266"/>
            <a:ext cx="4817137" cy="1676603"/>
          </a:xfrm>
        </p:spPr>
        <p:txBody>
          <a:bodyPr vert="horz" lIns="91440" tIns="45720" rIns="91440" bIns="45720" rtlCol="0" anchor="ctr">
            <a:normAutofit/>
          </a:bodyPr>
          <a:lstStyle/>
          <a:p>
            <a:pPr defTabSz="914400">
              <a:lnSpc>
                <a:spcPct val="90000"/>
              </a:lnSpc>
            </a:pPr>
            <a:r>
              <a:rPr lang="en-US" sz="4400" kern="1200" cap="small">
                <a:solidFill>
                  <a:schemeClr val="tx1"/>
                </a:solidFill>
                <a:latin typeface="+mj-lt"/>
                <a:ea typeface="+mj-ea"/>
                <a:cs typeface="+mj-cs"/>
              </a:rPr>
              <a:t>Questions and Answers</a:t>
            </a:r>
          </a:p>
        </p:txBody>
      </p:sp>
      <p:sp>
        <p:nvSpPr>
          <p:cNvPr id="8"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71023" y="2261520"/>
            <a:ext cx="2334960" cy="2334960"/>
          </a:xfrm>
          <a:prstGeom prst="rect">
            <a:avLst/>
          </a:prstGeom>
          <a:effectLst/>
        </p:spPr>
      </p:pic>
      <p:sp>
        <p:nvSpPr>
          <p:cNvPr id="2" name="TextBox 1">
            <a:extLst>
              <a:ext uri="{FF2B5EF4-FFF2-40B4-BE49-F238E27FC236}">
                <a16:creationId xmlns:a16="http://schemas.microsoft.com/office/drawing/2014/main" id="{A0ECA389-F2BB-C256-DF20-AA8B544EE0F5}"/>
              </a:ext>
            </a:extLst>
          </p:cNvPr>
          <p:cNvSpPr txBox="1"/>
          <p:nvPr/>
        </p:nvSpPr>
        <p:spPr>
          <a:xfrm>
            <a:off x="3910935" y="2438400"/>
            <a:ext cx="4817136"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Crystal Thomas, Program Manager</a:t>
            </a:r>
          </a:p>
          <a:p>
            <a:pPr lvl="1" indent="-228600" defTabSz="914400">
              <a:lnSpc>
                <a:spcPct val="90000"/>
              </a:lnSpc>
              <a:spcAft>
                <a:spcPts val="600"/>
              </a:spcAft>
              <a:buFont typeface="Arial" panose="020B0604020202020204" pitchFamily="34" charset="0"/>
              <a:buChar char="•"/>
            </a:pPr>
            <a:r>
              <a:rPr lang="en-US" sz="1700">
                <a:hlinkClick r:id="rId4"/>
              </a:rPr>
              <a:t>Crystal.Thomas2@dc.gov</a:t>
            </a: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Dan Passon, Legislative and Policy Analyst</a:t>
            </a:r>
          </a:p>
          <a:p>
            <a:pPr lvl="1" indent="-228600" defTabSz="914400">
              <a:lnSpc>
                <a:spcPct val="90000"/>
              </a:lnSpc>
              <a:spcAft>
                <a:spcPts val="600"/>
              </a:spcAft>
              <a:buFont typeface="Arial" panose="020B0604020202020204" pitchFamily="34" charset="0"/>
              <a:buChar char="•"/>
            </a:pPr>
            <a:r>
              <a:rPr lang="en-US" sz="1700">
                <a:hlinkClick r:id="rId5"/>
              </a:rPr>
              <a:t>Daniel.passon@dc.gov</a:t>
            </a:r>
            <a:r>
              <a:rPr lang="en-US" sz="1700"/>
              <a:t>	</a:t>
            </a:r>
          </a:p>
          <a:p>
            <a:pPr indent="-228600" defTabSz="914400">
              <a:lnSpc>
                <a:spcPct val="90000"/>
              </a:lnSpc>
              <a:spcAft>
                <a:spcPts val="600"/>
              </a:spcAft>
              <a:buFont typeface="Arial" panose="020B0604020202020204" pitchFamily="34" charset="0"/>
              <a:buChar char="•"/>
            </a:pPr>
            <a:endParaRPr lang="en-US" sz="1700"/>
          </a:p>
        </p:txBody>
      </p:sp>
      <p:sp>
        <p:nvSpPr>
          <p:cNvPr id="4" name="Slide Number Placeholder 3">
            <a:extLst>
              <a:ext uri="{FF2B5EF4-FFF2-40B4-BE49-F238E27FC236}">
                <a16:creationId xmlns:a16="http://schemas.microsoft.com/office/drawing/2014/main" id="{34B307CA-0C31-0342-0762-D7D5311626F8}"/>
              </a:ext>
            </a:extLst>
          </p:cNvPr>
          <p:cNvSpPr>
            <a:spLocks noGrp="1"/>
          </p:cNvSpPr>
          <p:nvPr>
            <p:ph type="sldNum" sz="quarter" idx="12"/>
          </p:nvPr>
        </p:nvSpPr>
        <p:spPr>
          <a:xfrm>
            <a:off x="8312409" y="6298594"/>
            <a:ext cx="514350" cy="365125"/>
          </a:xfrm>
        </p:spPr>
        <p:txBody>
          <a:bodyPr vert="horz" lIns="91440" tIns="45720" rIns="91440" bIns="45720" rtlCol="0" anchor="ctr">
            <a:normAutofit/>
          </a:bodyPr>
          <a:lstStyle/>
          <a:p>
            <a:pPr defTabSz="914400">
              <a:spcAft>
                <a:spcPts val="600"/>
              </a:spcAft>
            </a:pPr>
            <a:fld id="{4A75BE36-4E3E-C248-B598-07ED9BB6E047}" type="slidenum">
              <a:rPr lang="en-US" smtClean="0"/>
              <a:pPr defTabSz="914400">
                <a:spcAft>
                  <a:spcPts val="600"/>
                </a:spcAft>
              </a:pPr>
              <a:t>14</a:t>
            </a:fld>
            <a:endParaRPr lang="en-US"/>
          </a:p>
        </p:txBody>
      </p:sp>
    </p:spTree>
    <p:extLst>
      <p:ext uri="{BB962C8B-B14F-4D97-AF65-F5344CB8AC3E}">
        <p14:creationId xmlns:p14="http://schemas.microsoft.com/office/powerpoint/2010/main" val="22647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828800" y="1784943"/>
            <a:ext cx="5486400" cy="566738"/>
          </a:xfrm>
        </p:spPr>
        <p:txBody>
          <a:bodyPr/>
          <a:lstStyle/>
          <a:p>
            <a:pPr algn="ctr"/>
            <a:r>
              <a:rPr lang="en-US" sz="2800" cap="small"/>
              <a:t> Summary and Next Steps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494284"/>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2676627"/>
            <a:ext cx="4379300" cy="646331"/>
          </a:xfrm>
          <a:prstGeom prst="rect">
            <a:avLst/>
          </a:prstGeom>
          <a:noFill/>
        </p:spPr>
        <p:txBody>
          <a:bodyPr wrap="square" rtlCol="0">
            <a:spAutoFit/>
          </a:bodyPr>
          <a:lstStyle/>
          <a:p>
            <a:pPr algn="ctr"/>
            <a:r>
              <a:rPr lang="en-US" b="1" dirty="0">
                <a:latin typeface="Gill Sans Std Light"/>
              </a:rPr>
              <a:t>Next HCBS Advisory Committee Meeting: </a:t>
            </a:r>
          </a:p>
          <a:p>
            <a:pPr algn="ctr"/>
            <a:r>
              <a:rPr lang="en-US" b="1" dirty="0">
                <a:latin typeface="Gill Sans Std Light"/>
              </a:rPr>
              <a:t>May 22, 2023?</a:t>
            </a:r>
          </a:p>
        </p:txBody>
      </p:sp>
      <p:sp>
        <p:nvSpPr>
          <p:cNvPr id="3" name="Slide Number Placeholder 2">
            <a:extLst>
              <a:ext uri="{FF2B5EF4-FFF2-40B4-BE49-F238E27FC236}">
                <a16:creationId xmlns:a16="http://schemas.microsoft.com/office/drawing/2014/main" id="{F8D5D3CE-5901-A4C2-D6A7-2B03574C87F6}"/>
              </a:ext>
            </a:extLst>
          </p:cNvPr>
          <p:cNvSpPr>
            <a:spLocks noGrp="1"/>
          </p:cNvSpPr>
          <p:nvPr>
            <p:ph type="sldNum" sz="quarter" idx="12"/>
          </p:nvPr>
        </p:nvSpPr>
        <p:spPr/>
        <p:txBody>
          <a:bodyPr/>
          <a:lstStyle/>
          <a:p>
            <a:fld id="{4A75BE36-4E3E-C248-B598-07ED9BB6E047}" type="slidenum">
              <a:rPr lang="en-US" smtClean="0"/>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57222" y="649181"/>
            <a:ext cx="7315200" cy="568036"/>
          </a:xfrm>
        </p:spPr>
        <p:txBody>
          <a:bodyPr/>
          <a:lstStyle/>
          <a:p>
            <a:r>
              <a:rPr lang="en-US" cap="small" dirty="0"/>
              <a:t>Agenda</a:t>
            </a:r>
          </a:p>
        </p:txBody>
      </p:sp>
      <p:sp>
        <p:nvSpPr>
          <p:cNvPr id="82" name="Subtitle 81"/>
          <p:cNvSpPr>
            <a:spLocks noGrp="1"/>
          </p:cNvSpPr>
          <p:nvPr>
            <p:ph type="subTitle" idx="1"/>
          </p:nvPr>
        </p:nvSpPr>
        <p:spPr>
          <a:xfrm>
            <a:off x="863284" y="137108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Policy and Procedure Updates</a:t>
            </a:r>
          </a:p>
          <a:p>
            <a:pPr marL="571500" indent="-571500">
              <a:spcAft>
                <a:spcPts val="600"/>
              </a:spcAft>
              <a:buFont typeface="+mj-lt"/>
              <a:buAutoNum type="romanUcPeriod"/>
            </a:pPr>
            <a:r>
              <a:rPr lang="en-US" sz="2800" dirty="0"/>
              <a:t>Summary: Policy on Policies</a:t>
            </a:r>
          </a:p>
          <a:p>
            <a:pPr marL="571500" indent="-571500">
              <a:spcAft>
                <a:spcPts val="600"/>
              </a:spcAft>
              <a:buFont typeface="+mj-lt"/>
              <a:buAutoNum type="romanUcPeriod"/>
            </a:pPr>
            <a:r>
              <a:rPr lang="en-US" sz="2800" dirty="0"/>
              <a:t>Feedback: Policy on Policies </a:t>
            </a:r>
          </a:p>
          <a:p>
            <a:pPr marL="571500" indent="-571500">
              <a:spcAft>
                <a:spcPts val="600"/>
              </a:spcAft>
              <a:buFont typeface="+mj-lt"/>
              <a:buAutoNum type="romanUcPeriod"/>
            </a:pPr>
            <a:r>
              <a:rPr lang="en-US" sz="2800" dirty="0"/>
              <a:t>Discussion:</a:t>
            </a:r>
          </a:p>
          <a:p>
            <a:pPr>
              <a:spcAft>
                <a:spcPts val="600"/>
              </a:spcAft>
            </a:pPr>
            <a:r>
              <a:rPr lang="en-US" sz="2800" dirty="0"/>
              <a:t>	 People First Respectful Language Policy</a:t>
            </a:r>
          </a:p>
          <a:p>
            <a:pPr marL="571500" indent="-571500">
              <a:spcAft>
                <a:spcPts val="600"/>
              </a:spcAft>
              <a:buFont typeface="+mj-lt"/>
              <a:buAutoNum type="romanUcPeriod" startAt="6"/>
            </a:pPr>
            <a:r>
              <a:rPr lang="en-US" sz="2800" dirty="0"/>
              <a:t>Questions and Answers</a:t>
            </a:r>
          </a:p>
          <a:p>
            <a:pPr marL="571500" indent="-571500">
              <a:spcAft>
                <a:spcPts val="600"/>
              </a:spcAft>
              <a:buFont typeface="+mj-lt"/>
              <a:buAutoNum type="romanUcPeriod" startAt="6"/>
            </a:pPr>
            <a:r>
              <a:rPr lang="en-US" sz="2800" dirty="0"/>
              <a:t>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2114085"/>
            <a:ext cx="7865616" cy="2136539"/>
          </a:xfrm>
        </p:spPr>
        <p:txBody>
          <a:bodyPr/>
          <a:lstStyle/>
          <a:p>
            <a:r>
              <a:rPr lang="en-US" sz="2600" dirty="0"/>
              <a:t>Eligibility Policy and Procedure </a:t>
            </a:r>
          </a:p>
          <a:p>
            <a:pPr lvl="1"/>
            <a:r>
              <a:rPr lang="en-US" sz="2200" dirty="0"/>
              <a:t>Currently the subject of union Impact and Effects bargaining.</a:t>
            </a:r>
          </a:p>
          <a:p>
            <a:pPr lvl="1"/>
            <a:r>
              <a:rPr lang="en-US" sz="2200" dirty="0"/>
              <a:t>The Policy and Procedure will be published after that process is complete, but DDS cannot project, with 100% confidence, when that will occur.</a:t>
            </a:r>
          </a:p>
          <a:p>
            <a:pPr lvl="1"/>
            <a:r>
              <a:rPr lang="en-US" sz="2200" dirty="0"/>
              <a:t>After publication, DDS will publish a new DDA Intake SOP to streamline implementation.</a:t>
            </a:r>
            <a:endParaRPr lang="en-US" sz="2000" dirty="0"/>
          </a:p>
          <a:p>
            <a:r>
              <a:rPr lang="en-US" sz="2600" dirty="0"/>
              <a:t>Self-Direction Policy</a:t>
            </a:r>
          </a:p>
          <a:p>
            <a:pPr lvl="1"/>
            <a:r>
              <a:rPr lang="en-US" sz="2200" dirty="0"/>
              <a:t>Revised based on public comment and currently undergoing final agency review before the process of union review. </a:t>
            </a:r>
          </a:p>
          <a:p>
            <a:pPr marL="0" indent="0">
              <a:buNone/>
            </a:pPr>
            <a:endParaRPr lang="en-US" sz="2200" dirty="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35158"/>
            <a:ext cx="7655970" cy="703312"/>
          </a:xfrm>
        </p:spPr>
        <p:txBody>
          <a:bodyPr/>
          <a:lstStyle/>
          <a:p>
            <a:r>
              <a:rPr lang="en-US" sz="3600" cap="small" dirty="0"/>
              <a:t>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434110" y="1338470"/>
            <a:ext cx="7315200" cy="460790"/>
          </a:xfrm>
        </p:spPr>
        <p:txBody>
          <a:bodyPr/>
          <a:lstStyle/>
          <a:p>
            <a:r>
              <a:rPr lang="en-US"/>
              <a:t>Implementation of Waiver Amendments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3</a:t>
            </a:fld>
            <a:endParaRPr lang="en-US"/>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2069760"/>
            <a:ext cx="7865616" cy="2136539"/>
          </a:xfrm>
        </p:spPr>
        <p:txBody>
          <a:bodyPr/>
          <a:lstStyle/>
          <a:p>
            <a:r>
              <a:rPr lang="en-US" sz="2600" dirty="0"/>
              <a:t>Case Transfers Policy </a:t>
            </a:r>
          </a:p>
          <a:p>
            <a:pPr lvl="1"/>
            <a:r>
              <a:rPr lang="en-US" sz="2200" dirty="0"/>
              <a:t>Finalized within DDA.</a:t>
            </a:r>
          </a:p>
          <a:p>
            <a:pPr lvl="1"/>
            <a:r>
              <a:rPr lang="en-US" sz="2200" dirty="0"/>
              <a:t>Will have an RSA Public Hearing on May 4</a:t>
            </a:r>
            <a:r>
              <a:rPr lang="en-US" sz="2200" baseline="30000" dirty="0"/>
              <a:t>th</a:t>
            </a:r>
            <a:r>
              <a:rPr lang="en-US" sz="2200" dirty="0"/>
              <a:t>, along with the Language </a:t>
            </a:r>
            <a:r>
              <a:rPr lang="en-US" sz="2200"/>
              <a:t>Access Policy.  </a:t>
            </a:r>
            <a:endParaRPr lang="en-US" sz="2200" dirty="0"/>
          </a:p>
          <a:p>
            <a:pPr lvl="1"/>
            <a:r>
              <a:rPr lang="en-US" sz="2200" dirty="0"/>
              <a:t>After that, </a:t>
            </a:r>
            <a:r>
              <a:rPr lang="en-US" sz="2200" dirty="0">
                <a:latin typeface="Gill Sans Std"/>
              </a:rPr>
              <a:t>DDA and RSA will develop Case Transfer procedures specific to their administrations.</a:t>
            </a:r>
            <a:endParaRPr lang="en-US" sz="2000" dirty="0">
              <a:latin typeface="Gill Sans Std"/>
            </a:endParaRPr>
          </a:p>
          <a:p>
            <a:r>
              <a:rPr lang="en-US" sz="2600" dirty="0">
                <a:latin typeface="Gill Sans Std"/>
              </a:rPr>
              <a:t>ICF/IDD Level of Care Determination Policy</a:t>
            </a:r>
          </a:p>
          <a:p>
            <a:pPr lvl="1"/>
            <a:r>
              <a:rPr lang="en-US" sz="2200" dirty="0"/>
              <a:t>Revised based on public comment and currently undergoing final agency review before the process of union review. </a:t>
            </a:r>
            <a:endParaRPr lang="en-US" sz="2200" dirty="0">
              <a:latin typeface="Gill Sans Std"/>
            </a:endParaRPr>
          </a:p>
          <a:p>
            <a:pPr lvl="1"/>
            <a:endParaRPr lang="en-US" sz="2000" dirty="0">
              <a:latin typeface="Gill Sans Std"/>
            </a:endParaRPr>
          </a:p>
          <a:p>
            <a:endParaRPr lang="en-US" sz="2200" dirty="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43079"/>
            <a:ext cx="7655970" cy="703312"/>
          </a:xfrm>
        </p:spPr>
        <p:txBody>
          <a:bodyPr/>
          <a:lstStyle/>
          <a:p>
            <a:r>
              <a:rPr lang="en-US" sz="3600" cap="small" dirty="0"/>
              <a:t>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434110" y="1346391"/>
            <a:ext cx="7315200" cy="460790"/>
          </a:xfrm>
        </p:spPr>
        <p:txBody>
          <a:bodyPr/>
          <a:lstStyle/>
          <a:p>
            <a:r>
              <a:rPr lang="en-US"/>
              <a:t>Implementation of Waiver Amendments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4</a:t>
            </a:fld>
            <a:endParaRPr lang="en-US"/>
          </a:p>
        </p:txBody>
      </p:sp>
    </p:spTree>
    <p:extLst>
      <p:ext uri="{BB962C8B-B14F-4D97-AF65-F5344CB8AC3E}">
        <p14:creationId xmlns:p14="http://schemas.microsoft.com/office/powerpoint/2010/main" val="13763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09" y="682354"/>
            <a:ext cx="7655970" cy="703312"/>
          </a:xfrm>
        </p:spPr>
        <p:txBody>
          <a:bodyPr/>
          <a:lstStyle/>
          <a:p>
            <a:r>
              <a:rPr lang="en-US" sz="3600" cap="small" dirty="0"/>
              <a:t>Policy &amp; Procedure Updates</a:t>
            </a:r>
          </a:p>
        </p:txBody>
      </p:sp>
      <p:sp>
        <p:nvSpPr>
          <p:cNvPr id="5" name="Subtitle 3">
            <a:extLst>
              <a:ext uri="{FF2B5EF4-FFF2-40B4-BE49-F238E27FC236}">
                <a16:creationId xmlns:a16="http://schemas.microsoft.com/office/drawing/2014/main" id="{623A6378-302F-C850-271E-17AE6A9ECAEE}"/>
              </a:ext>
            </a:extLst>
          </p:cNvPr>
          <p:cNvSpPr txBox="1">
            <a:spLocks/>
          </p:cNvSpPr>
          <p:nvPr/>
        </p:nvSpPr>
        <p:spPr>
          <a:xfrm>
            <a:off x="434110" y="1385666"/>
            <a:ext cx="2692084" cy="650955"/>
          </a:xfrm>
          <a:prstGeom prst="rect">
            <a:avLst/>
          </a:prstGeom>
        </p:spPr>
        <p:txBody>
          <a:bodyPr lIns="0" tIns="0" rIns="0" bIns="0" anchor="t"/>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Other 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329286" y="1945656"/>
            <a:ext cx="7865617" cy="1925351"/>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Incident Management &amp; Enforcement Policy</a:t>
            </a:r>
          </a:p>
          <a:p>
            <a:pPr lvl="1"/>
            <a:r>
              <a:rPr lang="en-US" sz="2100" dirty="0"/>
              <a:t>Revised, with new definitions of “abuse” and “neglect.”</a:t>
            </a:r>
          </a:p>
          <a:p>
            <a:pPr lvl="1"/>
            <a:r>
              <a:rPr lang="en-US" sz="2100" dirty="0"/>
              <a:t>Currently undergoing final agency review before the process of union review.</a:t>
            </a:r>
          </a:p>
          <a:p>
            <a:r>
              <a:rPr lang="en-US" sz="2600" dirty="0"/>
              <a:t>Provider Performance Review (“PPR”) Policy and Procedure</a:t>
            </a:r>
          </a:p>
          <a:p>
            <a:pPr lvl="1"/>
            <a:r>
              <a:rPr lang="en-US" sz="2100" dirty="0"/>
              <a:t>Published on April 10, 2023.</a:t>
            </a:r>
          </a:p>
          <a:p>
            <a:r>
              <a:rPr lang="en-US" sz="2600" dirty="0"/>
              <a:t>In the coming months, DDS will be submitting the following for public comment:</a:t>
            </a:r>
          </a:p>
          <a:p>
            <a:pPr lvl="1"/>
            <a:r>
              <a:rPr lang="en-US" sz="2100" dirty="0"/>
              <a:t>Revised Procedure on Policies</a:t>
            </a:r>
          </a:p>
          <a:p>
            <a:pPr lvl="1"/>
            <a:r>
              <a:rPr lang="en-US" sz="2100" dirty="0"/>
              <a:t>Revised Imposition of Sanctions Policy and Procedure</a:t>
            </a:r>
          </a:p>
          <a:p>
            <a:pPr lvl="1"/>
            <a:r>
              <a:rPr lang="en-US" sz="2100" dirty="0"/>
              <a:t>Revised DDA Provider Training Policy and Procedure</a:t>
            </a:r>
          </a:p>
          <a:p>
            <a:pPr lvl="1"/>
            <a:endParaRPr lang="en-US" sz="1800" dirty="0"/>
          </a:p>
          <a:p>
            <a:pPr lvl="1"/>
            <a:endParaRPr lang="en-US" sz="1800" dirty="0"/>
          </a:p>
          <a:p>
            <a:pPr marL="0" indent="0">
              <a:buNone/>
            </a:pPr>
            <a:endParaRPr lang="en-US" sz="2400" dirty="0"/>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5</a:t>
            </a:fld>
            <a:endParaRPr lang="en-US"/>
          </a:p>
        </p:txBody>
      </p:sp>
    </p:spTree>
    <p:extLst>
      <p:ext uri="{BB962C8B-B14F-4D97-AF65-F5344CB8AC3E}">
        <p14:creationId xmlns:p14="http://schemas.microsoft.com/office/powerpoint/2010/main" val="180295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434110" y="1338470"/>
            <a:ext cx="7865616" cy="5519530"/>
          </a:xfrm>
        </p:spPr>
        <p:txBody>
          <a:bodyPr/>
          <a:lstStyle/>
          <a:p>
            <a:endParaRPr lang="en-US" sz="2600" dirty="0"/>
          </a:p>
          <a:p>
            <a:pPr marL="0" indent="0">
              <a:buNone/>
            </a:pPr>
            <a:endParaRPr lang="en-US" sz="2200" dirty="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274320" y="635158"/>
            <a:ext cx="8595360" cy="703312"/>
          </a:xfrm>
        </p:spPr>
        <p:txBody>
          <a:bodyPr/>
          <a:lstStyle/>
          <a:p>
            <a:r>
              <a:rPr lang="en-US" sz="2200" cap="small" dirty="0">
                <a:latin typeface="Bierstadt" panose="020B0004020202020204" pitchFamily="34" charset="0"/>
              </a:rPr>
              <a:t>Challenges with the Current Policy and Procedure on Policies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a:xfrm>
            <a:off x="6576290" y="6438268"/>
            <a:ext cx="2133600" cy="365125"/>
          </a:xfrm>
        </p:spPr>
        <p:txBody>
          <a:bodyPr/>
          <a:lstStyle/>
          <a:p>
            <a:fld id="{4A75BE36-4E3E-C248-B598-07ED9BB6E047}" type="slidenum">
              <a:rPr lang="en-US" smtClean="0"/>
              <a:pPr/>
              <a:t>6</a:t>
            </a:fld>
            <a:endParaRPr lang="en-US" dirty="0"/>
          </a:p>
        </p:txBody>
      </p:sp>
      <p:graphicFrame>
        <p:nvGraphicFramePr>
          <p:cNvPr id="8" name="Table 8">
            <a:extLst>
              <a:ext uri="{FF2B5EF4-FFF2-40B4-BE49-F238E27FC236}">
                <a16:creationId xmlns:a16="http://schemas.microsoft.com/office/drawing/2014/main" id="{CD156A91-4932-3617-AD0A-A8119443D939}"/>
              </a:ext>
            </a:extLst>
          </p:cNvPr>
          <p:cNvGraphicFramePr>
            <a:graphicFrameLocks noGrp="1"/>
          </p:cNvGraphicFramePr>
          <p:nvPr/>
        </p:nvGraphicFramePr>
        <p:xfrm>
          <a:off x="274320" y="1409068"/>
          <a:ext cx="8595360" cy="5029200"/>
        </p:xfrm>
        <a:graphic>
          <a:graphicData uri="http://schemas.openxmlformats.org/drawingml/2006/table">
            <a:tbl>
              <a:tblPr bandRow="1">
                <a:tableStyleId>{5DA37D80-6434-44D0-A028-1B22A696006F}</a:tableStyleId>
              </a:tblPr>
              <a:tblGrid>
                <a:gridCol w="8595360">
                  <a:extLst>
                    <a:ext uri="{9D8B030D-6E8A-4147-A177-3AD203B41FA5}">
                      <a16:colId xmlns:a16="http://schemas.microsoft.com/office/drawing/2014/main" val="84962878"/>
                    </a:ext>
                  </a:extLst>
                </a:gridCol>
              </a:tblGrid>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Bierstadt" panose="020B0004020202020204" pitchFamily="34" charset="0"/>
                        </a:rPr>
                        <a:t>Do not reflect current practice (published in 2013).</a:t>
                      </a:r>
                    </a:p>
                    <a:p>
                      <a:endParaRPr lang="en-US" b="0" dirty="0">
                        <a:solidFill>
                          <a:schemeClr val="tx2"/>
                        </a:solidFill>
                        <a:latin typeface="Bierstadt" panose="020B0004020202020204" pitchFamily="34" charset="0"/>
                      </a:endParaRPr>
                    </a:p>
                  </a:txBody>
                  <a:tcPr/>
                </a:tc>
                <a:extLst>
                  <a:ext uri="{0D108BD9-81ED-4DB2-BD59-A6C34878D82A}">
                    <a16:rowId xmlns:a16="http://schemas.microsoft.com/office/drawing/2014/main" val="1900891237"/>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Bierstadt" panose="020B0004020202020204" pitchFamily="34" charset="0"/>
                        </a:rPr>
                        <a:t>Do not require any staff or external stakeholder feedback on new policies.</a:t>
                      </a:r>
                    </a:p>
                    <a:p>
                      <a:endParaRPr lang="en-US" b="0" dirty="0">
                        <a:solidFill>
                          <a:schemeClr val="tx2"/>
                        </a:solidFill>
                        <a:latin typeface="Bierstadt" panose="020B0004020202020204" pitchFamily="34" charset="0"/>
                      </a:endParaRPr>
                    </a:p>
                  </a:txBody>
                  <a:tcPr/>
                </a:tc>
                <a:extLst>
                  <a:ext uri="{0D108BD9-81ED-4DB2-BD59-A6C34878D82A}">
                    <a16:rowId xmlns:a16="http://schemas.microsoft.com/office/drawing/2014/main" val="3290465910"/>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Bierstadt" panose="020B0004020202020204" pitchFamily="34" charset="0"/>
                        </a:rPr>
                        <a:t>Fail to account for the use of Racial Equity Impact Assessments (“REIA”).</a:t>
                      </a:r>
                    </a:p>
                    <a:p>
                      <a:endParaRPr lang="en-US" b="0" dirty="0">
                        <a:solidFill>
                          <a:schemeClr val="tx2"/>
                        </a:solidFill>
                        <a:latin typeface="Bierstadt" panose="020B0004020202020204" pitchFamily="34" charset="0"/>
                      </a:endParaRPr>
                    </a:p>
                  </a:txBody>
                  <a:tcPr/>
                </a:tc>
                <a:extLst>
                  <a:ext uri="{0D108BD9-81ED-4DB2-BD59-A6C34878D82A}">
                    <a16:rowId xmlns:a16="http://schemas.microsoft.com/office/drawing/2014/main" val="3394329072"/>
                  </a:ext>
                </a:extLst>
              </a:tr>
              <a:tr h="417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Bierstadt" panose="020B0004020202020204" pitchFamily="34" charset="0"/>
                        </a:rPr>
                        <a:t>Do not clarify how new policy documents, or revisions to current policy documents, may be requested.</a:t>
                      </a:r>
                    </a:p>
                    <a:p>
                      <a:endParaRPr lang="en-US" b="0" dirty="0">
                        <a:solidFill>
                          <a:schemeClr val="tx2"/>
                        </a:solidFill>
                        <a:latin typeface="Bierstadt" panose="020B0004020202020204" pitchFamily="34" charset="0"/>
                      </a:endParaRPr>
                    </a:p>
                  </a:txBody>
                  <a:tcPr/>
                </a:tc>
                <a:extLst>
                  <a:ext uri="{0D108BD9-81ED-4DB2-BD59-A6C34878D82A}">
                    <a16:rowId xmlns:a16="http://schemas.microsoft.com/office/drawing/2014/main" val="740995196"/>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2"/>
                          </a:solidFill>
                          <a:latin typeface="Bierstadt" panose="020B0004020202020204" pitchFamily="34" charset="0"/>
                        </a:rPr>
                        <a:t>Do not offer a means by which to establish working groups and advisory bodies.</a:t>
                      </a:r>
                    </a:p>
                    <a:p>
                      <a:endParaRPr lang="en-US" b="0" dirty="0">
                        <a:solidFill>
                          <a:schemeClr val="tx2"/>
                        </a:solidFill>
                        <a:latin typeface="Bierstadt" panose="020B0004020202020204" pitchFamily="34" charset="0"/>
                      </a:endParaRPr>
                    </a:p>
                  </a:txBody>
                  <a:tcPr/>
                </a:tc>
                <a:extLst>
                  <a:ext uri="{0D108BD9-81ED-4DB2-BD59-A6C34878D82A}">
                    <a16:rowId xmlns:a16="http://schemas.microsoft.com/office/drawing/2014/main" val="2350207305"/>
                  </a:ext>
                </a:extLst>
              </a:tr>
              <a:tr h="457200">
                <a:tc>
                  <a:txBody>
                    <a:bodyPr/>
                    <a:lstStyle/>
                    <a:p>
                      <a:r>
                        <a:rPr lang="en-US" b="0" dirty="0">
                          <a:solidFill>
                            <a:schemeClr val="tx2"/>
                          </a:solidFill>
                          <a:latin typeface="Bierstadt" panose="020B0004020202020204" pitchFamily="34" charset="0"/>
                        </a:rPr>
                        <a:t>Lack of clarity regarding categories of policies and no definition of what constitutes a “DDS” or “QAPMA” policy.</a:t>
                      </a:r>
                    </a:p>
                  </a:txBody>
                  <a:tcPr/>
                </a:tc>
                <a:extLst>
                  <a:ext uri="{0D108BD9-81ED-4DB2-BD59-A6C34878D82A}">
                    <a16:rowId xmlns:a16="http://schemas.microsoft.com/office/drawing/2014/main" val="758667581"/>
                  </a:ext>
                </a:extLst>
              </a:tr>
              <a:tr h="457200">
                <a:tc>
                  <a:txBody>
                    <a:bodyPr/>
                    <a:lstStyle/>
                    <a:p>
                      <a:r>
                        <a:rPr lang="en-US" b="0" dirty="0">
                          <a:solidFill>
                            <a:schemeClr val="tx2"/>
                          </a:solidFill>
                          <a:latin typeface="Bierstadt" panose="020B0004020202020204" pitchFamily="34" charset="0"/>
                        </a:rPr>
                        <a:t>No definitions clarifying the function of each type of policy document.</a:t>
                      </a:r>
                    </a:p>
                  </a:txBody>
                  <a:tcPr/>
                </a:tc>
                <a:extLst>
                  <a:ext uri="{0D108BD9-81ED-4DB2-BD59-A6C34878D82A}">
                    <a16:rowId xmlns:a16="http://schemas.microsoft.com/office/drawing/2014/main" val="2568090533"/>
                  </a:ext>
                </a:extLst>
              </a:tr>
              <a:tr h="457200">
                <a:tc>
                  <a:txBody>
                    <a:bodyPr/>
                    <a:lstStyle/>
                    <a:p>
                      <a:r>
                        <a:rPr lang="en-US" b="0" dirty="0">
                          <a:solidFill>
                            <a:schemeClr val="tx2"/>
                          </a:solidFill>
                          <a:latin typeface="Bierstadt" panose="020B0004020202020204" pitchFamily="34" charset="0"/>
                        </a:rPr>
                        <a:t>No requirement that the reasons for policy revisions be stated in the text.</a:t>
                      </a:r>
                    </a:p>
                  </a:txBody>
                  <a:tcPr/>
                </a:tc>
                <a:extLst>
                  <a:ext uri="{0D108BD9-81ED-4DB2-BD59-A6C34878D82A}">
                    <a16:rowId xmlns:a16="http://schemas.microsoft.com/office/drawing/2014/main" val="1204676901"/>
                  </a:ext>
                </a:extLst>
              </a:tr>
            </a:tbl>
          </a:graphicData>
        </a:graphic>
      </p:graphicFrame>
    </p:spTree>
    <p:extLst>
      <p:ext uri="{BB962C8B-B14F-4D97-AF65-F5344CB8AC3E}">
        <p14:creationId xmlns:p14="http://schemas.microsoft.com/office/powerpoint/2010/main" val="154926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43079"/>
            <a:ext cx="7655970" cy="703312"/>
          </a:xfrm>
        </p:spPr>
        <p:txBody>
          <a:bodyPr/>
          <a:lstStyle/>
          <a:p>
            <a:r>
              <a:rPr lang="en-US" sz="3600" cap="small" dirty="0">
                <a:latin typeface="Bierstadt" panose="020B0004020202020204" pitchFamily="34" charset="0"/>
              </a:rPr>
              <a:t>Proposed Revisions: Policy on Policies</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7</a:t>
            </a:fld>
            <a:endParaRPr lang="en-US"/>
          </a:p>
        </p:txBody>
      </p:sp>
      <p:sp>
        <p:nvSpPr>
          <p:cNvPr id="12" name="TextBox 11">
            <a:extLst>
              <a:ext uri="{FF2B5EF4-FFF2-40B4-BE49-F238E27FC236}">
                <a16:creationId xmlns:a16="http://schemas.microsoft.com/office/drawing/2014/main" id="{F8ED4728-9A82-CB6C-7DA5-2985A9921461}"/>
              </a:ext>
            </a:extLst>
          </p:cNvPr>
          <p:cNvSpPr txBox="1"/>
          <p:nvPr/>
        </p:nvSpPr>
        <p:spPr>
          <a:xfrm>
            <a:off x="404091" y="1443841"/>
            <a:ext cx="833581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ierstadt" panose="020B0004020202020204" pitchFamily="34" charset="0"/>
              </a:rPr>
              <a:t>The “Purpose” section includes a rationale for the revised Policy. Going forward, the “Purpose” section of each policy document must now include the rationale for revisions to existing policies.</a:t>
            </a:r>
          </a:p>
          <a:p>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Clear definitions establishing the purpose of each required section in each policy document: “Authority,” “Purpose,” “Responsibility,” “Standards,” and “Statement of Policy” (formerly “Policy”) are defined for the first time.</a:t>
            </a:r>
          </a:p>
          <a:p>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Each type of policy document (“Policy” v. “Procedure” v. “SOP” v. “Guidance”) is defined for the first time.</a:t>
            </a:r>
          </a:p>
          <a:p>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Clarifies what constitutes a “DDS” or “QAPMA” policy document and makes explicit that the Chief of Staff and Deputy Director for QAPMA are to lead on policies affecting the business units under their purview. </a:t>
            </a:r>
          </a:p>
        </p:txBody>
      </p:sp>
    </p:spTree>
    <p:extLst>
      <p:ext uri="{BB962C8B-B14F-4D97-AF65-F5344CB8AC3E}">
        <p14:creationId xmlns:p14="http://schemas.microsoft.com/office/powerpoint/2010/main" val="103635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434110" y="643079"/>
            <a:ext cx="7655970" cy="703312"/>
          </a:xfrm>
        </p:spPr>
        <p:txBody>
          <a:bodyPr/>
          <a:lstStyle/>
          <a:p>
            <a:r>
              <a:rPr lang="en-US" sz="3000" cap="small" dirty="0">
                <a:latin typeface="Bierstadt" panose="020B0004020202020204" pitchFamily="34" charset="0"/>
              </a:rPr>
              <a:t>Proposed Revisions: Policy on Policies (cont.)</a:t>
            </a:r>
          </a:p>
        </p:txBody>
      </p:sp>
      <p:sp>
        <p:nvSpPr>
          <p:cNvPr id="7" name="Slide Number Placeholder 6">
            <a:extLst>
              <a:ext uri="{FF2B5EF4-FFF2-40B4-BE49-F238E27FC236}">
                <a16:creationId xmlns:a16="http://schemas.microsoft.com/office/drawing/2014/main" id="{12690312-401C-94D9-06FC-ABC7F3AE0DD9}"/>
              </a:ext>
            </a:extLst>
          </p:cNvPr>
          <p:cNvSpPr>
            <a:spLocks noGrp="1"/>
          </p:cNvSpPr>
          <p:nvPr>
            <p:ph type="sldNum" sz="quarter" idx="12"/>
          </p:nvPr>
        </p:nvSpPr>
        <p:spPr/>
        <p:txBody>
          <a:bodyPr/>
          <a:lstStyle/>
          <a:p>
            <a:fld id="{4A75BE36-4E3E-C248-B598-07ED9BB6E047}" type="slidenum">
              <a:rPr lang="en-US" smtClean="0"/>
              <a:pPr/>
              <a:t>8</a:t>
            </a:fld>
            <a:endParaRPr lang="en-US"/>
          </a:p>
        </p:txBody>
      </p:sp>
      <p:sp>
        <p:nvSpPr>
          <p:cNvPr id="12" name="TextBox 11">
            <a:extLst>
              <a:ext uri="{FF2B5EF4-FFF2-40B4-BE49-F238E27FC236}">
                <a16:creationId xmlns:a16="http://schemas.microsoft.com/office/drawing/2014/main" id="{F8ED4728-9A82-CB6C-7DA5-2985A9921461}"/>
              </a:ext>
            </a:extLst>
          </p:cNvPr>
          <p:cNvSpPr txBox="1"/>
          <p:nvPr/>
        </p:nvSpPr>
        <p:spPr>
          <a:xfrm>
            <a:off x="404091" y="1529462"/>
            <a:ext cx="8335817" cy="40626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Bierstadt" panose="020B0004020202020204" pitchFamily="34" charset="0"/>
              </a:rPr>
              <a:t>Requires that documents be composed and published in a screen reader-accessible format.</a:t>
            </a:r>
          </a:p>
          <a:p>
            <a:endParaRPr lang="en-US" sz="2000" dirty="0">
              <a:latin typeface="Bierstadt" panose="020B0004020202020204" pitchFamily="34" charset="0"/>
            </a:endParaRPr>
          </a:p>
          <a:p>
            <a:pPr marL="285750" indent="-285750">
              <a:buFont typeface="Arial" panose="020B0604020202020204" pitchFamily="34" charset="0"/>
              <a:buChar char="•"/>
            </a:pPr>
            <a:r>
              <a:rPr lang="en-US" sz="2000" dirty="0">
                <a:latin typeface="Bierstadt" panose="020B0004020202020204" pitchFamily="34" charset="0"/>
              </a:rPr>
              <a:t>Requires the completion of a REIA for each new policy and procedure.</a:t>
            </a:r>
          </a:p>
          <a:p>
            <a:pPr marL="742950" lvl="1" indent="-285750">
              <a:buFont typeface="Arial" panose="020B0604020202020204" pitchFamily="34" charset="0"/>
              <a:buChar char="•"/>
            </a:pPr>
            <a:r>
              <a:rPr lang="en-US" sz="2000" dirty="0">
                <a:latin typeface="Bierstadt" panose="020B0004020202020204" pitchFamily="34" charset="0"/>
              </a:rPr>
              <a:t>The role of REIAs has been the subject of substantial discussion within DDS and the Executive.  </a:t>
            </a:r>
          </a:p>
          <a:p>
            <a:endParaRPr lang="en-US" sz="2000" dirty="0">
              <a:latin typeface="Bierstadt" panose="020B0004020202020204" pitchFamily="34" charset="0"/>
            </a:endParaRPr>
          </a:p>
          <a:p>
            <a:pPr marL="285750" indent="-285750">
              <a:buFont typeface="Arial" panose="020B0604020202020204" pitchFamily="34" charset="0"/>
              <a:buChar char="•"/>
            </a:pPr>
            <a:r>
              <a:rPr lang="en-US" sz="2000" dirty="0">
                <a:latin typeface="Bierstadt" panose="020B0004020202020204" pitchFamily="34" charset="0"/>
              </a:rPr>
              <a:t>Establishes a process for requesting new policy documents:</a:t>
            </a:r>
          </a:p>
          <a:p>
            <a:pPr marL="742950" lvl="1" indent="-285750">
              <a:buFont typeface="Arial" panose="020B0604020202020204" pitchFamily="34" charset="0"/>
              <a:buChar char="•"/>
            </a:pPr>
            <a:r>
              <a:rPr lang="en-US" sz="2000" dirty="0">
                <a:latin typeface="Bierstadt" panose="020B0004020202020204" pitchFamily="34" charset="0"/>
              </a:rPr>
              <a:t>Generally, policies are to be requested by the relevant Deputy Director or the Director of DDS.</a:t>
            </a:r>
          </a:p>
          <a:p>
            <a:pPr marL="742950" lvl="1" indent="-285750">
              <a:buFont typeface="Arial" panose="020B0604020202020204" pitchFamily="34" charset="0"/>
              <a:buChar char="•"/>
            </a:pPr>
            <a:r>
              <a:rPr lang="en-US" sz="2000" dirty="0">
                <a:latin typeface="Bierstadt"/>
              </a:rPr>
              <a:t>Staff may escalate requests for new policies or procedures to SOPPI through the pertinent Deputy or Chief. </a:t>
            </a:r>
            <a:endParaRPr lang="en-US" sz="2000" dirty="0">
              <a:latin typeface="Bierstadt" panose="020B0004020202020204" pitchFamily="34" charset="0"/>
            </a:endParaRPr>
          </a:p>
          <a:p>
            <a:pPr marL="285750" indent="-285750">
              <a:buFont typeface="Arial" panose="020B0604020202020204" pitchFamily="34" charset="0"/>
              <a:buChar char="•"/>
            </a:pPr>
            <a:endParaRPr lang="en-US" dirty="0">
              <a:latin typeface="Bierstadt" panose="020B0004020202020204" pitchFamily="34" charset="0"/>
            </a:endParaRPr>
          </a:p>
        </p:txBody>
      </p:sp>
    </p:spTree>
    <p:extLst>
      <p:ext uri="{BB962C8B-B14F-4D97-AF65-F5344CB8AC3E}">
        <p14:creationId xmlns:p14="http://schemas.microsoft.com/office/powerpoint/2010/main" val="401103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303853" y="1913774"/>
            <a:ext cx="8536294" cy="4807701"/>
          </a:xfrm>
        </p:spPr>
        <p:txBody>
          <a:bodyPr/>
          <a:lstStyle/>
          <a:p>
            <a:pPr>
              <a:spcBef>
                <a:spcPts val="800"/>
              </a:spcBef>
            </a:pPr>
            <a:r>
              <a:rPr lang="en-US" sz="2200" b="1" dirty="0"/>
              <a:t>Policies published by DDS are rules.  They must be published in the Register at least 30 days before their effective date. </a:t>
            </a:r>
          </a:p>
          <a:p>
            <a:pPr marL="0" indent="0">
              <a:spcBef>
                <a:spcPts val="800"/>
              </a:spcBef>
              <a:buNone/>
            </a:pPr>
            <a:r>
              <a:rPr lang="en-US" sz="1800" dirty="0"/>
              <a:t>	Response: We disagree.</a:t>
            </a:r>
          </a:p>
          <a:p>
            <a:pPr>
              <a:spcBef>
                <a:spcPts val="800"/>
              </a:spcBef>
            </a:pPr>
            <a:r>
              <a:rPr lang="en-US" sz="2200" b="1" dirty="0"/>
              <a:t>DDS should provide all the documents referenced in a policy at the time of public comment, including the REIA tool. </a:t>
            </a:r>
          </a:p>
          <a:p>
            <a:pPr marL="0" indent="0">
              <a:spcBef>
                <a:spcPts val="800"/>
              </a:spcBef>
              <a:buNone/>
            </a:pPr>
            <a:r>
              <a:rPr lang="en-US" sz="1400" dirty="0"/>
              <a:t>	</a:t>
            </a:r>
            <a:r>
              <a:rPr lang="en-US" sz="1800" dirty="0"/>
              <a:t>Response: DDS aims to make such documents available for public comment 	whenever feasible.  Here, the </a:t>
            </a:r>
            <a:r>
              <a:rPr lang="en-US" sz="1800" dirty="0">
                <a:hlinkClick r:id="rId3"/>
              </a:rPr>
              <a:t>REIA tool </a:t>
            </a:r>
            <a:r>
              <a:rPr lang="en-US" sz="1800" dirty="0"/>
              <a:t>went out with the policy for comment.</a:t>
            </a:r>
          </a:p>
          <a:p>
            <a:pPr>
              <a:spcBef>
                <a:spcPts val="800"/>
              </a:spcBef>
            </a:pPr>
            <a:r>
              <a:rPr lang="en-US" sz="2200" b="1" dirty="0"/>
              <a:t>Members of the public should be given 30 days to provide input on proposed policies.</a:t>
            </a:r>
          </a:p>
          <a:p>
            <a:pPr marL="457200" lvl="1" indent="0">
              <a:spcBef>
                <a:spcPts val="800"/>
              </a:spcBef>
              <a:buNone/>
            </a:pPr>
            <a:r>
              <a:rPr lang="en-US" sz="1800" dirty="0"/>
              <a:t>Response: We agree that 30 days is appropriate whenever it is possible to apply that standard.  In some circumstances, 10 business days may be appropriate or necessary.  </a:t>
            </a:r>
            <a:r>
              <a:rPr lang="en-US" sz="1800"/>
              <a:t>These timelines will </a:t>
            </a:r>
            <a:r>
              <a:rPr lang="en-US" sz="1800" dirty="0"/>
              <a:t>be included in the Procedure.</a:t>
            </a:r>
          </a:p>
          <a:p>
            <a:pPr marL="457200" lvl="1" indent="0">
              <a:spcBef>
                <a:spcPts val="800"/>
              </a:spcBef>
              <a:buNone/>
            </a:pPr>
            <a:endParaRPr lang="en-US" sz="1800" dirty="0"/>
          </a:p>
          <a:p>
            <a:pPr marL="0" indent="0">
              <a:spcBef>
                <a:spcPts val="800"/>
              </a:spcBef>
              <a:buNone/>
            </a:pPr>
            <a:endParaRPr lang="en-US" sz="1800" dirty="0"/>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369534" y="572684"/>
            <a:ext cx="7315200" cy="697632"/>
          </a:xfrm>
        </p:spPr>
        <p:txBody>
          <a:bodyPr/>
          <a:lstStyle/>
          <a:p>
            <a:r>
              <a:rPr lang="en-US" sz="3800" cap="small" dirty="0"/>
              <a:t>Policy on Policies</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369534" y="1270316"/>
            <a:ext cx="6897066" cy="457200"/>
          </a:xfrm>
        </p:spPr>
        <p:txBody>
          <a:bodyPr/>
          <a:lstStyle/>
          <a:p>
            <a:r>
              <a:rPr lang="en-US"/>
              <a:t>Summary of Public Feedback</a:t>
            </a:r>
          </a:p>
        </p:txBody>
      </p:sp>
      <p:sp>
        <p:nvSpPr>
          <p:cNvPr id="5" name="Slide Number Placeholder 4">
            <a:extLst>
              <a:ext uri="{FF2B5EF4-FFF2-40B4-BE49-F238E27FC236}">
                <a16:creationId xmlns:a16="http://schemas.microsoft.com/office/drawing/2014/main" id="{A8956B49-58FD-A4E6-0EFE-0BAC2824A846}"/>
              </a:ext>
            </a:extLst>
          </p:cNvPr>
          <p:cNvSpPr>
            <a:spLocks noGrp="1"/>
          </p:cNvSpPr>
          <p:nvPr>
            <p:ph type="sldNum" sz="quarter" idx="12"/>
          </p:nvPr>
        </p:nvSpPr>
        <p:spPr/>
        <p:txBody>
          <a:bodyPr/>
          <a:lstStyle/>
          <a:p>
            <a:fld id="{4A75BE36-4E3E-C248-B598-07ED9BB6E047}" type="slidenum">
              <a:rPr lang="en-US" smtClean="0"/>
              <a:pPr/>
              <a:t>9</a:t>
            </a:fld>
            <a:endParaRPr lang="en-US"/>
          </a:p>
        </p:txBody>
      </p:sp>
    </p:spTree>
    <p:extLst>
      <p:ext uri="{BB962C8B-B14F-4D97-AF65-F5344CB8AC3E}">
        <p14:creationId xmlns:p14="http://schemas.microsoft.com/office/powerpoint/2010/main" val="257846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AE7EB-1124-4340-B2D5-C003944E6250}">
  <ds:schemaRefs>
    <ds:schemaRef ds:uri="1ec95fb1-3121-454e-ae13-01581ba9e69d"/>
    <ds:schemaRef ds:uri="55915097-7700-488a-a1af-9cb524698d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B9247C-6866-4F4F-A31D-A8C86D76E361}">
  <ds:schemaRefs>
    <ds:schemaRef ds:uri="http://schemas.microsoft.com/sharepoint/v3/contenttype/forms"/>
  </ds:schemaRefs>
</ds:datastoreItem>
</file>

<file path=customXml/itemProps3.xml><?xml version="1.0" encoding="utf-8"?>
<ds:datastoreItem xmlns:ds="http://schemas.openxmlformats.org/officeDocument/2006/customXml" ds:itemID="{70BE5E64-5166-42AB-B849-9B0036353D45}">
  <ds:schemaRefs>
    <ds:schemaRef ds:uri="1ec95fb1-3121-454e-ae13-01581ba9e69d"/>
    <ds:schemaRef ds:uri="55915097-7700-488a-a1af-9cb524698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358</TotalTime>
  <Words>1481</Words>
  <Application>Microsoft Office PowerPoint</Application>
  <PresentationFormat>On-screen Show (4:3)</PresentationFormat>
  <Paragraphs>147</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Bierstadt</vt:lpstr>
      <vt:lpstr>BrowalliaUPC</vt:lpstr>
      <vt:lpstr>Calibri</vt:lpstr>
      <vt:lpstr>Gill Sans Std</vt:lpstr>
      <vt:lpstr>Gill Sans Std Bold</vt:lpstr>
      <vt:lpstr>Gill Sans Std Light</vt:lpstr>
      <vt:lpstr>Office Theme</vt:lpstr>
      <vt:lpstr>1_Office Theme</vt:lpstr>
      <vt:lpstr>PowerPoint Presentation</vt:lpstr>
      <vt:lpstr>Agenda</vt:lpstr>
      <vt:lpstr>Policy &amp; Procedure Updates</vt:lpstr>
      <vt:lpstr>Policy &amp; Procedure Updates</vt:lpstr>
      <vt:lpstr>Policy &amp; Procedure Updates</vt:lpstr>
      <vt:lpstr>Challenges with the Current Policy and Procedure on Policies</vt:lpstr>
      <vt:lpstr>Proposed Revisions: Policy on Policies</vt:lpstr>
      <vt:lpstr>Proposed Revisions: Policy on Policies (cont.)</vt:lpstr>
      <vt:lpstr>Policy on Policies</vt:lpstr>
      <vt:lpstr>Policy on Policies</vt:lpstr>
      <vt:lpstr>Policy on Policies</vt:lpstr>
      <vt:lpstr>Policy on Policies</vt:lpstr>
      <vt:lpstr>People First Respectful Language Policy</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Passon, Daniel (DDS)</cp:lastModifiedBy>
  <cp:revision>2</cp:revision>
  <cp:lastPrinted>2021-10-22T16:18:35Z</cp:lastPrinted>
  <dcterms:created xsi:type="dcterms:W3CDTF">2014-12-09T03:54:50Z</dcterms:created>
  <dcterms:modified xsi:type="dcterms:W3CDTF">2023-04-21T13:32:18Z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