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15"/>
  </p:notesMasterIdLst>
  <p:sldIdLst>
    <p:sldId id="256" r:id="rId6"/>
    <p:sldId id="297" r:id="rId7"/>
    <p:sldId id="273" r:id="rId8"/>
    <p:sldId id="287" r:id="rId9"/>
    <p:sldId id="279" r:id="rId10"/>
    <p:sldId id="299" r:id="rId11"/>
    <p:sldId id="300" r:id="rId12"/>
    <p:sldId id="294" r:id="rId13"/>
    <p:sldId id="263" r:id="rId1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97"/>
            <p14:sldId id="273"/>
            <p14:sldId id="287"/>
            <p14:sldId id="279"/>
            <p14:sldId id="299"/>
            <p14:sldId id="300"/>
            <p14:sldId id="294"/>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DFF4D-A51A-49C2-B889-EA48D5D544C6}" v="31" dt="2023-01-27T16:34:39.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son, Daniel (DDS)" userId="b2c6f7a5-c27d-4cf7-bea8-b7c39c3f1ddc" providerId="ADAL" clId="{BC8DFF4D-A51A-49C2-B889-EA48D5D544C6}"/>
    <pc:docChg chg="undo redo custSel addSld delSld modSld sldOrd modSection">
      <pc:chgData name="Passon, Daniel (DDS)" userId="b2c6f7a5-c27d-4cf7-bea8-b7c39c3f1ddc" providerId="ADAL" clId="{BC8DFF4D-A51A-49C2-B889-EA48D5D544C6}" dt="2023-01-27T16:34:39.805" v="5188" actId="20577"/>
      <pc:docMkLst>
        <pc:docMk/>
      </pc:docMkLst>
      <pc:sldChg chg="modSp mod">
        <pc:chgData name="Passon, Daniel (DDS)" userId="b2c6f7a5-c27d-4cf7-bea8-b7c39c3f1ddc" providerId="ADAL" clId="{BC8DFF4D-A51A-49C2-B889-EA48D5D544C6}" dt="2023-01-26T01:23:36.557" v="235" actId="255"/>
        <pc:sldMkLst>
          <pc:docMk/>
          <pc:sldMk cId="0" sldId="256"/>
        </pc:sldMkLst>
        <pc:spChg chg="mod">
          <ac:chgData name="Passon, Daniel (DDS)" userId="b2c6f7a5-c27d-4cf7-bea8-b7c39c3f1ddc" providerId="ADAL" clId="{BC8DFF4D-A51A-49C2-B889-EA48D5D544C6}" dt="2023-01-26T01:23:18.923" v="232" actId="1076"/>
          <ac:spMkLst>
            <pc:docMk/>
            <pc:sldMk cId="0" sldId="256"/>
            <ac:spMk id="2" creationId="{057C33EA-0186-FD48-F4B9-D6BB810C83EB}"/>
          </ac:spMkLst>
        </pc:spChg>
        <pc:spChg chg="mod">
          <ac:chgData name="Passon, Daniel (DDS)" userId="b2c6f7a5-c27d-4cf7-bea8-b7c39c3f1ddc" providerId="ADAL" clId="{BC8DFF4D-A51A-49C2-B889-EA48D5D544C6}" dt="2023-01-26T01:23:36.557" v="235" actId="255"/>
          <ac:spMkLst>
            <pc:docMk/>
            <pc:sldMk cId="0" sldId="256"/>
            <ac:spMk id="4" creationId="{00000000-0000-0000-0000-000000000000}"/>
          </ac:spMkLst>
        </pc:spChg>
        <pc:spChg chg="mod">
          <ac:chgData name="Passon, Daniel (DDS)" userId="b2c6f7a5-c27d-4cf7-bea8-b7c39c3f1ddc" providerId="ADAL" clId="{BC8DFF4D-A51A-49C2-B889-EA48D5D544C6}" dt="2023-01-26T01:22:52.120" v="229" actId="1076"/>
          <ac:spMkLst>
            <pc:docMk/>
            <pc:sldMk cId="0" sldId="256"/>
            <ac:spMk id="5" creationId="{00000000-0000-0000-0000-000000000000}"/>
          </ac:spMkLst>
        </pc:spChg>
      </pc:sldChg>
      <pc:sldChg chg="addSp modSp del mod setBg">
        <pc:chgData name="Passon, Daniel (DDS)" userId="b2c6f7a5-c27d-4cf7-bea8-b7c39c3f1ddc" providerId="ADAL" clId="{BC8DFF4D-A51A-49C2-B889-EA48D5D544C6}" dt="2023-01-26T13:25:12.707" v="248" actId="2696"/>
        <pc:sldMkLst>
          <pc:docMk/>
          <pc:sldMk cId="0" sldId="257"/>
        </pc:sldMkLst>
        <pc:spChg chg="mod">
          <ac:chgData name="Passon, Daniel (DDS)" userId="b2c6f7a5-c27d-4cf7-bea8-b7c39c3f1ddc" providerId="ADAL" clId="{BC8DFF4D-A51A-49C2-B889-EA48D5D544C6}" dt="2023-01-26T01:20:48.763" v="221" actId="26606"/>
          <ac:spMkLst>
            <pc:docMk/>
            <pc:sldMk cId="0" sldId="257"/>
            <ac:spMk id="81" creationId="{00000000-0000-0000-0000-000000000000}"/>
          </ac:spMkLst>
        </pc:spChg>
        <pc:spChg chg="mod">
          <ac:chgData name="Passon, Daniel (DDS)" userId="b2c6f7a5-c27d-4cf7-bea8-b7c39c3f1ddc" providerId="ADAL" clId="{BC8DFF4D-A51A-49C2-B889-EA48D5D544C6}" dt="2023-01-26T01:20:48.763" v="221" actId="26606"/>
          <ac:spMkLst>
            <pc:docMk/>
            <pc:sldMk cId="0" sldId="257"/>
            <ac:spMk id="82" creationId="{00000000-0000-0000-0000-000000000000}"/>
          </ac:spMkLst>
        </pc:spChg>
        <pc:spChg chg="add">
          <ac:chgData name="Passon, Daniel (DDS)" userId="b2c6f7a5-c27d-4cf7-bea8-b7c39c3f1ddc" providerId="ADAL" clId="{BC8DFF4D-A51A-49C2-B889-EA48D5D544C6}" dt="2023-01-26T01:20:48.763" v="221" actId="26606"/>
          <ac:spMkLst>
            <pc:docMk/>
            <pc:sldMk cId="0" sldId="257"/>
            <ac:spMk id="87" creationId="{1B15ED52-F352-441B-82BF-E0EA34836D08}"/>
          </ac:spMkLst>
        </pc:spChg>
        <pc:spChg chg="add">
          <ac:chgData name="Passon, Daniel (DDS)" userId="b2c6f7a5-c27d-4cf7-bea8-b7c39c3f1ddc" providerId="ADAL" clId="{BC8DFF4D-A51A-49C2-B889-EA48D5D544C6}" dt="2023-01-26T01:20:48.763" v="221" actId="26606"/>
          <ac:spMkLst>
            <pc:docMk/>
            <pc:sldMk cId="0" sldId="257"/>
            <ac:spMk id="89" creationId="{61707E60-CEC9-4661-AA82-69242EB4BDC3}"/>
          </ac:spMkLst>
        </pc:spChg>
        <pc:spChg chg="add">
          <ac:chgData name="Passon, Daniel (DDS)" userId="b2c6f7a5-c27d-4cf7-bea8-b7c39c3f1ddc" providerId="ADAL" clId="{BC8DFF4D-A51A-49C2-B889-EA48D5D544C6}" dt="2023-01-26T01:20:48.763" v="221" actId="26606"/>
          <ac:spMkLst>
            <pc:docMk/>
            <pc:sldMk cId="0" sldId="257"/>
            <ac:spMk id="91" creationId="{8F035CD8-AE30-4146-96F2-036B0CE5E4F3}"/>
          </ac:spMkLst>
        </pc:spChg>
        <pc:picChg chg="ord">
          <ac:chgData name="Passon, Daniel (DDS)" userId="b2c6f7a5-c27d-4cf7-bea8-b7c39c3f1ddc" providerId="ADAL" clId="{BC8DFF4D-A51A-49C2-B889-EA48D5D544C6}" dt="2023-01-26T01:20:48.763" v="221" actId="26606"/>
          <ac:picMkLst>
            <pc:docMk/>
            <pc:sldMk cId="0" sldId="257"/>
            <ac:picMk id="3" creationId="{00000000-0000-0000-0000-000000000000}"/>
          </ac:picMkLst>
        </pc:picChg>
        <pc:picChg chg="mod">
          <ac:chgData name="Passon, Daniel (DDS)" userId="b2c6f7a5-c27d-4cf7-bea8-b7c39c3f1ddc" providerId="ADAL" clId="{BC8DFF4D-A51A-49C2-B889-EA48D5D544C6}" dt="2023-01-26T01:20:48.763" v="221" actId="26606"/>
          <ac:picMkLst>
            <pc:docMk/>
            <pc:sldMk cId="0" sldId="257"/>
            <ac:picMk id="6" creationId="{00000000-0000-0000-0000-000000000000}"/>
          </ac:picMkLst>
        </pc:picChg>
      </pc:sldChg>
      <pc:sldChg chg="addSp delSp modSp mod">
        <pc:chgData name="Passon, Daniel (DDS)" userId="b2c6f7a5-c27d-4cf7-bea8-b7c39c3f1ddc" providerId="ADAL" clId="{BC8DFF4D-A51A-49C2-B889-EA48D5D544C6}" dt="2023-01-27T16:34:39.805" v="5188" actId="20577"/>
        <pc:sldMkLst>
          <pc:docMk/>
          <pc:sldMk cId="0" sldId="263"/>
        </pc:sldMkLst>
        <pc:spChg chg="mod">
          <ac:chgData name="Passon, Daniel (DDS)" userId="b2c6f7a5-c27d-4cf7-bea8-b7c39c3f1ddc" providerId="ADAL" clId="{BC8DFF4D-A51A-49C2-B889-EA48D5D544C6}" dt="2023-01-27T16:34:39.805" v="5188" actId="20577"/>
          <ac:spMkLst>
            <pc:docMk/>
            <pc:sldMk cId="0" sldId="263"/>
            <ac:spMk id="2" creationId="{3E8106FC-32FE-40FC-8C9B-664D5F92FA8D}"/>
          </ac:spMkLst>
        </pc:spChg>
        <pc:spChg chg="add del mod">
          <ac:chgData name="Passon, Daniel (DDS)" userId="b2c6f7a5-c27d-4cf7-bea8-b7c39c3f1ddc" providerId="ADAL" clId="{BC8DFF4D-A51A-49C2-B889-EA48D5D544C6}" dt="2023-01-26T13:50:43.370" v="1528" actId="478"/>
          <ac:spMkLst>
            <pc:docMk/>
            <pc:sldMk cId="0" sldId="263"/>
            <ac:spMk id="8" creationId="{3BBFB6C3-AF72-CD5A-E07C-CC0B9AA53DFE}"/>
          </ac:spMkLst>
        </pc:spChg>
        <pc:spChg chg="add del mod">
          <ac:chgData name="Passon, Daniel (DDS)" userId="b2c6f7a5-c27d-4cf7-bea8-b7c39c3f1ddc" providerId="ADAL" clId="{BC8DFF4D-A51A-49C2-B889-EA48D5D544C6}" dt="2023-01-26T13:51:16.186" v="1531" actId="478"/>
          <ac:spMkLst>
            <pc:docMk/>
            <pc:sldMk cId="0" sldId="263"/>
            <ac:spMk id="10" creationId="{32DDB287-3263-5BA8-F06C-A575A9B20B97}"/>
          </ac:spMkLst>
        </pc:spChg>
        <pc:spChg chg="mod">
          <ac:chgData name="Passon, Daniel (DDS)" userId="b2c6f7a5-c27d-4cf7-bea8-b7c39c3f1ddc" providerId="ADAL" clId="{BC8DFF4D-A51A-49C2-B889-EA48D5D544C6}" dt="2023-01-26T13:52:45.347" v="1561" actId="947"/>
          <ac:spMkLst>
            <pc:docMk/>
            <pc:sldMk cId="0" sldId="263"/>
            <ac:spMk id="17" creationId="{00000000-0000-0000-0000-000000000000}"/>
          </ac:spMkLst>
        </pc:spChg>
        <pc:picChg chg="mod">
          <ac:chgData name="Passon, Daniel (DDS)" userId="b2c6f7a5-c27d-4cf7-bea8-b7c39c3f1ddc" providerId="ADAL" clId="{BC8DFF4D-A51A-49C2-B889-EA48D5D544C6}" dt="2023-01-26T13:47:14.296" v="1413" actId="1076"/>
          <ac:picMkLst>
            <pc:docMk/>
            <pc:sldMk cId="0" sldId="263"/>
            <ac:picMk id="5" creationId="{00000000-0000-0000-0000-000000000000}"/>
          </ac:picMkLst>
        </pc:picChg>
        <pc:picChg chg="add del mod">
          <ac:chgData name="Passon, Daniel (DDS)" userId="b2c6f7a5-c27d-4cf7-bea8-b7c39c3f1ddc" providerId="ADAL" clId="{BC8DFF4D-A51A-49C2-B889-EA48D5D544C6}" dt="2023-01-26T13:51:14.886" v="1530" actId="478"/>
          <ac:picMkLst>
            <pc:docMk/>
            <pc:sldMk cId="0" sldId="263"/>
            <ac:picMk id="6" creationId="{00000000-0000-0000-0000-000000000000}"/>
          </ac:picMkLst>
        </pc:picChg>
      </pc:sldChg>
      <pc:sldChg chg="addSp delSp modSp mod modNotesTx">
        <pc:chgData name="Passon, Daniel (DDS)" userId="b2c6f7a5-c27d-4cf7-bea8-b7c39c3f1ddc" providerId="ADAL" clId="{BC8DFF4D-A51A-49C2-B889-EA48D5D544C6}" dt="2023-01-26T20:58:02.506" v="5183" actId="20577"/>
        <pc:sldMkLst>
          <pc:docMk/>
          <pc:sldMk cId="4274486092" sldId="273"/>
        </pc:sldMkLst>
        <pc:spChg chg="mod">
          <ac:chgData name="Passon, Daniel (DDS)" userId="b2c6f7a5-c27d-4cf7-bea8-b7c39c3f1ddc" providerId="ADAL" clId="{BC8DFF4D-A51A-49C2-B889-EA48D5D544C6}" dt="2023-01-26T20:58:02.506" v="5183" actId="20577"/>
          <ac:spMkLst>
            <pc:docMk/>
            <pc:sldMk cId="4274486092" sldId="273"/>
            <ac:spMk id="2" creationId="{FBC45002-4CF1-F139-1737-74CEF75F5075}"/>
          </ac:spMkLst>
        </pc:spChg>
        <pc:spChg chg="mod">
          <ac:chgData name="Passon, Daniel (DDS)" userId="b2c6f7a5-c27d-4cf7-bea8-b7c39c3f1ddc" providerId="ADAL" clId="{BC8DFF4D-A51A-49C2-B889-EA48D5D544C6}" dt="2023-01-26T18:02:22.995" v="2931" actId="1076"/>
          <ac:spMkLst>
            <pc:docMk/>
            <pc:sldMk cId="4274486092" sldId="273"/>
            <ac:spMk id="3" creationId="{6952B8E8-3D07-913C-2DC8-6CE07CE20F4B}"/>
          </ac:spMkLst>
        </pc:spChg>
        <pc:spChg chg="mod">
          <ac:chgData name="Passon, Daniel (DDS)" userId="b2c6f7a5-c27d-4cf7-bea8-b7c39c3f1ddc" providerId="ADAL" clId="{BC8DFF4D-A51A-49C2-B889-EA48D5D544C6}" dt="2023-01-26T18:02:25.814" v="2932" actId="1076"/>
          <ac:spMkLst>
            <pc:docMk/>
            <pc:sldMk cId="4274486092" sldId="273"/>
            <ac:spMk id="4" creationId="{B75C180D-B42F-B8BC-BD35-C253F0733F9B}"/>
          </ac:spMkLst>
        </pc:spChg>
        <pc:spChg chg="mod">
          <ac:chgData name="Passon, Daniel (DDS)" userId="b2c6f7a5-c27d-4cf7-bea8-b7c39c3f1ddc" providerId="ADAL" clId="{BC8DFF4D-A51A-49C2-B889-EA48D5D544C6}" dt="2023-01-26T18:02:33.077" v="2934" actId="1076"/>
          <ac:spMkLst>
            <pc:docMk/>
            <pc:sldMk cId="4274486092" sldId="273"/>
            <ac:spMk id="5" creationId="{623A6378-302F-C850-271E-17AE6A9ECAEE}"/>
          </ac:spMkLst>
        </pc:spChg>
        <pc:spChg chg="mod">
          <ac:chgData name="Passon, Daniel (DDS)" userId="b2c6f7a5-c27d-4cf7-bea8-b7c39c3f1ddc" providerId="ADAL" clId="{BC8DFF4D-A51A-49C2-B889-EA48D5D544C6}" dt="2023-01-26T18:02:37.293" v="2935" actId="1076"/>
          <ac:spMkLst>
            <pc:docMk/>
            <pc:sldMk cId="4274486092" sldId="273"/>
            <ac:spMk id="6" creationId="{82414D59-E83A-05F8-E560-629A70F8A5D1}"/>
          </ac:spMkLst>
        </pc:spChg>
        <pc:spChg chg="add del">
          <ac:chgData name="Passon, Daniel (DDS)" userId="b2c6f7a5-c27d-4cf7-bea8-b7c39c3f1ddc" providerId="ADAL" clId="{BC8DFF4D-A51A-49C2-B889-EA48D5D544C6}" dt="2023-01-26T13:48:08.736" v="1416" actId="478"/>
          <ac:spMkLst>
            <pc:docMk/>
            <pc:sldMk cId="4274486092" sldId="273"/>
            <ac:spMk id="7" creationId="{12690312-401C-94D9-06FC-ABC7F3AE0DD9}"/>
          </ac:spMkLst>
        </pc:spChg>
      </pc:sldChg>
      <pc:sldChg chg="del">
        <pc:chgData name="Passon, Daniel (DDS)" userId="b2c6f7a5-c27d-4cf7-bea8-b7c39c3f1ddc" providerId="ADAL" clId="{BC8DFF4D-A51A-49C2-B889-EA48D5D544C6}" dt="2023-01-26T13:42:08.995" v="1183" actId="2696"/>
        <pc:sldMkLst>
          <pc:docMk/>
          <pc:sldMk cId="909993282" sldId="274"/>
        </pc:sldMkLst>
      </pc:sldChg>
      <pc:sldChg chg="del">
        <pc:chgData name="Passon, Daniel (DDS)" userId="b2c6f7a5-c27d-4cf7-bea8-b7c39c3f1ddc" providerId="ADAL" clId="{BC8DFF4D-A51A-49C2-B889-EA48D5D544C6}" dt="2023-01-26T13:54:29.656" v="1605" actId="2696"/>
        <pc:sldMkLst>
          <pc:docMk/>
          <pc:sldMk cId="1641892711" sldId="277"/>
        </pc:sldMkLst>
      </pc:sldChg>
      <pc:sldChg chg="modSp mod">
        <pc:chgData name="Passon, Daniel (DDS)" userId="b2c6f7a5-c27d-4cf7-bea8-b7c39c3f1ddc" providerId="ADAL" clId="{BC8DFF4D-A51A-49C2-B889-EA48D5D544C6}" dt="2023-01-26T20:42:03.275" v="4190" actId="20577"/>
        <pc:sldMkLst>
          <pc:docMk/>
          <pc:sldMk cId="2578461127" sldId="279"/>
        </pc:sldMkLst>
        <pc:spChg chg="mod">
          <ac:chgData name="Passon, Daniel (DDS)" userId="b2c6f7a5-c27d-4cf7-bea8-b7c39c3f1ddc" providerId="ADAL" clId="{BC8DFF4D-A51A-49C2-B889-EA48D5D544C6}" dt="2023-01-26T20:42:03.275" v="4190" actId="20577"/>
          <ac:spMkLst>
            <pc:docMk/>
            <pc:sldMk cId="2578461127" sldId="279"/>
            <ac:spMk id="2" creationId="{FA08B61E-82AF-CC93-90AE-5F51E773E900}"/>
          </ac:spMkLst>
        </pc:spChg>
        <pc:spChg chg="mod">
          <ac:chgData name="Passon, Daniel (DDS)" userId="b2c6f7a5-c27d-4cf7-bea8-b7c39c3f1ddc" providerId="ADAL" clId="{BC8DFF4D-A51A-49C2-B889-EA48D5D544C6}" dt="2023-01-26T13:54:56.090" v="1609" actId="255"/>
          <ac:spMkLst>
            <pc:docMk/>
            <pc:sldMk cId="2578461127" sldId="279"/>
            <ac:spMk id="3" creationId="{16ADE22D-0D4E-E421-95E7-ADF6A9C2A597}"/>
          </ac:spMkLst>
        </pc:spChg>
        <pc:spChg chg="mod">
          <ac:chgData name="Passon, Daniel (DDS)" userId="b2c6f7a5-c27d-4cf7-bea8-b7c39c3f1ddc" providerId="ADAL" clId="{BC8DFF4D-A51A-49C2-B889-EA48D5D544C6}" dt="2023-01-26T13:56:07.066" v="1610" actId="20577"/>
          <ac:spMkLst>
            <pc:docMk/>
            <pc:sldMk cId="2578461127" sldId="279"/>
            <ac:spMk id="4" creationId="{19F4DD81-F7E8-A7C1-205F-7AC84D4E4D5D}"/>
          </ac:spMkLst>
        </pc:spChg>
      </pc:sldChg>
      <pc:sldChg chg="del">
        <pc:chgData name="Passon, Daniel (DDS)" userId="b2c6f7a5-c27d-4cf7-bea8-b7c39c3f1ddc" providerId="ADAL" clId="{BC8DFF4D-A51A-49C2-B889-EA48D5D544C6}" dt="2023-01-26T13:38:18.623" v="913" actId="47"/>
        <pc:sldMkLst>
          <pc:docMk/>
          <pc:sldMk cId="2853540685" sldId="280"/>
        </pc:sldMkLst>
      </pc:sldChg>
      <pc:sldChg chg="del">
        <pc:chgData name="Passon, Daniel (DDS)" userId="b2c6f7a5-c27d-4cf7-bea8-b7c39c3f1ddc" providerId="ADAL" clId="{BC8DFF4D-A51A-49C2-B889-EA48D5D544C6}" dt="2023-01-26T13:46:14.186" v="1409" actId="2696"/>
        <pc:sldMkLst>
          <pc:docMk/>
          <pc:sldMk cId="407263990" sldId="284"/>
        </pc:sldMkLst>
      </pc:sldChg>
      <pc:sldChg chg="addSp modSp add del mod">
        <pc:chgData name="Passon, Daniel (DDS)" userId="b2c6f7a5-c27d-4cf7-bea8-b7c39c3f1ddc" providerId="ADAL" clId="{BC8DFF4D-A51A-49C2-B889-EA48D5D544C6}" dt="2023-01-26T13:28:54.845" v="312" actId="2696"/>
        <pc:sldMkLst>
          <pc:docMk/>
          <pc:sldMk cId="3751805314" sldId="286"/>
        </pc:sldMkLst>
        <pc:spChg chg="mod">
          <ac:chgData name="Passon, Daniel (DDS)" userId="b2c6f7a5-c27d-4cf7-bea8-b7c39c3f1ddc" providerId="ADAL" clId="{BC8DFF4D-A51A-49C2-B889-EA48D5D544C6}" dt="2023-01-26T01:24:03.556" v="236" actId="26606"/>
          <ac:spMkLst>
            <pc:docMk/>
            <pc:sldMk cId="3751805314" sldId="286"/>
            <ac:spMk id="3" creationId="{2742A174-055B-46DF-9AF4-9F88EFFBD525}"/>
          </ac:spMkLst>
        </pc:spChg>
        <pc:spChg chg="add">
          <ac:chgData name="Passon, Daniel (DDS)" userId="b2c6f7a5-c27d-4cf7-bea8-b7c39c3f1ddc" providerId="ADAL" clId="{BC8DFF4D-A51A-49C2-B889-EA48D5D544C6}" dt="2023-01-26T01:24:03.556" v="236" actId="26606"/>
          <ac:spMkLst>
            <pc:docMk/>
            <pc:sldMk cId="3751805314" sldId="286"/>
            <ac:spMk id="11" creationId="{3E443FD7-A66B-4AA0-872D-B088B9BC5F17}"/>
          </ac:spMkLst>
        </pc:spChg>
        <pc:spChg chg="add">
          <ac:chgData name="Passon, Daniel (DDS)" userId="b2c6f7a5-c27d-4cf7-bea8-b7c39c3f1ddc" providerId="ADAL" clId="{BC8DFF4D-A51A-49C2-B889-EA48D5D544C6}" dt="2023-01-26T01:24:03.556" v="236" actId="26606"/>
          <ac:spMkLst>
            <pc:docMk/>
            <pc:sldMk cId="3751805314" sldId="286"/>
            <ac:spMk id="13" creationId="{C04BE0EF-3561-49B4-9A29-F283168A91C7}"/>
          </ac:spMkLst>
        </pc:spChg>
        <pc:picChg chg="mod">
          <ac:chgData name="Passon, Daniel (DDS)" userId="b2c6f7a5-c27d-4cf7-bea8-b7c39c3f1ddc" providerId="ADAL" clId="{BC8DFF4D-A51A-49C2-B889-EA48D5D544C6}" dt="2023-01-26T01:24:03.556" v="236" actId="26606"/>
          <ac:picMkLst>
            <pc:docMk/>
            <pc:sldMk cId="3751805314" sldId="286"/>
            <ac:picMk id="6" creationId="{AAD4D351-121C-42AB-883B-2B97E33DFC1D}"/>
          </ac:picMkLst>
        </pc:picChg>
      </pc:sldChg>
      <pc:sldChg chg="addSp delSp modSp mod ord modNotesTx">
        <pc:chgData name="Passon, Daniel (DDS)" userId="b2c6f7a5-c27d-4cf7-bea8-b7c39c3f1ddc" providerId="ADAL" clId="{BC8DFF4D-A51A-49C2-B889-EA48D5D544C6}" dt="2023-01-27T16:31:48.096" v="5184" actId="20577"/>
        <pc:sldMkLst>
          <pc:docMk/>
          <pc:sldMk cId="1895040661" sldId="287"/>
        </pc:sldMkLst>
        <pc:spChg chg="mod">
          <ac:chgData name="Passon, Daniel (DDS)" userId="b2c6f7a5-c27d-4cf7-bea8-b7c39c3f1ddc" providerId="ADAL" clId="{BC8DFF4D-A51A-49C2-B889-EA48D5D544C6}" dt="2023-01-26T20:20:17.840" v="3065" actId="20577"/>
          <ac:spMkLst>
            <pc:docMk/>
            <pc:sldMk cId="1895040661" sldId="287"/>
            <ac:spMk id="2" creationId="{FA08B61E-82AF-CC93-90AE-5F51E773E900}"/>
          </ac:spMkLst>
        </pc:spChg>
        <pc:spChg chg="mod">
          <ac:chgData name="Passon, Daniel (DDS)" userId="b2c6f7a5-c27d-4cf7-bea8-b7c39c3f1ddc" providerId="ADAL" clId="{BC8DFF4D-A51A-49C2-B889-EA48D5D544C6}" dt="2023-01-26T13:39:21.402" v="963" actId="947"/>
          <ac:spMkLst>
            <pc:docMk/>
            <pc:sldMk cId="1895040661" sldId="287"/>
            <ac:spMk id="3" creationId="{16ADE22D-0D4E-E421-95E7-ADF6A9C2A597}"/>
          </ac:spMkLst>
        </pc:spChg>
        <pc:spChg chg="del mod">
          <ac:chgData name="Passon, Daniel (DDS)" userId="b2c6f7a5-c27d-4cf7-bea8-b7c39c3f1ddc" providerId="ADAL" clId="{BC8DFF4D-A51A-49C2-B889-EA48D5D544C6}" dt="2023-01-26T13:37:38.426" v="895" actId="478"/>
          <ac:spMkLst>
            <pc:docMk/>
            <pc:sldMk cId="1895040661" sldId="287"/>
            <ac:spMk id="4" creationId="{19F4DD81-F7E8-A7C1-205F-7AC84D4E4D5D}"/>
          </ac:spMkLst>
        </pc:spChg>
        <pc:spChg chg="mod">
          <ac:chgData name="Passon, Daniel (DDS)" userId="b2c6f7a5-c27d-4cf7-bea8-b7c39c3f1ddc" providerId="ADAL" clId="{BC8DFF4D-A51A-49C2-B889-EA48D5D544C6}" dt="2023-01-26T13:47:37.702" v="1415"/>
          <ac:spMkLst>
            <pc:docMk/>
            <pc:sldMk cId="1895040661" sldId="287"/>
            <ac:spMk id="5" creationId="{CBEB2811-55CD-365B-8BDD-A526078AFA40}"/>
          </ac:spMkLst>
        </pc:spChg>
        <pc:spChg chg="add del mod">
          <ac:chgData name="Passon, Daniel (DDS)" userId="b2c6f7a5-c27d-4cf7-bea8-b7c39c3f1ddc" providerId="ADAL" clId="{BC8DFF4D-A51A-49C2-B889-EA48D5D544C6}" dt="2023-01-26T13:37:41.062" v="896" actId="478"/>
          <ac:spMkLst>
            <pc:docMk/>
            <pc:sldMk cId="1895040661" sldId="287"/>
            <ac:spMk id="7" creationId="{5D8E6C6E-7AEB-850D-D475-29C8C95D22CD}"/>
          </ac:spMkLst>
        </pc:spChg>
      </pc:sldChg>
      <pc:sldChg chg="del">
        <pc:chgData name="Passon, Daniel (DDS)" userId="b2c6f7a5-c27d-4cf7-bea8-b7c39c3f1ddc" providerId="ADAL" clId="{BC8DFF4D-A51A-49C2-B889-EA48D5D544C6}" dt="2023-01-26T13:28:54.845" v="312" actId="2696"/>
        <pc:sldMkLst>
          <pc:docMk/>
          <pc:sldMk cId="4272802170" sldId="290"/>
        </pc:sldMkLst>
      </pc:sldChg>
      <pc:sldChg chg="addSp delSp modSp mod">
        <pc:chgData name="Passon, Daniel (DDS)" userId="b2c6f7a5-c27d-4cf7-bea8-b7c39c3f1ddc" providerId="ADAL" clId="{BC8DFF4D-A51A-49C2-B889-EA48D5D544C6}" dt="2023-01-26T13:52:37.258" v="1560" actId="947"/>
        <pc:sldMkLst>
          <pc:docMk/>
          <pc:sldMk cId="226473478" sldId="294"/>
        </pc:sldMkLst>
        <pc:spChg chg="mod">
          <ac:chgData name="Passon, Daniel (DDS)" userId="b2c6f7a5-c27d-4cf7-bea8-b7c39c3f1ddc" providerId="ADAL" clId="{BC8DFF4D-A51A-49C2-B889-EA48D5D544C6}" dt="2023-01-26T13:49:37.135" v="1521" actId="15"/>
          <ac:spMkLst>
            <pc:docMk/>
            <pc:sldMk cId="226473478" sldId="294"/>
            <ac:spMk id="2" creationId="{A0ECA389-F2BB-C256-DF20-AA8B544EE0F5}"/>
          </ac:spMkLst>
        </pc:spChg>
        <pc:spChg chg="mod">
          <ac:chgData name="Passon, Daniel (DDS)" userId="b2c6f7a5-c27d-4cf7-bea8-b7c39c3f1ddc" providerId="ADAL" clId="{BC8DFF4D-A51A-49C2-B889-EA48D5D544C6}" dt="2023-01-26T13:52:37.258" v="1560" actId="947"/>
          <ac:spMkLst>
            <pc:docMk/>
            <pc:sldMk cId="226473478" sldId="294"/>
            <ac:spMk id="3" creationId="{2742A174-055B-46DF-9AF4-9F88EFFBD525}"/>
          </ac:spMkLst>
        </pc:spChg>
        <pc:spChg chg="mod">
          <ac:chgData name="Passon, Daniel (DDS)" userId="b2c6f7a5-c27d-4cf7-bea8-b7c39c3f1ddc" providerId="ADAL" clId="{BC8DFF4D-A51A-49C2-B889-EA48D5D544C6}" dt="2023-01-26T13:49:02.319" v="1422" actId="207"/>
          <ac:spMkLst>
            <pc:docMk/>
            <pc:sldMk cId="226473478" sldId="294"/>
            <ac:spMk id="4" creationId="{34B307CA-0C31-0342-0762-D7D5311626F8}"/>
          </ac:spMkLst>
        </pc:spChg>
        <pc:spChg chg="add">
          <ac:chgData name="Passon, Daniel (DDS)" userId="b2c6f7a5-c27d-4cf7-bea8-b7c39c3f1ddc" providerId="ADAL" clId="{BC8DFF4D-A51A-49C2-B889-EA48D5D544C6}" dt="2023-01-26T13:46:30.752" v="1410" actId="26606"/>
          <ac:spMkLst>
            <pc:docMk/>
            <pc:sldMk cId="226473478" sldId="294"/>
            <ac:spMk id="8" creationId="{8E20FA99-AAAC-4AF3-9FAE-707420324F1C}"/>
          </ac:spMkLst>
        </pc:spChg>
        <pc:spChg chg="add">
          <ac:chgData name="Passon, Daniel (DDS)" userId="b2c6f7a5-c27d-4cf7-bea8-b7c39c3f1ddc" providerId="ADAL" clId="{BC8DFF4D-A51A-49C2-B889-EA48D5D544C6}" dt="2023-01-26T13:46:30.752" v="1410" actId="26606"/>
          <ac:spMkLst>
            <pc:docMk/>
            <pc:sldMk cId="226473478" sldId="294"/>
            <ac:spMk id="9" creationId="{9573BE85-6043-4C3A-A7DD-483A0A5FB740}"/>
          </ac:spMkLst>
        </pc:spChg>
        <pc:spChg chg="add del">
          <ac:chgData name="Passon, Daniel (DDS)" userId="b2c6f7a5-c27d-4cf7-bea8-b7c39c3f1ddc" providerId="ADAL" clId="{BC8DFF4D-A51A-49C2-B889-EA48D5D544C6}" dt="2023-01-26T01:25:48.936" v="239" actId="26606"/>
          <ac:spMkLst>
            <pc:docMk/>
            <pc:sldMk cId="226473478" sldId="294"/>
            <ac:spMk id="11" creationId="{8E20FA99-AAAC-4AF3-9FAE-707420324F1C}"/>
          </ac:spMkLst>
        </pc:spChg>
        <pc:spChg chg="add del">
          <ac:chgData name="Passon, Daniel (DDS)" userId="b2c6f7a5-c27d-4cf7-bea8-b7c39c3f1ddc" providerId="ADAL" clId="{BC8DFF4D-A51A-49C2-B889-EA48D5D544C6}" dt="2023-01-26T01:25:48.936" v="239" actId="26606"/>
          <ac:spMkLst>
            <pc:docMk/>
            <pc:sldMk cId="226473478" sldId="294"/>
            <ac:spMk id="13" creationId="{9573BE85-6043-4C3A-A7DD-483A0A5FB740}"/>
          </ac:spMkLst>
        </pc:spChg>
        <pc:spChg chg="add del">
          <ac:chgData name="Passon, Daniel (DDS)" userId="b2c6f7a5-c27d-4cf7-bea8-b7c39c3f1ddc" providerId="ADAL" clId="{BC8DFF4D-A51A-49C2-B889-EA48D5D544C6}" dt="2023-01-26T01:25:50.325" v="241" actId="26606"/>
          <ac:spMkLst>
            <pc:docMk/>
            <pc:sldMk cId="226473478" sldId="294"/>
            <ac:spMk id="15" creationId="{8F035CD8-AE30-4146-96F2-036B0CE5E4F3}"/>
          </ac:spMkLst>
        </pc:spChg>
        <pc:spChg chg="add del">
          <ac:chgData name="Passon, Daniel (DDS)" userId="b2c6f7a5-c27d-4cf7-bea8-b7c39c3f1ddc" providerId="ADAL" clId="{BC8DFF4D-A51A-49C2-B889-EA48D5D544C6}" dt="2023-01-26T01:25:50.325" v="241" actId="26606"/>
          <ac:spMkLst>
            <pc:docMk/>
            <pc:sldMk cId="226473478" sldId="294"/>
            <ac:spMk id="16" creationId="{1B15ED52-F352-441B-82BF-E0EA34836D08}"/>
          </ac:spMkLst>
        </pc:spChg>
        <pc:spChg chg="add del">
          <ac:chgData name="Passon, Daniel (DDS)" userId="b2c6f7a5-c27d-4cf7-bea8-b7c39c3f1ddc" providerId="ADAL" clId="{BC8DFF4D-A51A-49C2-B889-EA48D5D544C6}" dt="2023-01-26T01:25:50.325" v="241" actId="26606"/>
          <ac:spMkLst>
            <pc:docMk/>
            <pc:sldMk cId="226473478" sldId="294"/>
            <ac:spMk id="17" creationId="{61707E60-CEC9-4661-AA82-69242EB4BDC3}"/>
          </ac:spMkLst>
        </pc:spChg>
        <pc:spChg chg="add del">
          <ac:chgData name="Passon, Daniel (DDS)" userId="b2c6f7a5-c27d-4cf7-bea8-b7c39c3f1ddc" providerId="ADAL" clId="{BC8DFF4D-A51A-49C2-B889-EA48D5D544C6}" dt="2023-01-26T01:26:07.152" v="243" actId="26606"/>
          <ac:spMkLst>
            <pc:docMk/>
            <pc:sldMk cId="226473478" sldId="294"/>
            <ac:spMk id="19" creationId="{8E20FA99-AAAC-4AF3-9FAE-707420324F1C}"/>
          </ac:spMkLst>
        </pc:spChg>
        <pc:spChg chg="add del">
          <ac:chgData name="Passon, Daniel (DDS)" userId="b2c6f7a5-c27d-4cf7-bea8-b7c39c3f1ddc" providerId="ADAL" clId="{BC8DFF4D-A51A-49C2-B889-EA48D5D544C6}" dt="2023-01-26T01:26:07.152" v="243" actId="26606"/>
          <ac:spMkLst>
            <pc:docMk/>
            <pc:sldMk cId="226473478" sldId="294"/>
            <ac:spMk id="20" creationId="{9573BE85-6043-4C3A-A7DD-483A0A5FB740}"/>
          </ac:spMkLst>
        </pc:spChg>
        <pc:picChg chg="mod ord">
          <ac:chgData name="Passon, Daniel (DDS)" userId="b2c6f7a5-c27d-4cf7-bea8-b7c39c3f1ddc" providerId="ADAL" clId="{BC8DFF4D-A51A-49C2-B889-EA48D5D544C6}" dt="2023-01-26T13:46:30.752" v="1410" actId="26606"/>
          <ac:picMkLst>
            <pc:docMk/>
            <pc:sldMk cId="226473478" sldId="294"/>
            <ac:picMk id="6" creationId="{AAD4D351-121C-42AB-883B-2B97E33DFC1D}"/>
          </ac:picMkLst>
        </pc:picChg>
      </pc:sldChg>
      <pc:sldChg chg="modSp del">
        <pc:chgData name="Passon, Daniel (DDS)" userId="b2c6f7a5-c27d-4cf7-bea8-b7c39c3f1ddc" providerId="ADAL" clId="{BC8DFF4D-A51A-49C2-B889-EA48D5D544C6}" dt="2023-01-26T13:54:32.273" v="1606" actId="2696"/>
        <pc:sldMkLst>
          <pc:docMk/>
          <pc:sldMk cId="3800422335" sldId="295"/>
        </pc:sldMkLst>
        <pc:spChg chg="mod">
          <ac:chgData name="Passon, Daniel (DDS)" userId="b2c6f7a5-c27d-4cf7-bea8-b7c39c3f1ddc" providerId="ADAL" clId="{BC8DFF4D-A51A-49C2-B889-EA48D5D544C6}" dt="2023-01-26T13:46:56.552" v="1412"/>
          <ac:spMkLst>
            <pc:docMk/>
            <pc:sldMk cId="3800422335" sldId="295"/>
            <ac:spMk id="5" creationId="{0B5D4957-1F18-CE23-7560-72B7A55456ED}"/>
          </ac:spMkLst>
        </pc:spChg>
      </pc:sldChg>
      <pc:sldChg chg="del">
        <pc:chgData name="Passon, Daniel (DDS)" userId="b2c6f7a5-c27d-4cf7-bea8-b7c39c3f1ddc" providerId="ADAL" clId="{BC8DFF4D-A51A-49C2-B889-EA48D5D544C6}" dt="2023-01-26T13:42:00.470" v="1182" actId="2696"/>
        <pc:sldMkLst>
          <pc:docMk/>
          <pc:sldMk cId="276544837" sldId="296"/>
        </pc:sldMkLst>
      </pc:sldChg>
      <pc:sldChg chg="modSp add mod">
        <pc:chgData name="Passon, Daniel (DDS)" userId="b2c6f7a5-c27d-4cf7-bea8-b7c39c3f1ddc" providerId="ADAL" clId="{BC8DFF4D-A51A-49C2-B889-EA48D5D544C6}" dt="2023-01-26T13:53:26.003" v="1566" actId="34135"/>
        <pc:sldMkLst>
          <pc:docMk/>
          <pc:sldMk cId="0" sldId="297"/>
        </pc:sldMkLst>
        <pc:spChg chg="mod">
          <ac:chgData name="Passon, Daniel (DDS)" userId="b2c6f7a5-c27d-4cf7-bea8-b7c39c3f1ddc" providerId="ADAL" clId="{BC8DFF4D-A51A-49C2-B889-EA48D5D544C6}" dt="2023-01-26T13:26:49.768" v="262" actId="20577"/>
          <ac:spMkLst>
            <pc:docMk/>
            <pc:sldMk cId="0" sldId="297"/>
            <ac:spMk id="81" creationId="{00000000-0000-0000-0000-000000000000}"/>
          </ac:spMkLst>
        </pc:spChg>
        <pc:spChg chg="mod">
          <ac:chgData name="Passon, Daniel (DDS)" userId="b2c6f7a5-c27d-4cf7-bea8-b7c39c3f1ddc" providerId="ADAL" clId="{BC8DFF4D-A51A-49C2-B889-EA48D5D544C6}" dt="2023-01-26T13:28:03.025" v="306" actId="20577"/>
          <ac:spMkLst>
            <pc:docMk/>
            <pc:sldMk cId="0" sldId="297"/>
            <ac:spMk id="82" creationId="{00000000-0000-0000-0000-000000000000}"/>
          </ac:spMkLst>
        </pc:spChg>
        <pc:picChg chg="mod">
          <ac:chgData name="Passon, Daniel (DDS)" userId="b2c6f7a5-c27d-4cf7-bea8-b7c39c3f1ddc" providerId="ADAL" clId="{BC8DFF4D-A51A-49C2-B889-EA48D5D544C6}" dt="2023-01-26T13:53:26.003" v="1566" actId="34135"/>
          <ac:picMkLst>
            <pc:docMk/>
            <pc:sldMk cId="0" sldId="297"/>
            <ac:picMk id="3" creationId="{00000000-0000-0000-0000-000000000000}"/>
          </ac:picMkLst>
        </pc:picChg>
      </pc:sldChg>
      <pc:sldChg chg="new add del">
        <pc:chgData name="Passon, Daniel (DDS)" userId="b2c6f7a5-c27d-4cf7-bea8-b7c39c3f1ddc" providerId="ADAL" clId="{BC8DFF4D-A51A-49C2-B889-EA48D5D544C6}" dt="2023-01-26T14:02:35.465" v="2088" actId="47"/>
        <pc:sldMkLst>
          <pc:docMk/>
          <pc:sldMk cId="1044021660" sldId="298"/>
        </pc:sldMkLst>
      </pc:sldChg>
      <pc:sldChg chg="modSp add del mod">
        <pc:chgData name="Passon, Daniel (DDS)" userId="b2c6f7a5-c27d-4cf7-bea8-b7c39c3f1ddc" providerId="ADAL" clId="{BC8DFF4D-A51A-49C2-B889-EA48D5D544C6}" dt="2023-01-26T20:51:41.151" v="4860" actId="20577"/>
        <pc:sldMkLst>
          <pc:docMk/>
          <pc:sldMk cId="1361131593" sldId="299"/>
        </pc:sldMkLst>
        <pc:spChg chg="mod">
          <ac:chgData name="Passon, Daniel (DDS)" userId="b2c6f7a5-c27d-4cf7-bea8-b7c39c3f1ddc" providerId="ADAL" clId="{BC8DFF4D-A51A-49C2-B889-EA48D5D544C6}" dt="2023-01-26T20:51:41.151" v="4860" actId="20577"/>
          <ac:spMkLst>
            <pc:docMk/>
            <pc:sldMk cId="1361131593" sldId="299"/>
            <ac:spMk id="2" creationId="{FA08B61E-82AF-CC93-90AE-5F51E773E900}"/>
          </ac:spMkLst>
        </pc:spChg>
        <pc:spChg chg="mod">
          <ac:chgData name="Passon, Daniel (DDS)" userId="b2c6f7a5-c27d-4cf7-bea8-b7c39c3f1ddc" providerId="ADAL" clId="{BC8DFF4D-A51A-49C2-B889-EA48D5D544C6}" dt="2023-01-26T14:02:41.365" v="2111" actId="20577"/>
          <ac:spMkLst>
            <pc:docMk/>
            <pc:sldMk cId="1361131593" sldId="299"/>
            <ac:spMk id="4" creationId="{19F4DD81-F7E8-A7C1-205F-7AC84D4E4D5D}"/>
          </ac:spMkLst>
        </pc:spChg>
      </pc:sldChg>
      <pc:sldChg chg="modSp add mod">
        <pc:chgData name="Passon, Daniel (DDS)" userId="b2c6f7a5-c27d-4cf7-bea8-b7c39c3f1ddc" providerId="ADAL" clId="{BC8DFF4D-A51A-49C2-B889-EA48D5D544C6}" dt="2023-01-26T20:54:42.481" v="5150" actId="313"/>
        <pc:sldMkLst>
          <pc:docMk/>
          <pc:sldMk cId="1514666888" sldId="300"/>
        </pc:sldMkLst>
        <pc:spChg chg="mod">
          <ac:chgData name="Passon, Daniel (DDS)" userId="b2c6f7a5-c27d-4cf7-bea8-b7c39c3f1ddc" providerId="ADAL" clId="{BC8DFF4D-A51A-49C2-B889-EA48D5D544C6}" dt="2023-01-26T20:54:42.481" v="5150" actId="313"/>
          <ac:spMkLst>
            <pc:docMk/>
            <pc:sldMk cId="1514666888" sldId="300"/>
            <ac:spMk id="2" creationId="{FA08B61E-82AF-CC93-90AE-5F51E773E9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1/27/2023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B810AC-92B2-C843-AD7B-EBCA31EF58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11890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Publication of the scoring rubric will lead to disparities that penalize people who do not have access to the internet for socioeconomic reasons or because they don’t have technical skills (e.g., the elderly).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It is also clear that  making the rubric public will provide an unfair advantage in the LOC process and eligibility determination process for people who choose to work with advocacy groups that  have reviewed the rubric.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The LON is not a rating scale that is completed by an informant like the Vineland or the ABAS but it is an assessment that is completed by a team of people using information the team has compiled from a variety of sources including interviews with the person or people who know the person well. The team gathers this information and  checks the appropriate box on the LON that describes the person’s functioning.  </a:t>
            </a:r>
          </a:p>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a:effectLst/>
                <a:latin typeface="Calibri" panose="020F0502020204030204" pitchFamily="34" charset="0"/>
                <a:ea typeface="Calibri" panose="020F0502020204030204" pitchFamily="34" charset="0"/>
              </a:rPr>
              <a:t>In the interviews that contribute to the LON the respondent chooses what information they decide to share. By reviewing the rubric, the respondent can decide to provide information that skews the description of functioning  in the direction of more impairment and conceal information that describes higher functioning, rendering the LON worthless. Informants with greater cognitive challenges who are interviewed about their needs but  don’t understand what a scoring rubric is will be penalized relative to more educated applicants. The integrity of the LON is absolutely a programmatic concern.</a:t>
            </a:r>
          </a:p>
        </p:txBody>
      </p:sp>
      <p:sp>
        <p:nvSpPr>
          <p:cNvPr id="4" name="Slide Number Placeholder 3"/>
          <p:cNvSpPr>
            <a:spLocks noGrp="1"/>
          </p:cNvSpPr>
          <p:nvPr>
            <p:ph type="sldNum" sz="quarter" idx="5"/>
          </p:nvPr>
        </p:nvSpPr>
        <p:spPr/>
        <p:txBody>
          <a:bodyPr/>
          <a:lstStyle/>
          <a:p>
            <a:fld id="{55B810AC-92B2-C843-AD7B-EBCA31EF58C3}" type="slidenum">
              <a:rPr lang="en-US" smtClean="0"/>
              <a:pPr/>
              <a:t>4</a:t>
            </a:fld>
            <a:endParaRPr lang="en-US"/>
          </a:p>
        </p:txBody>
      </p:sp>
    </p:spTree>
    <p:extLst>
      <p:ext uri="{BB962C8B-B14F-4D97-AF65-F5344CB8AC3E}">
        <p14:creationId xmlns:p14="http://schemas.microsoft.com/office/powerpoint/2010/main" val="98863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353512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361094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2996776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1/27/2023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06075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1/27/2023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0411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1/27/2023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6445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1/27/2023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52902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1/27/2023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86031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7D7492A-6B90-4C87-9A31-78F0A195A3CD}" type="datetime1">
              <a:rPr lang="en-US" smtClean="0"/>
              <a:t>1/27/2023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7B3421A-2A09-4FB8-A6EE-CF4C92916DAE}" type="datetime1">
              <a:rPr lang="en-US" smtClean="0"/>
              <a:t>1/27/2023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FCB5F15-EFBB-478F-A2A6-C08C6AC37A00}" type="datetime1">
              <a:rPr lang="en-US" smtClean="0"/>
              <a:t>1/27/2023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27F5D38-99D7-4D6D-950D-902EF64D46CD}" type="datetime1">
              <a:rPr lang="en-US" smtClean="0"/>
              <a:t>1/27/2023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5A3DFBB-03DE-48D9-8D1D-B6AE1055ACAA}" type="datetime1">
              <a:rPr lang="en-US" smtClean="0"/>
              <a:t>1/27/2023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450B9EF-A026-4B2A-9390-BFCCC2802051}" type="datetime1">
              <a:rPr lang="en-US" smtClean="0"/>
              <a:t>1/27/2023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13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1/27/2023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23060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7423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mailto:Daniel.passon@dc.gov" TargetMode="External"/><Relationship Id="rId4" Type="http://schemas.openxmlformats.org/officeDocument/2006/relationships/hyperlink" Target="mailto:Crystal.Thomas2@dc.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860" y="3978351"/>
            <a:ext cx="9144000" cy="1399084"/>
          </a:xfrm>
          <a:prstGeom prst="rect">
            <a:avLst/>
          </a:prstGeom>
        </p:spPr>
        <p:txBody>
          <a:bodyPr/>
          <a:lstStyle>
            <a:lvl1pPr>
              <a:lnSpc>
                <a:spcPts val="4900"/>
              </a:lnSpc>
              <a:defRPr sz="4800">
                <a:solidFill>
                  <a:srgbClr val="FFFFFF"/>
                </a:solidFill>
              </a:defRPr>
            </a:lvl1pPr>
          </a:lstStyle>
          <a:p>
            <a:pPr marL="0" marR="0" lvl="0" indent="0" fontAlgn="auto">
              <a:spcBef>
                <a:spcPct val="0"/>
              </a:spcBef>
              <a:spcAft>
                <a:spcPts val="0"/>
              </a:spcAft>
              <a:buClrTx/>
              <a:buSzTx/>
              <a:tabLst/>
              <a:defRPr/>
            </a:pPr>
            <a:r>
              <a:rPr lang="en-US">
                <a:solidFill>
                  <a:schemeClr val="bg1"/>
                </a:solidFill>
                <a:latin typeface="Gill Sans Std Light"/>
                <a:ea typeface="+mj-ea"/>
              </a:rPr>
              <a:t>HCBS Advisory Committee</a:t>
            </a:r>
          </a:p>
          <a:p>
            <a:pPr marL="0" marR="0" lvl="0" indent="0" fontAlgn="auto">
              <a:spcBef>
                <a:spcPct val="0"/>
              </a:spcBef>
              <a:spcAft>
                <a:spcPts val="0"/>
              </a:spcAft>
              <a:buClrTx/>
              <a:buSzTx/>
              <a:tabLst/>
              <a:defRPr/>
            </a:pPr>
            <a:r>
              <a:rPr lang="en-US" sz="3800">
                <a:solidFill>
                  <a:schemeClr val="bg1"/>
                </a:solidFill>
                <a:latin typeface="Gill Sans Std Light"/>
                <a:ea typeface="+mj-ea"/>
              </a:rPr>
              <a:t>January 2023</a:t>
            </a:r>
          </a:p>
        </p:txBody>
      </p:sp>
      <p:sp>
        <p:nvSpPr>
          <p:cNvPr id="5" name="Title 1"/>
          <p:cNvSpPr txBox="1">
            <a:spLocks/>
          </p:cNvSpPr>
          <p:nvPr/>
        </p:nvSpPr>
        <p:spPr>
          <a:xfrm>
            <a:off x="6253134" y="6252241"/>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200">
                <a:latin typeface="Gill Sans Std Light"/>
                <a:ea typeface="+mj-ea"/>
                <a:cs typeface="Browallia New" panose="020B0604020202020204" pitchFamily="34" charset="-34"/>
              </a:rPr>
              <a:t>January 30, 2023</a:t>
            </a:r>
            <a:endParaRPr kumimoji="0" lang="en-US" sz="2200" u="none" strike="noStrike" kern="1200" cap="none" spc="0" normalizeH="0" baseline="0" noProof="0">
              <a:ln>
                <a:noFill/>
              </a:ln>
              <a:solidFill>
                <a:srgbClr val="FFFFFF"/>
              </a:solidFill>
              <a:effectLst/>
              <a:uLnTx/>
              <a:uFillTx/>
              <a:latin typeface="Gill Sans Std Light"/>
              <a:ea typeface="+mj-ea"/>
              <a:cs typeface="Browallia New" panose="020B0604020202020204" pitchFamily="34" charset="-3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2" name="TextBox 1">
            <a:extLst>
              <a:ext uri="{FF2B5EF4-FFF2-40B4-BE49-F238E27FC236}">
                <a16:creationId xmlns:a16="http://schemas.microsoft.com/office/drawing/2014/main" id="{057C33EA-0186-FD48-F4B9-D6BB810C83EB}"/>
              </a:ext>
            </a:extLst>
          </p:cNvPr>
          <p:cNvSpPr txBox="1"/>
          <p:nvPr/>
        </p:nvSpPr>
        <p:spPr>
          <a:xfrm>
            <a:off x="232860" y="5577378"/>
            <a:ext cx="6769545" cy="707886"/>
          </a:xfrm>
          <a:prstGeom prst="rect">
            <a:avLst/>
          </a:prstGeom>
          <a:noFill/>
        </p:spPr>
        <p:txBody>
          <a:bodyPr wrap="none" rtlCol="0">
            <a:spAutoFit/>
          </a:bodyPr>
          <a:lstStyle/>
          <a:p>
            <a:r>
              <a:rPr lang="en-US" sz="2000" b="1">
                <a:latin typeface="BrowalliaUPC" panose="020B0502040204020203" pitchFamily="34" charset="-34"/>
                <a:cs typeface="BrowalliaUPC" panose="020B0502040204020203" pitchFamily="34" charset="-34"/>
              </a:rPr>
              <a:t>Crystal Thomas, Program Manager, State Office of Policy, Planning, and Innovation</a:t>
            </a:r>
          </a:p>
          <a:p>
            <a:r>
              <a:rPr lang="en-US" sz="2000" b="1">
                <a:latin typeface="BrowalliaUPC" panose="020B0502040204020203" pitchFamily="34" charset="-34"/>
                <a:cs typeface="BrowalliaUPC" panose="020B0502040204020203" pitchFamily="34" charset="-34"/>
              </a:rPr>
              <a:t>Dan Passon, Legislative and Policy Analyst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57222" y="952769"/>
            <a:ext cx="7315200" cy="568036"/>
          </a:xfrm>
        </p:spPr>
        <p:txBody>
          <a:bodyPr/>
          <a:lstStyle/>
          <a:p>
            <a:r>
              <a:rPr lang="en-US" cap="small"/>
              <a:t>Agenda</a:t>
            </a:r>
          </a:p>
        </p:txBody>
      </p:sp>
      <p:sp>
        <p:nvSpPr>
          <p:cNvPr id="82" name="Subtitle 81"/>
          <p:cNvSpPr>
            <a:spLocks noGrp="1"/>
          </p:cNvSpPr>
          <p:nvPr>
            <p:ph type="subTitle" idx="1"/>
          </p:nvPr>
        </p:nvSpPr>
        <p:spPr>
          <a:xfrm>
            <a:off x="863284" y="1662976"/>
            <a:ext cx="7109138" cy="4336299"/>
          </a:xfrm>
        </p:spPr>
        <p:txBody>
          <a:bodyPr/>
          <a:lstStyle/>
          <a:p>
            <a:pPr marL="571500" indent="-571500">
              <a:spcAft>
                <a:spcPts val="600"/>
              </a:spcAft>
              <a:buFont typeface="+mj-lt"/>
              <a:buAutoNum type="romanUcPeriod"/>
            </a:pPr>
            <a:r>
              <a:rPr lang="en-US" sz="2800"/>
              <a:t>Introduction</a:t>
            </a:r>
          </a:p>
          <a:p>
            <a:pPr marL="571500" indent="-571500">
              <a:spcAft>
                <a:spcPts val="600"/>
              </a:spcAft>
              <a:buFont typeface="+mj-lt"/>
              <a:buAutoNum type="romanUcPeriod"/>
            </a:pPr>
            <a:r>
              <a:rPr lang="en-US" sz="2800"/>
              <a:t>Upcoming Policy and Procedure Updates</a:t>
            </a:r>
          </a:p>
          <a:p>
            <a:pPr marL="571500" indent="-571500">
              <a:spcAft>
                <a:spcPts val="600"/>
              </a:spcAft>
              <a:buFont typeface="+mj-lt"/>
              <a:buAutoNum type="romanUcPeriod"/>
            </a:pPr>
            <a:r>
              <a:rPr lang="en-US" sz="2800"/>
              <a:t>Follow-up on ICF/IDD Level of Care Determination Policy</a:t>
            </a:r>
          </a:p>
          <a:p>
            <a:pPr marL="571500" indent="-571500">
              <a:spcAft>
                <a:spcPts val="600"/>
              </a:spcAft>
              <a:buFont typeface="+mj-lt"/>
              <a:buAutoNum type="romanUcPeriod"/>
            </a:pPr>
            <a:r>
              <a:rPr lang="en-US" sz="2800"/>
              <a:t>Feedback on Participant-Directed Services Policy</a:t>
            </a:r>
          </a:p>
          <a:p>
            <a:pPr marL="571500" indent="-571500">
              <a:spcAft>
                <a:spcPts val="600"/>
              </a:spcAft>
              <a:buFont typeface="+mj-lt"/>
              <a:buAutoNum type="romanUcPeriod"/>
            </a:pPr>
            <a:r>
              <a:rPr lang="en-US" sz="2800"/>
              <a:t>Questions and Answers</a:t>
            </a:r>
          </a:p>
          <a:p>
            <a:pPr marL="571500" indent="-571500">
              <a:spcAft>
                <a:spcPts val="600"/>
              </a:spcAft>
              <a:buFont typeface="+mj-lt"/>
              <a:buAutoNum type="romanUcPeriod"/>
            </a:pPr>
            <a:r>
              <a:rPr lang="en-US" sz="2800"/>
              <a:t> Summary and Next Steps</a:t>
            </a:r>
          </a:p>
          <a:p>
            <a:pPr>
              <a:spcAft>
                <a:spcPts val="600"/>
              </a:spcAft>
            </a:pPr>
            <a:endParaRPr lang="en-US" sz="2800"/>
          </a:p>
          <a:p>
            <a:pPr marL="571500" indent="-571500">
              <a:spcAft>
                <a:spcPts val="600"/>
              </a:spcAft>
              <a:buFont typeface="+mj-lt"/>
              <a:buAutoNum type="romanUcPeriod"/>
            </a:pPr>
            <a:endParaRPr lang="en-US" sz="28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434110" y="1990198"/>
            <a:ext cx="7865616" cy="2136539"/>
          </a:xfrm>
        </p:spPr>
        <p:txBody>
          <a:bodyPr/>
          <a:lstStyle/>
          <a:p>
            <a:r>
              <a:rPr lang="en-US" sz="2200"/>
              <a:t>Eligibility Policy and Procedure </a:t>
            </a:r>
          </a:p>
          <a:p>
            <a:pPr lvl="1"/>
            <a:r>
              <a:rPr lang="en-US" sz="2000"/>
              <a:t>Currently undergoing final round of review.</a:t>
            </a:r>
          </a:p>
          <a:p>
            <a:r>
              <a:rPr lang="en-US" sz="2200"/>
              <a:t>Remote Supports Policy and Procedure are still being developed.</a:t>
            </a:r>
          </a:p>
          <a:p>
            <a:r>
              <a:rPr lang="en-US" sz="2200"/>
              <a:t>The Case Transfers Policy is being finalized within DDA and will then go through RSA’s Public Hearing process.  After that, </a:t>
            </a:r>
            <a:r>
              <a:rPr lang="en-US" sz="2200">
                <a:latin typeface="Gill Sans Std"/>
              </a:rPr>
              <a:t>DDA and RSA will develop Case Transfer procedures specific to their administrations.</a:t>
            </a:r>
          </a:p>
          <a:p>
            <a:endParaRPr lang="en-US" sz="220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759045"/>
            <a:ext cx="7655970" cy="703312"/>
          </a:xfrm>
        </p:spPr>
        <p:txBody>
          <a:bodyPr/>
          <a:lstStyle/>
          <a:p>
            <a:r>
              <a:rPr lang="en-US" sz="3600" cap="small"/>
              <a:t>Upcoming Policy &amp; Procedure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434110" y="1462357"/>
            <a:ext cx="7315200" cy="460790"/>
          </a:xfrm>
        </p:spPr>
        <p:txBody>
          <a:bodyPr/>
          <a:lstStyle/>
          <a:p>
            <a:r>
              <a:rPr lang="en-US"/>
              <a:t>Implementation of Waiver Amendments</a:t>
            </a:r>
          </a:p>
        </p:txBody>
      </p:sp>
      <p:sp>
        <p:nvSpPr>
          <p:cNvPr id="5" name="Subtitle 3">
            <a:extLst>
              <a:ext uri="{FF2B5EF4-FFF2-40B4-BE49-F238E27FC236}">
                <a16:creationId xmlns:a16="http://schemas.microsoft.com/office/drawing/2014/main" id="{623A6378-302F-C850-271E-17AE6A9ECAEE}"/>
              </a:ext>
            </a:extLst>
          </p:cNvPr>
          <p:cNvSpPr txBox="1">
            <a:spLocks/>
          </p:cNvSpPr>
          <p:nvPr/>
        </p:nvSpPr>
        <p:spPr>
          <a:xfrm>
            <a:off x="434110" y="5070165"/>
            <a:ext cx="2692084" cy="650955"/>
          </a:xfrm>
          <a:prstGeom prst="rect">
            <a:avLst/>
          </a:prstGeom>
        </p:spPr>
        <p:txBody>
          <a:bodyPr lIns="0" tIns="0" rIns="0" bIns="0" anchor="t"/>
          <a:lstStyle>
            <a:lvl1pPr marL="0" indent="0" algn="l" defTabSz="457200" rtl="0" eaLnBrk="1" latinLnBrk="0" hangingPunct="1">
              <a:spcBef>
                <a:spcPct val="20000"/>
              </a:spcBef>
              <a:buFont typeface="Arial"/>
              <a:buNone/>
              <a:defRPr sz="3200" b="0" i="0" kern="1200">
                <a:solidFill>
                  <a:srgbClr val="011F4F"/>
                </a:solidFill>
                <a:latin typeface="Gill Sans Std Bold"/>
                <a:ea typeface="+mn-ea"/>
                <a:cs typeface="Gill Sans Std 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Other Update</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434110" y="5576236"/>
            <a:ext cx="7865617" cy="1925351"/>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Incident Management &amp; Enforcement Policy is undergoing its final stage of internal review and will be effective within the next several weeks.</a:t>
            </a:r>
          </a:p>
          <a:p>
            <a:pPr lvl="1"/>
            <a:endParaRPr lang="en-US" sz="1800"/>
          </a:p>
          <a:p>
            <a:pPr marL="0" indent="0">
              <a:buNone/>
            </a:pPr>
            <a:endParaRPr lang="en-US" sz="2400"/>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3</a:t>
            </a:fld>
            <a:endParaRPr lang="en-US"/>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64501" y="2129109"/>
            <a:ext cx="8422587" cy="4028892"/>
          </a:xfrm>
        </p:spPr>
        <p:txBody>
          <a:bodyPr/>
          <a:lstStyle/>
          <a:p>
            <a:pPr>
              <a:spcBef>
                <a:spcPts val="800"/>
              </a:spcBef>
            </a:pPr>
            <a:r>
              <a:rPr lang="en-US" sz="2400"/>
              <a:t>This Policy is undergoing its final round of internal review and will be published within the next several weeks. </a:t>
            </a:r>
          </a:p>
          <a:p>
            <a:pPr>
              <a:spcBef>
                <a:spcPts val="600"/>
              </a:spcBef>
            </a:pPr>
            <a:r>
              <a:rPr lang="en-US" sz="2400"/>
              <a:t>Regarding transparency in the selection of score cutoffs for the Level of Care determinations:</a:t>
            </a:r>
          </a:p>
          <a:p>
            <a:pPr lvl="1">
              <a:spcBef>
                <a:spcPts val="600"/>
              </a:spcBef>
            </a:pPr>
            <a:r>
              <a:rPr lang="en-US" sz="2400"/>
              <a:t>Disclosure </a:t>
            </a:r>
            <a:r>
              <a:rPr lang="en-US" sz="2400" b="1"/>
              <a:t>does not occur elsewhere.</a:t>
            </a:r>
          </a:p>
          <a:p>
            <a:pPr lvl="1">
              <a:spcBef>
                <a:spcPts val="600"/>
              </a:spcBef>
            </a:pPr>
            <a:r>
              <a:rPr lang="en-US" sz="2400"/>
              <a:t>Disclosure would </a:t>
            </a:r>
            <a:r>
              <a:rPr lang="en-US" sz="2400" b="1"/>
              <a:t>exacerbate inequities in access to services.</a:t>
            </a:r>
          </a:p>
          <a:p>
            <a:pPr lvl="1">
              <a:spcBef>
                <a:spcPts val="600"/>
              </a:spcBef>
            </a:pPr>
            <a:r>
              <a:rPr lang="en-US" sz="2400"/>
              <a:t>Disclosure would </a:t>
            </a:r>
            <a:r>
              <a:rPr lang="en-US" sz="2400" b="1"/>
              <a:t>undermine the integrity of the assessment.</a:t>
            </a:r>
          </a:p>
          <a:p>
            <a:pPr lvl="1">
              <a:spcBef>
                <a:spcPts val="600"/>
              </a:spcBef>
            </a:pPr>
            <a:r>
              <a:rPr lang="en-US" sz="2400" b="1"/>
              <a:t>DDS will not disclose.</a:t>
            </a:r>
            <a:endParaRPr lang="en-US" sz="2400"/>
          </a:p>
          <a:p>
            <a:pPr lvl="1">
              <a:spcBef>
                <a:spcPts val="600"/>
              </a:spcBef>
            </a:pPr>
            <a:endParaRPr lang="en-US" sz="1600"/>
          </a:p>
          <a:p>
            <a:pPr>
              <a:spcBef>
                <a:spcPts val="800"/>
              </a:spcBef>
            </a:pPr>
            <a:endParaRPr lang="en-US" sz="2000"/>
          </a:p>
          <a:p>
            <a:pPr>
              <a:spcBef>
                <a:spcPts val="800"/>
              </a:spcBef>
            </a:pPr>
            <a:endParaRPr lang="en-US" sz="2000"/>
          </a:p>
          <a:p>
            <a:pPr>
              <a:spcBef>
                <a:spcPts val="800"/>
              </a:spcBef>
            </a:pPr>
            <a:endParaRPr lang="en-US" sz="2000" b="1"/>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759251"/>
          </a:xfrm>
        </p:spPr>
        <p:txBody>
          <a:bodyPr/>
          <a:lstStyle/>
          <a:p>
            <a:r>
              <a:rPr lang="en-US" cap="small"/>
              <a:t>ICF/IDD Level of Care Determination Policy</a:t>
            </a:r>
          </a:p>
        </p:txBody>
      </p:sp>
      <p:sp>
        <p:nvSpPr>
          <p:cNvPr id="5" name="Slide Number Placeholder 4">
            <a:extLst>
              <a:ext uri="{FF2B5EF4-FFF2-40B4-BE49-F238E27FC236}">
                <a16:creationId xmlns:a16="http://schemas.microsoft.com/office/drawing/2014/main" id="{CBEB2811-55CD-365B-8BDD-A526078AFA40}"/>
              </a:ext>
            </a:extLst>
          </p:cNvPr>
          <p:cNvSpPr>
            <a:spLocks noGrp="1"/>
          </p:cNvSpPr>
          <p:nvPr>
            <p:ph type="sldNum" sz="quarter" idx="12"/>
          </p:nvPr>
        </p:nvSpPr>
        <p:spPr/>
        <p:txBody>
          <a:bodyPr/>
          <a:lstStyle/>
          <a:p>
            <a:fld id="{4A75BE36-4E3E-C248-B598-07ED9BB6E047}" type="slidenum">
              <a:rPr lang="en-US" smtClean="0"/>
              <a:pPr/>
              <a:t>4</a:t>
            </a:fld>
            <a:endParaRPr lang="en-US"/>
          </a:p>
        </p:txBody>
      </p:sp>
    </p:spTree>
    <p:extLst>
      <p:ext uri="{BB962C8B-B14F-4D97-AF65-F5344CB8AC3E}">
        <p14:creationId xmlns:p14="http://schemas.microsoft.com/office/powerpoint/2010/main" val="189504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536294" cy="4807701"/>
          </a:xfrm>
        </p:spPr>
        <p:txBody>
          <a:bodyPr/>
          <a:lstStyle/>
          <a:p>
            <a:pPr>
              <a:spcBef>
                <a:spcPts val="800"/>
              </a:spcBef>
            </a:pPr>
            <a:r>
              <a:rPr lang="en-US" sz="1800" b="1"/>
              <a:t>People who don’t live in their own private residence or with family should be eligible.</a:t>
            </a:r>
          </a:p>
          <a:p>
            <a:pPr marL="0" indent="0">
              <a:spcBef>
                <a:spcPts val="800"/>
              </a:spcBef>
              <a:buNone/>
            </a:pPr>
            <a:r>
              <a:rPr lang="en-US" sz="1800"/>
              <a:t>	Response: The intention, here, was not to exclude people living with friends or 	partners, as DDS considers such people to be living in their own homes. For clarity’s 	sake, all residential restrictions will be removed.</a:t>
            </a:r>
            <a:endParaRPr lang="en-US" sz="1800" b="1"/>
          </a:p>
          <a:p>
            <a:pPr>
              <a:spcBef>
                <a:spcPts val="800"/>
              </a:spcBef>
            </a:pPr>
            <a:r>
              <a:rPr lang="en-US" sz="1800" b="1"/>
              <a:t>Making participants comply with “all program rules” is too broad, and the Termination Protocol should be issued before the Policy is.</a:t>
            </a:r>
          </a:p>
          <a:p>
            <a:pPr marL="0" indent="0">
              <a:spcBef>
                <a:spcPts val="800"/>
              </a:spcBef>
              <a:buNone/>
            </a:pPr>
            <a:r>
              <a:rPr lang="en-US" sz="1800"/>
              <a:t>	Response: “All” will be struck. And a Termination Protocol that likely mirrors the EPD 	Protocol will be issued right after the Policy. </a:t>
            </a:r>
          </a:p>
          <a:p>
            <a:pPr>
              <a:spcBef>
                <a:spcPts val="800"/>
              </a:spcBef>
            </a:pPr>
            <a:r>
              <a:rPr lang="en-US" sz="1800" b="1"/>
              <a:t>The Policy should clearly state the requirements for an emergency back-up plan.</a:t>
            </a:r>
          </a:p>
          <a:p>
            <a:pPr marL="0" indent="0">
              <a:spcBef>
                <a:spcPts val="800"/>
              </a:spcBef>
              <a:buNone/>
            </a:pPr>
            <a:r>
              <a:rPr lang="en-US" sz="1800"/>
              <a:t>	Response: The requirements for an emergency back-up plan are included in the 	proposed rulemaking currently with DHCF. DDS will clarify the Policy to conform 	to those requirements, but the details will be in the Procedure. Service Coordinators 	will fill out an initial form establish a back-up/natural supports plan, after which 	responsibility for the plan will shift to the Support Broker.</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sz="3800" cap="small"/>
              <a:t>Participant-Directed Services Policy</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6897066" cy="457200"/>
          </a:xfrm>
        </p:spPr>
        <p:txBody>
          <a:bodyPr/>
          <a:lstStyle/>
          <a:p>
            <a:r>
              <a:rPr lang="en-US"/>
              <a:t>Summary of Public Feedback</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5</a:t>
            </a:fld>
            <a:endParaRPr lang="en-US"/>
          </a:p>
        </p:txBody>
      </p:sp>
    </p:spTree>
    <p:extLst>
      <p:ext uri="{BB962C8B-B14F-4D97-AF65-F5344CB8AC3E}">
        <p14:creationId xmlns:p14="http://schemas.microsoft.com/office/powerpoint/2010/main" val="257846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536294" cy="4807701"/>
          </a:xfrm>
        </p:spPr>
        <p:txBody>
          <a:bodyPr/>
          <a:lstStyle/>
          <a:p>
            <a:pPr>
              <a:spcBef>
                <a:spcPts val="800"/>
              </a:spcBef>
            </a:pPr>
            <a:r>
              <a:rPr lang="en-US" sz="1800" b="1"/>
              <a:t>Section 7.B.2 does not make it clear enough that a person can self-direct </a:t>
            </a:r>
            <a:r>
              <a:rPr lang="en-US" sz="1800" b="1" i="1"/>
              <a:t>some</a:t>
            </a:r>
            <a:r>
              <a:rPr lang="en-US" sz="1800" b="1"/>
              <a:t> services and receive </a:t>
            </a:r>
            <a:r>
              <a:rPr lang="en-US" sz="1800" b="1" i="1"/>
              <a:t>other</a:t>
            </a:r>
            <a:r>
              <a:rPr lang="en-US" sz="1800" b="1"/>
              <a:t> services through a provider.</a:t>
            </a:r>
          </a:p>
          <a:p>
            <a:pPr marL="0" indent="0">
              <a:spcBef>
                <a:spcPts val="800"/>
              </a:spcBef>
              <a:buNone/>
            </a:pPr>
            <a:r>
              <a:rPr lang="en-US" sz="1800"/>
              <a:t>	Response: That is a point well-taken, and DRDC’s proposed revisions will be used.</a:t>
            </a:r>
            <a:endParaRPr lang="en-US" sz="1800" b="1"/>
          </a:p>
          <a:p>
            <a:pPr>
              <a:spcBef>
                <a:spcPts val="800"/>
              </a:spcBef>
            </a:pPr>
            <a:r>
              <a:rPr lang="en-US" sz="1800" b="1"/>
              <a:t>Section 7.C should be amended to require that DDS provide information about self-direction to all new waiver applicants who have not yet been assigned to a waiver.</a:t>
            </a:r>
          </a:p>
          <a:p>
            <a:pPr marL="0" indent="0">
              <a:spcBef>
                <a:spcPts val="800"/>
              </a:spcBef>
              <a:buNone/>
            </a:pPr>
            <a:r>
              <a:rPr lang="en-US" sz="1800"/>
              <a:t>	Response: (1) is redundant and will be struck, but the revised policy will require 	notification whenever any participant is assessed or reassessed for waiver services, 	when their ISP is updated, and on request. </a:t>
            </a:r>
          </a:p>
          <a:p>
            <a:pPr>
              <a:spcBef>
                <a:spcPts val="800"/>
              </a:spcBef>
            </a:pPr>
            <a:r>
              <a:rPr lang="en-US" sz="1800" b="1"/>
              <a:t>Support Brokers should be required to support people with preparing their personal taxes and maintaining Medicaid eligibility.</a:t>
            </a:r>
          </a:p>
          <a:p>
            <a:pPr marL="0" indent="0">
              <a:spcBef>
                <a:spcPts val="800"/>
              </a:spcBef>
              <a:buNone/>
            </a:pPr>
            <a:r>
              <a:rPr lang="en-US" sz="1800"/>
              <a:t>	Response: This falls outside the role of the Support Broker entity and is not 	contemplated by the governing rulemaking or Human Care Agreement.</a:t>
            </a:r>
          </a:p>
          <a:p>
            <a:pPr marL="0" indent="0">
              <a:spcBef>
                <a:spcPts val="800"/>
              </a:spcBef>
              <a:buNone/>
            </a:pPr>
            <a:endParaRPr lang="en-US" sz="180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sz="3800" cap="small"/>
              <a:t>Participant-Directed Services Policy</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6</a:t>
            </a:fld>
            <a:endParaRPr lang="en-US"/>
          </a:p>
        </p:txBody>
      </p:sp>
    </p:spTree>
    <p:extLst>
      <p:ext uri="{BB962C8B-B14F-4D97-AF65-F5344CB8AC3E}">
        <p14:creationId xmlns:p14="http://schemas.microsoft.com/office/powerpoint/2010/main" val="136113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536294" cy="4807701"/>
          </a:xfrm>
        </p:spPr>
        <p:txBody>
          <a:bodyPr/>
          <a:lstStyle/>
          <a:p>
            <a:pPr>
              <a:spcBef>
                <a:spcPts val="800"/>
              </a:spcBef>
            </a:pPr>
            <a:r>
              <a:rPr lang="en-US" sz="1800" b="1"/>
              <a:t>If someone needs the support of an authorized representative to self-direct, they should have a chance to get one before they are terminated from PDS.</a:t>
            </a:r>
          </a:p>
          <a:p>
            <a:pPr marL="0" indent="0">
              <a:spcBef>
                <a:spcPts val="800"/>
              </a:spcBef>
              <a:buNone/>
            </a:pPr>
            <a:r>
              <a:rPr lang="en-US" sz="1800"/>
              <a:t>	Response: Under the existing policy, they will: extensive notice is required before 	termination from a Medicaid service, and participants are given an opportunity to 	cure. </a:t>
            </a:r>
            <a:endParaRPr lang="en-US" sz="1800" b="1"/>
          </a:p>
          <a:p>
            <a:pPr>
              <a:spcBef>
                <a:spcPts val="800"/>
              </a:spcBef>
            </a:pPr>
            <a:r>
              <a:rPr lang="en-US" sz="1800" b="1"/>
              <a:t>Termination from PDS should trigger a review to determine whether continued participation in the IFS Waiver, as opposed to the IDD Waiver, is still best.</a:t>
            </a:r>
          </a:p>
          <a:p>
            <a:pPr marL="0" indent="0">
              <a:spcBef>
                <a:spcPts val="800"/>
              </a:spcBef>
              <a:buNone/>
            </a:pPr>
            <a:r>
              <a:rPr lang="en-US" sz="1800"/>
              <a:t>	Response: All changes in services trigger ISP meetings, at which services are matched 	to individuals’ needs. </a:t>
            </a:r>
          </a:p>
          <a:p>
            <a:pPr marL="0" indent="0">
              <a:spcBef>
                <a:spcPts val="800"/>
              </a:spcBef>
              <a:buNone/>
            </a:pPr>
            <a:endParaRPr lang="en-US" sz="180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sz="3800" cap="small"/>
              <a:t>Participant-Directed Services Policy</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7</a:t>
            </a:fld>
            <a:endParaRPr lang="en-US"/>
          </a:p>
        </p:txBody>
      </p:sp>
    </p:spTree>
    <p:extLst>
      <p:ext uri="{BB962C8B-B14F-4D97-AF65-F5344CB8AC3E}">
        <p14:creationId xmlns:p14="http://schemas.microsoft.com/office/powerpoint/2010/main" val="151466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3910934" y="629266"/>
            <a:ext cx="4817137" cy="1676603"/>
          </a:xfrm>
        </p:spPr>
        <p:txBody>
          <a:bodyPr vert="horz" lIns="91440" tIns="45720" rIns="91440" bIns="45720" rtlCol="0" anchor="ctr">
            <a:normAutofit/>
          </a:bodyPr>
          <a:lstStyle/>
          <a:p>
            <a:pPr defTabSz="914400">
              <a:lnSpc>
                <a:spcPct val="90000"/>
              </a:lnSpc>
            </a:pPr>
            <a:r>
              <a:rPr lang="en-US" sz="4400" kern="1200" cap="small">
                <a:solidFill>
                  <a:schemeClr val="tx1"/>
                </a:solidFill>
                <a:latin typeface="+mj-lt"/>
                <a:ea typeface="+mj-ea"/>
                <a:cs typeface="+mj-cs"/>
              </a:rPr>
              <a:t>Questions and Answers</a:t>
            </a:r>
          </a:p>
        </p:txBody>
      </p:sp>
      <p:sp>
        <p:nvSpPr>
          <p:cNvPr id="8"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71023" y="2261520"/>
            <a:ext cx="2334960" cy="2334960"/>
          </a:xfrm>
          <a:prstGeom prst="rect">
            <a:avLst/>
          </a:prstGeom>
          <a:effectLst/>
        </p:spPr>
      </p:pic>
      <p:sp>
        <p:nvSpPr>
          <p:cNvPr id="2" name="TextBox 1">
            <a:extLst>
              <a:ext uri="{FF2B5EF4-FFF2-40B4-BE49-F238E27FC236}">
                <a16:creationId xmlns:a16="http://schemas.microsoft.com/office/drawing/2014/main" id="{A0ECA389-F2BB-C256-DF20-AA8B544EE0F5}"/>
              </a:ext>
            </a:extLst>
          </p:cNvPr>
          <p:cNvSpPr txBox="1"/>
          <p:nvPr/>
        </p:nvSpPr>
        <p:spPr>
          <a:xfrm>
            <a:off x="3910935" y="2438400"/>
            <a:ext cx="4817136"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Crystal Thomas, Program Manager</a:t>
            </a:r>
          </a:p>
          <a:p>
            <a:pPr lvl="1" indent="-228600" defTabSz="914400">
              <a:lnSpc>
                <a:spcPct val="90000"/>
              </a:lnSpc>
              <a:spcAft>
                <a:spcPts val="600"/>
              </a:spcAft>
              <a:buFont typeface="Arial" panose="020B0604020202020204" pitchFamily="34" charset="0"/>
              <a:buChar char="•"/>
            </a:pPr>
            <a:r>
              <a:rPr lang="en-US" sz="1700">
                <a:hlinkClick r:id="rId4"/>
              </a:rPr>
              <a:t>Crystal.Thomas2@dc.gov</a:t>
            </a: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Dan Passon, Legislative and Policy Analyst</a:t>
            </a:r>
          </a:p>
          <a:p>
            <a:pPr lvl="1" indent="-228600" defTabSz="914400">
              <a:lnSpc>
                <a:spcPct val="90000"/>
              </a:lnSpc>
              <a:spcAft>
                <a:spcPts val="600"/>
              </a:spcAft>
              <a:buFont typeface="Arial" panose="020B0604020202020204" pitchFamily="34" charset="0"/>
              <a:buChar char="•"/>
            </a:pPr>
            <a:r>
              <a:rPr lang="en-US" sz="1700">
                <a:hlinkClick r:id="rId5"/>
              </a:rPr>
              <a:t>Daniel.passon@dc.gov</a:t>
            </a:r>
            <a:r>
              <a:rPr lang="en-US" sz="1700"/>
              <a:t>	</a:t>
            </a:r>
          </a:p>
          <a:p>
            <a:pPr indent="-228600" defTabSz="914400">
              <a:lnSpc>
                <a:spcPct val="90000"/>
              </a:lnSpc>
              <a:spcAft>
                <a:spcPts val="600"/>
              </a:spcAft>
              <a:buFont typeface="Arial" panose="020B0604020202020204" pitchFamily="34" charset="0"/>
              <a:buChar char="•"/>
            </a:pPr>
            <a:endParaRPr lang="en-US" sz="1700"/>
          </a:p>
        </p:txBody>
      </p:sp>
      <p:sp>
        <p:nvSpPr>
          <p:cNvPr id="4" name="Slide Number Placeholder 3">
            <a:extLst>
              <a:ext uri="{FF2B5EF4-FFF2-40B4-BE49-F238E27FC236}">
                <a16:creationId xmlns:a16="http://schemas.microsoft.com/office/drawing/2014/main" id="{34B307CA-0C31-0342-0762-D7D5311626F8}"/>
              </a:ext>
            </a:extLst>
          </p:cNvPr>
          <p:cNvSpPr>
            <a:spLocks noGrp="1"/>
          </p:cNvSpPr>
          <p:nvPr>
            <p:ph type="sldNum" sz="quarter" idx="12"/>
          </p:nvPr>
        </p:nvSpPr>
        <p:spPr>
          <a:xfrm>
            <a:off x="8312409" y="6298594"/>
            <a:ext cx="514350" cy="365125"/>
          </a:xfrm>
        </p:spPr>
        <p:txBody>
          <a:bodyPr vert="horz" lIns="91440" tIns="45720" rIns="91440" bIns="45720" rtlCol="0" anchor="ctr">
            <a:normAutofit/>
          </a:bodyPr>
          <a:lstStyle/>
          <a:p>
            <a:pPr defTabSz="914400">
              <a:spcAft>
                <a:spcPts val="600"/>
              </a:spcAft>
            </a:pPr>
            <a:fld id="{4A75BE36-4E3E-C248-B598-07ED9BB6E047}" type="slidenum">
              <a:rPr lang="en-US" smtClean="0"/>
              <a:pPr defTabSz="914400">
                <a:spcAft>
                  <a:spcPts val="600"/>
                </a:spcAft>
              </a:pPr>
              <a:t>8</a:t>
            </a:fld>
            <a:endParaRPr lang="en-US"/>
          </a:p>
        </p:txBody>
      </p:sp>
    </p:spTree>
    <p:extLst>
      <p:ext uri="{BB962C8B-B14F-4D97-AF65-F5344CB8AC3E}">
        <p14:creationId xmlns:p14="http://schemas.microsoft.com/office/powerpoint/2010/main" val="22647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828800" y="1784943"/>
            <a:ext cx="5486400" cy="566738"/>
          </a:xfrm>
        </p:spPr>
        <p:txBody>
          <a:bodyPr/>
          <a:lstStyle/>
          <a:p>
            <a:pPr algn="ctr"/>
            <a:r>
              <a:rPr lang="en-US" sz="2800" cap="small"/>
              <a:t> Summary and Next Steps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494284"/>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2676627"/>
            <a:ext cx="4379300" cy="646331"/>
          </a:xfrm>
          <a:prstGeom prst="rect">
            <a:avLst/>
          </a:prstGeom>
          <a:noFill/>
        </p:spPr>
        <p:txBody>
          <a:bodyPr wrap="square" rtlCol="0">
            <a:spAutoFit/>
          </a:bodyPr>
          <a:lstStyle/>
          <a:p>
            <a:pPr algn="ctr"/>
            <a:r>
              <a:rPr lang="en-US" b="1">
                <a:latin typeface="Gill Sans Std Light"/>
              </a:rPr>
              <a:t>Next HCBS Advisory Committee Meeting: </a:t>
            </a:r>
          </a:p>
          <a:p>
            <a:pPr algn="ctr"/>
            <a:r>
              <a:rPr lang="en-US" b="1">
                <a:latin typeface="Gill Sans Std Light"/>
              </a:rPr>
              <a:t>February 27, 2023</a:t>
            </a:r>
          </a:p>
        </p:txBody>
      </p:sp>
      <p:sp>
        <p:nvSpPr>
          <p:cNvPr id="3" name="Slide Number Placeholder 2">
            <a:extLst>
              <a:ext uri="{FF2B5EF4-FFF2-40B4-BE49-F238E27FC236}">
                <a16:creationId xmlns:a16="http://schemas.microsoft.com/office/drawing/2014/main" id="{F8D5D3CE-5901-A4C2-D6A7-2B03574C87F6}"/>
              </a:ext>
            </a:extLst>
          </p:cNvPr>
          <p:cNvSpPr>
            <a:spLocks noGrp="1"/>
          </p:cNvSpPr>
          <p:nvPr>
            <p:ph type="sldNum" sz="quarter" idx="12"/>
          </p:nvPr>
        </p:nvSpPr>
        <p:spPr/>
        <p:txBody>
          <a:bodyPr/>
          <a:lstStyle/>
          <a:p>
            <a:fld id="{4A75BE36-4E3E-C248-B598-07ED9BB6E04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B9247C-6866-4F4F-A31D-A8C86D76E361}">
  <ds:schemaRefs>
    <ds:schemaRef ds:uri="http://schemas.microsoft.com/sharepoint/v3/contenttype/forms"/>
  </ds:schemaRefs>
</ds:datastoreItem>
</file>

<file path=customXml/itemProps2.xml><?xml version="1.0" encoding="utf-8"?>
<ds:datastoreItem xmlns:ds="http://schemas.openxmlformats.org/officeDocument/2006/customXml" ds:itemID="{765AE7EB-1124-4340-B2D5-C003944E6250}">
  <ds:schemaRefs>
    <ds:schemaRef ds:uri="1ec95fb1-3121-454e-ae13-01581ba9e69d"/>
    <ds:schemaRef ds:uri="55915097-7700-488a-a1af-9cb524698d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BE5E64-5166-42AB-B849-9B0036353D45}">
  <ds:schemaRefs>
    <ds:schemaRef ds:uri="1ec95fb1-3121-454e-ae13-01581ba9e69d"/>
    <ds:schemaRef ds:uri="55915097-7700-488a-a1af-9cb524698d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9</Slides>
  <Notes>7</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Agenda</vt:lpstr>
      <vt:lpstr>Upcoming Policy &amp; Procedure Updates</vt:lpstr>
      <vt:lpstr>ICF/IDD Level of Care Determination Policy</vt:lpstr>
      <vt:lpstr>Participant-Directed Services Policy</vt:lpstr>
      <vt:lpstr>Participant-Directed Services Policy</vt:lpstr>
      <vt:lpstr>Participant-Directed Services Policy</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revision>1</cp:revision>
  <cp:lastPrinted>2021-10-22T16:18:35Z</cp:lastPrinted>
  <dcterms:created xsi:type="dcterms:W3CDTF">2014-12-09T03:54:50Z</dcterms:created>
  <dcterms:modified xsi:type="dcterms:W3CDTF">2023-01-27T16:34:41Z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