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827" r:id="rId3"/>
    <p:sldId id="837" r:id="rId4"/>
    <p:sldId id="838" r:id="rId5"/>
    <p:sldId id="840" r:id="rId6"/>
    <p:sldId id="844" r:id="rId7"/>
    <p:sldId id="845" r:id="rId8"/>
    <p:sldId id="846" r:id="rId9"/>
    <p:sldId id="839" r:id="rId10"/>
    <p:sldId id="847" r:id="rId11"/>
    <p:sldId id="842" r:id="rId12"/>
    <p:sldId id="843" r:id="rId13"/>
    <p:sldId id="848" r:id="rId14"/>
    <p:sldId id="849" r:id="rId15"/>
    <p:sldId id="858" r:id="rId16"/>
    <p:sldId id="860" r:id="rId17"/>
    <p:sldId id="862" r:id="rId18"/>
    <p:sldId id="863" r:id="rId19"/>
    <p:sldId id="864" r:id="rId20"/>
    <p:sldId id="865" r:id="rId21"/>
    <p:sldId id="866" r:id="rId22"/>
    <p:sldId id="867" r:id="rId23"/>
    <p:sldId id="841" r:id="rId24"/>
    <p:sldId id="850" r:id="rId25"/>
    <p:sldId id="851" r:id="rId26"/>
    <p:sldId id="853" r:id="rId27"/>
    <p:sldId id="854" r:id="rId28"/>
    <p:sldId id="855" r:id="rId29"/>
    <p:sldId id="856" r:id="rId30"/>
    <p:sldId id="857" r:id="rId31"/>
    <p:sldId id="764" r:id="rId32"/>
    <p:sldId id="263" r:id="rId33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3007FF-1456-9E14-E6B4-01325183A807}" name="Bernadel, Rhode (DDS)" initials="B(" userId="S::rhode.bernadel@dc.gov::9c7e178b-e0be-49b3-ad12-9b74dc360b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11F4F"/>
    <a:srgbClr val="C4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86369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30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2720" y="80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3D3B9-83BA-49F1-8E18-A4B5B77E960F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A398D-B925-4312-AC7F-5AE5DD672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54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68154"/>
          </a:xfrm>
          <a:prstGeom prst="rect">
            <a:avLst/>
          </a:prstGeom>
        </p:spPr>
        <p:txBody>
          <a:bodyPr vert="horz" lIns="93935" tIns="46967" rIns="93935" bIns="469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2" cy="468154"/>
          </a:xfrm>
          <a:prstGeom prst="rect">
            <a:avLst/>
          </a:prstGeom>
        </p:spPr>
        <p:txBody>
          <a:bodyPr vert="horz" lIns="93935" tIns="46967" rIns="93935" bIns="46967" rtlCol="0"/>
          <a:lstStyle>
            <a:lvl1pPr algn="r">
              <a:defRPr sz="1200"/>
            </a:lvl1pPr>
          </a:lstStyle>
          <a:p>
            <a:fld id="{7F9D21CA-4368-DC42-977B-52126C9F9BC4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5" tIns="46967" rIns="93935" bIns="469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5" tIns="46967" rIns="93935" bIns="469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6"/>
            <a:ext cx="3066732" cy="468154"/>
          </a:xfrm>
          <a:prstGeom prst="rect">
            <a:avLst/>
          </a:prstGeom>
        </p:spPr>
        <p:txBody>
          <a:bodyPr vert="horz" lIns="93935" tIns="46967" rIns="93935" bIns="469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6"/>
            <a:ext cx="3066732" cy="468154"/>
          </a:xfrm>
          <a:prstGeom prst="rect">
            <a:avLst/>
          </a:prstGeom>
        </p:spPr>
        <p:txBody>
          <a:bodyPr vert="horz" lIns="93935" tIns="46967" rIns="93935" bIns="46967" rtlCol="0" anchor="b"/>
          <a:lstStyle>
            <a:lvl1pPr algn="r">
              <a:defRPr sz="1200"/>
            </a:lvl1pPr>
          </a:lstStyle>
          <a:p>
            <a:fld id="{55B810AC-92B2-C843-AD7B-EBCA31EF58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Welcome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810AC-92B2-C843-AD7B-EBCA31EF58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07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363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133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403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65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983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265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986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985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654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90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430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103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070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016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32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602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798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49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8874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3786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899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4119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7292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810AC-92B2-C843-AD7B-EBCA31EF58C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083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contact me at any time if you need</a:t>
            </a:r>
            <a:r>
              <a:rPr lang="en-US" baseline="0" dirty="0"/>
              <a:t> technical assistance on your PC HCMPs.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810AC-92B2-C843-AD7B-EBCA31EF58C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8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37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43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316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180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432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How many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Prescribed and OTC or only prescribed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ym typeface="Wingdings" panose="05000000000000000000" pitchFamily="2" charset="2"/>
              </a:rPr>
              <a:t>138 different definitions of polypharmacy (per one systematic review)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810AC-92B2-C843-AD7B-EBCA31EF5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70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702733"/>
            <a:ext cx="9144000" cy="6155267"/>
          </a:xfrm>
          <a:prstGeom prst="rect">
            <a:avLst/>
          </a:prstGeom>
          <a:solidFill>
            <a:srgbClr val="C4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 rot="1112321">
            <a:off x="-1085917" y="-1716455"/>
            <a:ext cx="12657749" cy="518639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14160DDSS_logo_DDS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0778" y="486713"/>
            <a:ext cx="1242490" cy="153317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208648" y="0"/>
            <a:ext cx="1944496" cy="294162"/>
          </a:xfrm>
          <a:prstGeom prst="rect">
            <a:avLst/>
          </a:prstGeom>
          <a:solidFill>
            <a:srgbClr val="C4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7208648" cy="294162"/>
          </a:xfrm>
          <a:prstGeom prst="rect">
            <a:avLst/>
          </a:prstGeom>
          <a:solidFill>
            <a:srgbClr val="011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124200"/>
            <a:ext cx="7315200" cy="2895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 sz="3200" b="0" i="0">
                <a:latin typeface="Gill Sans Std Light"/>
                <a:cs typeface="Gill Sans Std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62000"/>
            <a:ext cx="73152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4900"/>
              </a:lnSpc>
              <a:defRPr sz="4800" b="0" i="0">
                <a:solidFill>
                  <a:srgbClr val="C4004F"/>
                </a:solidFill>
                <a:latin typeface="Gill Sans Std Light"/>
                <a:cs typeface="Gill Sans Std Light"/>
              </a:defRPr>
            </a:lvl1pPr>
          </a:lstStyle>
          <a:p>
            <a:r>
              <a:rPr lang="en-US" dirty="0"/>
              <a:t>Slide Headline 1</a:t>
            </a:r>
            <a:br>
              <a:rPr lang="en-US" dirty="0"/>
            </a:br>
            <a:r>
              <a:rPr lang="en-US" dirty="0"/>
              <a:t>Slide Headline 2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362200"/>
            <a:ext cx="7315200" cy="457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Subhead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fld id="{7D289284-70B2-944D-BA0D-80D5B831EF78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ill Sans Std Light"/>
              </a:defRPr>
            </a:lvl1pPr>
          </a:lstStyle>
          <a:p>
            <a:fld id="{4A75BE36-4E3E-C248-B598-07ED9BB6E0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56643"/>
            <a:ext cx="7772400" cy="2869520"/>
          </a:xfrm>
          <a:prstGeom prst="rect">
            <a:avLst/>
          </a:prstGeom>
        </p:spPr>
        <p:txBody>
          <a:bodyPr/>
          <a:lstStyle>
            <a:lvl1pPr>
              <a:buClr>
                <a:srgbClr val="C40033"/>
              </a:buClr>
              <a:defRPr>
                <a:latin typeface="Gill Sans Std Light"/>
              </a:defRPr>
            </a:lvl1pPr>
            <a:lvl2pPr>
              <a:buClr>
                <a:srgbClr val="C40033"/>
              </a:buClr>
              <a:defRPr>
                <a:latin typeface="Gill Sans Std Light"/>
              </a:defRPr>
            </a:lvl2pPr>
            <a:lvl3pPr>
              <a:buClr>
                <a:srgbClr val="C40033"/>
              </a:buClr>
              <a:defRPr>
                <a:latin typeface="Gill Sans Std Light"/>
              </a:defRPr>
            </a:lvl3pPr>
            <a:lvl4pPr>
              <a:buClr>
                <a:srgbClr val="C40033"/>
              </a:buClr>
              <a:defRPr>
                <a:latin typeface="Gill Sans Std Light"/>
              </a:defRPr>
            </a:lvl4pPr>
            <a:lvl5pPr>
              <a:buClr>
                <a:srgbClr val="C40033"/>
              </a:buClr>
              <a:defRPr>
                <a:latin typeface="Gill Sans Std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62000"/>
            <a:ext cx="73152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4900"/>
              </a:lnSpc>
              <a:defRPr sz="4800" b="0" i="0">
                <a:solidFill>
                  <a:srgbClr val="C4004F"/>
                </a:solidFill>
                <a:latin typeface="Gill Sans Std Light"/>
                <a:cs typeface="Gill Sans Std Light"/>
              </a:defRPr>
            </a:lvl1pPr>
          </a:lstStyle>
          <a:p>
            <a:r>
              <a:rPr lang="en-US" dirty="0"/>
              <a:t>Slide Headline 1</a:t>
            </a:r>
            <a:br>
              <a:rPr lang="en-US" dirty="0"/>
            </a:br>
            <a:r>
              <a:rPr lang="en-US" dirty="0"/>
              <a:t>Slide Headline 2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914400" y="2362200"/>
            <a:ext cx="7315200" cy="457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Subhead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fld id="{7D289284-70B2-944D-BA0D-80D5B831EF78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ill Sans Std Light"/>
              </a:defRPr>
            </a:lvl1pPr>
          </a:lstStyle>
          <a:p>
            <a:fld id="{4A75BE36-4E3E-C248-B598-07ED9BB6E0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95837"/>
            <a:ext cx="3581400" cy="3830326"/>
          </a:xfrm>
          <a:prstGeom prst="rect">
            <a:avLst/>
          </a:prstGeom>
        </p:spPr>
        <p:txBody>
          <a:bodyPr/>
          <a:lstStyle>
            <a:lvl1pPr>
              <a:buClr>
                <a:srgbClr val="C40033"/>
              </a:buClr>
              <a:defRPr sz="2800">
                <a:latin typeface="Gill Sans Std Light"/>
              </a:defRPr>
            </a:lvl1pPr>
            <a:lvl2pPr>
              <a:buClr>
                <a:srgbClr val="C40033"/>
              </a:buClr>
              <a:defRPr sz="2400">
                <a:latin typeface="Gill Sans Std Light"/>
              </a:defRPr>
            </a:lvl2pPr>
            <a:lvl3pPr>
              <a:buClr>
                <a:srgbClr val="C40033"/>
              </a:buClr>
              <a:defRPr sz="2000">
                <a:latin typeface="Gill Sans Std Light"/>
              </a:defRPr>
            </a:lvl3pPr>
            <a:lvl4pPr>
              <a:buClr>
                <a:srgbClr val="C40033"/>
              </a:buClr>
              <a:defRPr sz="1800">
                <a:latin typeface="Gill Sans Std Light"/>
              </a:defRPr>
            </a:lvl4pPr>
            <a:lvl5pPr>
              <a:buClr>
                <a:srgbClr val="C40033"/>
              </a:buClr>
              <a:defRPr sz="1800">
                <a:latin typeface="Gill Sans Std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95837"/>
            <a:ext cx="3581400" cy="3830326"/>
          </a:xfrm>
          <a:prstGeom prst="rect">
            <a:avLst/>
          </a:prstGeom>
        </p:spPr>
        <p:txBody>
          <a:bodyPr/>
          <a:lstStyle>
            <a:lvl1pPr>
              <a:buClr>
                <a:srgbClr val="C40033"/>
              </a:buClr>
              <a:defRPr sz="2800">
                <a:latin typeface="Gill Sans Std Light"/>
              </a:defRPr>
            </a:lvl1pPr>
            <a:lvl2pPr>
              <a:buClr>
                <a:srgbClr val="C40033"/>
              </a:buClr>
              <a:defRPr sz="2400">
                <a:latin typeface="Gill Sans Std Light"/>
              </a:defRPr>
            </a:lvl2pPr>
            <a:lvl3pPr>
              <a:buClr>
                <a:srgbClr val="C40033"/>
              </a:buClr>
              <a:defRPr sz="2000">
                <a:latin typeface="Gill Sans Std Light"/>
              </a:defRPr>
            </a:lvl3pPr>
            <a:lvl4pPr>
              <a:buClr>
                <a:srgbClr val="C40033"/>
              </a:buClr>
              <a:defRPr sz="1800">
                <a:latin typeface="Gill Sans Std Light"/>
              </a:defRPr>
            </a:lvl4pPr>
            <a:lvl5pPr>
              <a:buClr>
                <a:srgbClr val="C40033"/>
              </a:buClr>
              <a:defRPr sz="1800">
                <a:latin typeface="Gill Sans Std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62000"/>
            <a:ext cx="73152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4900"/>
              </a:lnSpc>
              <a:defRPr sz="4800" b="0" i="0">
                <a:solidFill>
                  <a:srgbClr val="C4004F"/>
                </a:solidFill>
                <a:latin typeface="Gill Sans Std Light"/>
                <a:cs typeface="Gill Sans Std Light"/>
              </a:defRPr>
            </a:lvl1pPr>
          </a:lstStyle>
          <a:p>
            <a:r>
              <a:rPr lang="en-US" dirty="0"/>
              <a:t>Slide Headline 1</a:t>
            </a:r>
            <a:br>
              <a:rPr lang="en-US" dirty="0"/>
            </a:br>
            <a:r>
              <a:rPr lang="en-US" dirty="0"/>
              <a:t>Slide Headline 2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fld id="{7D289284-70B2-944D-BA0D-80D5B831EF78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ill Sans Std Light"/>
              </a:defRPr>
            </a:lvl1pPr>
          </a:lstStyle>
          <a:p>
            <a:fld id="{4A75BE36-4E3E-C248-B598-07ED9BB6E0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2225963"/>
            <a:ext cx="35829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Slide Subhead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865725"/>
            <a:ext cx="3582988" cy="3260437"/>
          </a:xfrm>
          <a:prstGeom prst="rect">
            <a:avLst/>
          </a:prstGeom>
        </p:spPr>
        <p:txBody>
          <a:bodyPr/>
          <a:lstStyle>
            <a:lvl1pPr>
              <a:buClr>
                <a:srgbClr val="C40033"/>
              </a:buClr>
              <a:defRPr sz="2400">
                <a:latin typeface="Gill Sans Std Light"/>
              </a:defRPr>
            </a:lvl1pPr>
            <a:lvl2pPr>
              <a:buClr>
                <a:srgbClr val="C40033"/>
              </a:buClr>
              <a:defRPr sz="2000">
                <a:latin typeface="Gill Sans Std Light"/>
              </a:defRPr>
            </a:lvl2pPr>
            <a:lvl3pPr>
              <a:buClr>
                <a:srgbClr val="C40033"/>
              </a:buClr>
              <a:defRPr sz="1800">
                <a:latin typeface="Gill Sans Std Light"/>
              </a:defRPr>
            </a:lvl3pPr>
            <a:lvl4pPr>
              <a:buClr>
                <a:srgbClr val="C40033"/>
              </a:buClr>
              <a:defRPr sz="1600">
                <a:latin typeface="Gill Sans Std Light"/>
              </a:defRPr>
            </a:lvl4pPr>
            <a:lvl5pPr>
              <a:buClr>
                <a:srgbClr val="C40033"/>
              </a:buClr>
              <a:defRPr sz="1600">
                <a:latin typeface="Gill Sans Std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2225963"/>
            <a:ext cx="35845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Slide Subhead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65725"/>
            <a:ext cx="3584575" cy="3260438"/>
          </a:xfrm>
          <a:prstGeom prst="rect">
            <a:avLst/>
          </a:prstGeom>
        </p:spPr>
        <p:txBody>
          <a:bodyPr/>
          <a:lstStyle>
            <a:lvl1pPr>
              <a:buClr>
                <a:srgbClr val="C40033"/>
              </a:buClr>
              <a:defRPr sz="2400">
                <a:latin typeface="Gill Sans Std Light"/>
              </a:defRPr>
            </a:lvl1pPr>
            <a:lvl2pPr>
              <a:buClr>
                <a:srgbClr val="C40033"/>
              </a:buClr>
              <a:defRPr sz="2000">
                <a:latin typeface="Gill Sans Std Light"/>
              </a:defRPr>
            </a:lvl2pPr>
            <a:lvl3pPr>
              <a:buClr>
                <a:srgbClr val="C40033"/>
              </a:buClr>
              <a:defRPr sz="1800">
                <a:latin typeface="Gill Sans Std Light"/>
              </a:defRPr>
            </a:lvl3pPr>
            <a:lvl4pPr>
              <a:buClr>
                <a:srgbClr val="C40033"/>
              </a:buClr>
              <a:defRPr sz="1600">
                <a:latin typeface="Gill Sans Std Light"/>
              </a:defRPr>
            </a:lvl4pPr>
            <a:lvl5pPr>
              <a:buClr>
                <a:srgbClr val="C40033"/>
              </a:buClr>
              <a:defRPr sz="1600">
                <a:latin typeface="Gill Sans Std Ligh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62000"/>
            <a:ext cx="73152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4900"/>
              </a:lnSpc>
              <a:defRPr sz="4800" b="0" i="0">
                <a:solidFill>
                  <a:srgbClr val="C4004F"/>
                </a:solidFill>
                <a:latin typeface="Gill Sans Std Light"/>
                <a:cs typeface="Gill Sans Std Light"/>
              </a:defRPr>
            </a:lvl1pPr>
          </a:lstStyle>
          <a:p>
            <a:r>
              <a:rPr lang="en-US" dirty="0"/>
              <a:t>Slide Headline 1</a:t>
            </a:r>
            <a:br>
              <a:rPr lang="en-US" dirty="0"/>
            </a:br>
            <a:r>
              <a:rPr lang="en-US" dirty="0"/>
              <a:t>Slide Headline 2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fld id="{7D289284-70B2-944D-BA0D-80D5B831EF78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ill Sans Std Light"/>
              </a:defRPr>
            </a:lvl1pPr>
          </a:lstStyle>
          <a:p>
            <a:fld id="{4A75BE36-4E3E-C248-B598-07ED9BB6E0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134388"/>
            <a:ext cx="5111750" cy="2991775"/>
          </a:xfrm>
          <a:prstGeom prst="rect">
            <a:avLst/>
          </a:prstGeom>
        </p:spPr>
        <p:txBody>
          <a:bodyPr/>
          <a:lstStyle>
            <a:lvl1pPr>
              <a:buClr>
                <a:srgbClr val="C40033"/>
              </a:buClr>
              <a:defRPr sz="3200">
                <a:latin typeface="Gill Sans Std Light"/>
              </a:defRPr>
            </a:lvl1pPr>
            <a:lvl2pPr>
              <a:buClr>
                <a:srgbClr val="C40033"/>
              </a:buClr>
              <a:defRPr sz="2800">
                <a:latin typeface="Gill Sans Std Light"/>
              </a:defRPr>
            </a:lvl2pPr>
            <a:lvl3pPr>
              <a:buClr>
                <a:srgbClr val="C40033"/>
              </a:buClr>
              <a:defRPr sz="2400">
                <a:latin typeface="Gill Sans Std Light"/>
              </a:defRPr>
            </a:lvl3pPr>
            <a:lvl4pPr>
              <a:buClr>
                <a:srgbClr val="C40033"/>
              </a:buClr>
              <a:defRPr sz="2000">
                <a:latin typeface="Gill Sans Std Light"/>
              </a:defRPr>
            </a:lvl4pPr>
            <a:lvl5pPr>
              <a:buClr>
                <a:srgbClr val="C40033"/>
              </a:buClr>
              <a:defRPr sz="2000">
                <a:latin typeface="Gill Sans Std Ligh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134388"/>
            <a:ext cx="2551113" cy="2991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latin typeface="Gill Sans Std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914400" y="2362200"/>
            <a:ext cx="7315200" cy="4572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Slide Subhead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62000"/>
            <a:ext cx="73152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4900"/>
              </a:lnSpc>
              <a:defRPr sz="4800" b="0" i="0">
                <a:solidFill>
                  <a:srgbClr val="C4004F"/>
                </a:solidFill>
                <a:latin typeface="Gill Sans Std Light"/>
                <a:cs typeface="Gill Sans Std Light"/>
              </a:defRPr>
            </a:lvl1pPr>
          </a:lstStyle>
          <a:p>
            <a:r>
              <a:rPr lang="en-US" dirty="0"/>
              <a:t>Slide Headline 1</a:t>
            </a:r>
            <a:br>
              <a:rPr lang="en-US" dirty="0"/>
            </a:br>
            <a:r>
              <a:rPr lang="en-US" dirty="0"/>
              <a:t>Slide Headline 2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fld id="{7D289284-70B2-944D-BA0D-80D5B831EF78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ill Sans Std Light"/>
              </a:defRPr>
            </a:lvl1pPr>
          </a:lstStyle>
          <a:p>
            <a:fld id="{4A75BE36-4E3E-C248-B598-07ED9BB6E0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solidFill>
                  <a:srgbClr val="011F4F"/>
                </a:solidFill>
                <a:latin typeface="Gill Sans Std Bold"/>
                <a:cs typeface="Gill Sans Std Bold"/>
              </a:defRPr>
            </a:lvl1pPr>
          </a:lstStyle>
          <a:p>
            <a:r>
              <a:rPr lang="en-US" dirty="0"/>
              <a:t>Slide Subhead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Gill Sans Std Ligh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ill Sans Std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fld id="{7D289284-70B2-944D-BA0D-80D5B831EF78}" type="datetimeFigureOut">
              <a:rPr lang="en-US" smtClean="0"/>
              <a:pPr/>
              <a:t>4/13/2023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Gill Sans Std Ligh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Gill Sans Std Light"/>
              </a:defRPr>
            </a:lvl1pPr>
          </a:lstStyle>
          <a:p>
            <a:fld id="{4A75BE36-4E3E-C248-B598-07ED9BB6E0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208648" y="0"/>
            <a:ext cx="1944496" cy="294162"/>
          </a:xfrm>
          <a:prstGeom prst="rect">
            <a:avLst/>
          </a:prstGeom>
          <a:solidFill>
            <a:srgbClr val="C40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14160DDSS_logo_DDSfinal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215889" y="422006"/>
            <a:ext cx="718095" cy="88609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7208648" cy="294162"/>
          </a:xfrm>
          <a:prstGeom prst="rect">
            <a:avLst/>
          </a:prstGeom>
          <a:solidFill>
            <a:srgbClr val="011F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hcp/duration-isolation.htm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hcp/duration-isolation.htm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hcp/duration-isolation.htm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hcp/duration-isolation.htm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hcp/duration-isolation.htm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vid19treatmentguidelines.nih.gov/overview/clinical-spectrum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ronavirus.dc.gov/sites/default/files/dc/sites/coronavirus/page_content/attachments/COVID-19_DC_Health_HCP_RTW_11.4.22.pdf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vid.cdc.gov/covid-data-tracker/#county-view?list_select_state=District+of+Columbia&amp;data-type=Risk&amp;list_select_county=11001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oronavirus.dc.gov/sites/default/files/dc/sites/coronavirus/page_content/attachments/COVID-19_DC_Health_HCP_RTW_11.4.22.pdf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cdc.gov/coronavirus/2019-ncov/your-health/isolatio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your-health/if-you-were-exposed.htm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3064" y="4197716"/>
            <a:ext cx="7768206" cy="1800629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lnSpc>
                <a:spcPts val="4900"/>
              </a:lnSpc>
              <a:defRPr sz="480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Std Light"/>
              <a:ea typeface="+mj-ea"/>
              <a:cs typeface="Gill Sans Std Ligh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Std Light"/>
                <a:ea typeface="+mj-ea"/>
                <a:cs typeface="Gill Sans Std Light"/>
              </a:rPr>
              <a:t>“Informational Refresher </a:t>
            </a:r>
            <a:r>
              <a:rPr lang="en-US" sz="2200" dirty="0">
                <a:latin typeface="Gill Sans Std Light"/>
                <a:ea typeface="+mj-ea"/>
                <a:cs typeface="Gill Sans Std Light"/>
              </a:rPr>
              <a:t>o</a:t>
            </a:r>
            <a:r>
              <a:rPr kumimoji="0" lang="en-US" sz="2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Std Light"/>
                <a:ea typeface="+mj-ea"/>
                <a:cs typeface="Gill Sans Std Light"/>
              </a:rPr>
              <a:t>n COVID Guidance when in the Community and for I/DD Providers””</a:t>
            </a:r>
            <a:endParaRPr lang="en-US" sz="2000" dirty="0">
              <a:latin typeface="Gill Sans Std Light"/>
              <a:ea typeface="+mj-ea"/>
              <a:cs typeface="Gill Sans Std Ligh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9424" y="5711649"/>
            <a:ext cx="9144000" cy="573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ts val="4900"/>
              </a:lnSpc>
              <a:defRPr sz="480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Std"/>
                <a:ea typeface="+mj-ea"/>
                <a:cs typeface="Gill Sans Std"/>
              </a:rPr>
              <a:t>Michael Sigelman, MSN, RN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dirty="0">
                <a:latin typeface="Gill Sans Std"/>
                <a:ea typeface="+mj-ea"/>
                <a:cs typeface="Gill Sans Std"/>
              </a:rPr>
              <a:t>January 27</a:t>
            </a:r>
            <a:r>
              <a:rPr lang="en-US" sz="1600" i="1" baseline="30000" dirty="0">
                <a:latin typeface="Gill Sans Std"/>
                <a:ea typeface="+mj-ea"/>
                <a:cs typeface="Gill Sans Std"/>
              </a:rPr>
              <a:t>th</a:t>
            </a:r>
            <a:r>
              <a:rPr lang="en-US" sz="1600" i="1" dirty="0">
                <a:latin typeface="Gill Sans Std"/>
                <a:ea typeface="+mj-ea"/>
                <a:cs typeface="Gill Sans Std"/>
              </a:rPr>
              <a:t>, 2023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Std"/>
                <a:ea typeface="+mj-ea"/>
                <a:cs typeface="Gill Sans Std"/>
              </a:rPr>
              <a:t>Edited and presented again on February 24</a:t>
            </a:r>
            <a:r>
              <a:rPr kumimoji="0" lang="en-US" sz="1600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Std"/>
                <a:ea typeface="+mj-ea"/>
                <a:cs typeface="Gill Sans Std"/>
              </a:rPr>
              <a:t>th</a:t>
            </a: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Std"/>
                <a:ea typeface="+mj-ea"/>
                <a:cs typeface="Gill Sans Std"/>
              </a:rPr>
              <a:t>, 2023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526" y="425303"/>
            <a:ext cx="1472717" cy="2016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500" y="5863905"/>
            <a:ext cx="707744" cy="8422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568225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COVID Guidance – When a person supported tests </a:t>
            </a:r>
            <a:r>
              <a:rPr lang="en-US" sz="2000" b="1" dirty="0"/>
              <a:t>POSITIVE</a:t>
            </a:r>
            <a:endParaRPr lang="en-US" sz="2000" b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9CE058-8B49-7E57-0C19-D4125DE92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570" y="2025425"/>
            <a:ext cx="6660859" cy="46456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5910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568225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COVID Guidance – When a person supported tests </a:t>
            </a:r>
            <a:r>
              <a:rPr lang="en-US" sz="2000" b="1" dirty="0"/>
              <a:t>POSITIVE</a:t>
            </a:r>
            <a:endParaRPr lang="en-US" sz="2000" b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326D8-7442-8A89-2EA6-E6ECCC330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1629" y="2296573"/>
            <a:ext cx="6140741" cy="34565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272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098988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COVID Guidance – When a person supported tests </a:t>
            </a:r>
            <a:r>
              <a:rPr lang="en-US" sz="2000" b="1" dirty="0"/>
              <a:t>POSITIVE</a:t>
            </a:r>
            <a:endParaRPr lang="en-US" sz="2000" b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0C27E4-96F1-FC24-7B2A-4E61E9147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8808" y="1553607"/>
            <a:ext cx="4986670" cy="49662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4180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098988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COVID Guidance – When a person supported tests </a:t>
            </a:r>
            <a:r>
              <a:rPr lang="en-US" sz="2000" b="1" dirty="0"/>
              <a:t>POSITIVE</a:t>
            </a:r>
            <a:endParaRPr lang="en-US" sz="2000" b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F1404-D5C8-167E-3D5B-EEDE0B96B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455" y="2408523"/>
            <a:ext cx="7413659" cy="16439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8414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098988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COVID Guidance – When a person supported tests </a:t>
            </a:r>
            <a:r>
              <a:rPr lang="en-US" sz="2000" b="1" dirty="0"/>
              <a:t>POSITIVE</a:t>
            </a:r>
            <a:endParaRPr lang="en-US" sz="2000" b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1E6B81-62DE-323F-4617-4AF9DBFC14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211" y="1640223"/>
            <a:ext cx="7283189" cy="41597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0567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098988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COVID Guidance – When a person supported tests </a:t>
            </a:r>
            <a:r>
              <a:rPr lang="en-US" sz="2000" b="1" dirty="0"/>
              <a:t>POSITIVE</a:t>
            </a:r>
            <a:endParaRPr lang="en-US" sz="2000" b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this same webpage, you will find this link</a:t>
            </a: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information is for healthcare professionals providing supports for people in healthcare settings.  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The next slide will explain some of the information provided.  Please visit the link (in the middle of the webpage) to learn more detailed information.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D47FDD-1B0C-92AA-172B-4B597FB25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28" y="2160426"/>
            <a:ext cx="7966398" cy="9137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1323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098988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COVID Guidance – When a person supported tests </a:t>
            </a:r>
            <a:r>
              <a:rPr lang="en-US" sz="2000" b="1" dirty="0"/>
              <a:t>POSITIVE</a:t>
            </a:r>
            <a:endParaRPr lang="en-US" sz="2000" b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If you are mildly ill with COVID and are not moderately or severely immunocompromised: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Isolate through Day 5 and wear a mask through Day 10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Loss of taste or smell may continue after other symptoms improve; this should not delay the end of isolation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Wear a high-quality mask 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If your symptoms come back or get worse, restart the isolation period at day 0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If you cannot wear a mask, isolate for 10 days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In certain high-risk congregate settings that have high risk of secondary transmission, CDC recommends a 10-day isolation period for residents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Please visit this webpage for more detailed information: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6"/>
              </a:rPr>
              <a:t>https://www.cdc.gov/coronavirus/2019-ncov/hcp/duration-isolation.html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48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098988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COVID Guidance – When a person supported tests </a:t>
            </a:r>
            <a:r>
              <a:rPr lang="en-US" sz="2000" b="1" dirty="0"/>
              <a:t>POSITIVE</a:t>
            </a:r>
            <a:endParaRPr lang="en-US" sz="2000" b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If you test positive, remain asymptomatic, and are not moderately or severely immunocompromised: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 discontinue isolation at least 5 days after the first positive viral test (day 0 is the date the test was performed, and day 1 is the next full day after)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Wear a high-quality mask through day 10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If symptoms develop, the 5-day isolation period starts over (day 0 is the first day of symptoms)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If you cannot wear a mask, isolate for 10 days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In certain high-risk congregate settings that have high risk of secondary transmission, CDC recommends a 10-day isolation period for residents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Please visit this webpage for more detailed information: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6"/>
              </a:rPr>
              <a:t>https://www.cdc.gov/coronavirus/2019-ncov/hcp/duration-isolation.html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79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098988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COVID Guidance – When a person supported tests </a:t>
            </a:r>
            <a:r>
              <a:rPr lang="en-US" sz="2000" b="1" dirty="0"/>
              <a:t>POSITIVE</a:t>
            </a:r>
            <a:endParaRPr lang="en-US" sz="2000" b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If you are moderately ill and not moderately or severely immunocompromised: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Isolation and precautions can be discontinued 10 days after symptom onset (day 0 is the day symptoms appeared, and day 1 is the next full day thereafter)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Please visit this webpage for more detailed information: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6"/>
              </a:rPr>
              <a:t>https://www.cdc.gov/coronavirus/2019-ncov/hcp/duration-isolation.html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25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098988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COVID Guidance – When a person supported tests </a:t>
            </a:r>
            <a:r>
              <a:rPr lang="en-US" sz="2000" b="1" dirty="0"/>
              <a:t>POSITIVE</a:t>
            </a:r>
            <a:endParaRPr lang="en-US" sz="2000" b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If you are severely ill and not moderately or severely immunocompromised: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Isolation should continue for at least 10 days after your symptoms begin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Some people may remain infectious more than 10 days, and precautions may continue for up to 20 days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Speak with your doctor for further guidance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Please visit this webpage for more detailed information: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6"/>
              </a:rPr>
              <a:t>https://www.cdc.gov/coronavirus/2019-ncov/hcp/duration-isolation.html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792147"/>
            <a:ext cx="7080105" cy="4660023"/>
          </a:xfrm>
        </p:spPr>
        <p:txBody>
          <a:bodyPr/>
          <a:lstStyle/>
          <a:p>
            <a:r>
              <a:rPr lang="en-US" sz="2000" dirty="0"/>
              <a:t>COVID Guidance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Visitors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Date, Time, Initials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Temperature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Questions regarding exposure, recent history of illness, current state of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People Receiving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Restrictions (if any) based upon their health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Agreed upon or discussed activities</a:t>
            </a:r>
          </a:p>
        </p:txBody>
      </p:sp>
    </p:spTree>
    <p:extLst>
      <p:ext uri="{BB962C8B-B14F-4D97-AF65-F5344CB8AC3E}">
        <p14:creationId xmlns:p14="http://schemas.microsoft.com/office/powerpoint/2010/main" val="4097735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098988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COVID Guidance – When a person supported tests </a:t>
            </a:r>
            <a:r>
              <a:rPr lang="en-US" sz="2000" b="1" dirty="0"/>
              <a:t>POSITIVE</a:t>
            </a:r>
            <a:endParaRPr lang="en-US" sz="2000" b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If you are moderately or severely immunocompromised, regardless of symptoms and severity: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may remain infectious beyond 20 days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CDC states to end isolation by testing and consulting with an infectious disease specialist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visit this webpage for more detailed information: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https://www.cdc.gov/coronavirus/2019-ncov/hcp/duration-isolation.html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87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098988"/>
            <a:ext cx="7413658" cy="4660023"/>
          </a:xfrm>
        </p:spPr>
        <p:txBody>
          <a:bodyPr/>
          <a:lstStyle/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Definitions of severity of symptoms/illness</a:t>
            </a: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hlinkClick r:id="rId6"/>
              </a:rPr>
              <a:t>Clinical Spectrum | COVID-19 Treatment Guidelines (nih.gov)</a:t>
            </a:r>
            <a:endParaRPr lang="en-US" sz="1800" dirty="0">
              <a:latin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https://www.covid19treatmentguidelines.nih.gov/overview/clinical-spectrum/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next slide provides definitions for asymptomatic, mild, moderate, severe, and critical symptoms/illness.  Please visit the site above to learn more from NIH’s COVID-19 Treatment Guidelines</a:t>
            </a: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52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098988"/>
            <a:ext cx="7413658" cy="4660023"/>
          </a:xfrm>
        </p:spPr>
        <p:txBody>
          <a:bodyPr/>
          <a:lstStyle/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Definitions of severity of symptoms/illness</a:t>
            </a: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B40F5-EF64-CDEC-69C3-91F95E760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665" y="1585651"/>
            <a:ext cx="6847726" cy="48201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0232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568225"/>
            <a:ext cx="7413658" cy="4660023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uidance for Staff – Coronavirus 2019 (COVID-19): Guidance for Healthcare Personnel Monitoring, Restriction, and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eturn to Work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https://coronavirus.dc.gov/sites/default/files/dc/sites/coronavirus/page_content/attachments/COVID-19_DC_Health_HCP_RTW_11.4.22.pdf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75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568225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Guidance for Staff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COVID guidance for Staff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Seven-page document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 edited November 4, 2022</a:t>
            </a:r>
          </a:p>
        </p:txBody>
      </p:sp>
    </p:spTree>
    <p:extLst>
      <p:ext uri="{BB962C8B-B14F-4D97-AF65-F5344CB8AC3E}">
        <p14:creationId xmlns:p14="http://schemas.microsoft.com/office/powerpoint/2010/main" val="2948344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568225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Guidance for Staff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Key points to reinforce with HCP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Follow facility protocol for sick employees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Remail vigilant for symptoms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Stay home if sick, or notify, isolate, and leave if you become sick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visit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either of the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webpages below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for more detailed information, including the specific indications for which type of source control is appropriate based upon community transmission: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CDC COVID Data Tracker: County View</a:t>
            </a:r>
            <a:r>
              <a:rPr lang="en-US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https://covid.cdc.gov/covid-data-tracker/#county-view?list_select_state=District+of+Columbia&amp;data-type=Risk&amp;list_select_county=1100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589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568225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Guidance for Staff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Monitoring for signs and symptoms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Continue to educate employees 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Screen more frequently if an outbreak has occurred at your facility</a:t>
            </a:r>
          </a:p>
        </p:txBody>
      </p:sp>
    </p:spTree>
    <p:extLst>
      <p:ext uri="{BB962C8B-B14F-4D97-AF65-F5344CB8AC3E}">
        <p14:creationId xmlns:p14="http://schemas.microsoft.com/office/powerpoint/2010/main" val="2327472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568225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Guidance for Staff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See link for guidance if you are experiencing a staffing shortage</a:t>
            </a:r>
          </a:p>
        </p:txBody>
      </p:sp>
    </p:spTree>
    <p:extLst>
      <p:ext uri="{BB962C8B-B14F-4D97-AF65-F5344CB8AC3E}">
        <p14:creationId xmlns:p14="http://schemas.microsoft.com/office/powerpoint/2010/main" val="524316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628" y="1098988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Guidance for Staff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Defining exposure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Prolonged close contact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Exposure in the context of this guidance is a HCP who had prolonged (≥15 minutes over a 24-hour period) close contact (within 6 feet) with a patient, visitor, or HCP with confirmed COVID-19 </a:t>
            </a:r>
            <a:r>
              <a:rPr lang="en-US" sz="2000" b="1" dirty="0"/>
              <a:t>AND:</a:t>
            </a:r>
          </a:p>
          <a:p>
            <a:pPr marL="1657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HCP was not wearing a respirator (or if wearing a facemask, the person infected with SARS-CoV-2 is not wearing a mask). </a:t>
            </a:r>
            <a:r>
              <a:rPr lang="en-US" sz="1900" b="1" dirty="0"/>
              <a:t>OR</a:t>
            </a:r>
          </a:p>
          <a:p>
            <a:pPr marL="1657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HCP was not wearing eye protection if the person with COVID-19 was not wearing a cloth face covering or facemask. </a:t>
            </a:r>
            <a:r>
              <a:rPr lang="en-US" sz="1900" b="1" dirty="0"/>
              <a:t>OR</a:t>
            </a:r>
          </a:p>
          <a:p>
            <a:pPr marL="1657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HCP was not wearing all recommended PPE while present for an aerosol-generating procedure (AGP).</a:t>
            </a:r>
          </a:p>
          <a:p>
            <a:pPr marL="2114550" lvl="4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Any duration is considered prolonged if the exposure occurred during an aerosol-generating procedure where PPE was indicated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89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628" y="1026716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Guidance for Staff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Determining if someone is infectious: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persons with confirmed COVID-19 who developed symptoms, the exposure window is 2 days before symptom onset through the time when the individual meets criteria for discontinuation of transmission-based precautions or home isolation.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persons with confirmed COVID-19 who never developed symptoms, the exposure window is the 2 days prior to the date of specimen collection for the first positive SARS-CoV-2 viral test and will continue through the time when the individual meets criteria for discontinuation of transmission-based precautions or home isolation.</a:t>
            </a:r>
          </a:p>
        </p:txBody>
      </p:sp>
    </p:spTree>
    <p:extLst>
      <p:ext uri="{BB962C8B-B14F-4D97-AF65-F5344CB8AC3E}">
        <p14:creationId xmlns:p14="http://schemas.microsoft.com/office/powerpoint/2010/main" val="173551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792147"/>
            <a:ext cx="7080105" cy="4660023"/>
          </a:xfrm>
        </p:spPr>
        <p:txBody>
          <a:bodyPr/>
          <a:lstStyle/>
          <a:p>
            <a:r>
              <a:rPr lang="en-US" sz="2000" dirty="0"/>
              <a:t>COVID Guidance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Increase in positive COVID-19 cases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Holidays?  Relaxation of masking?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equirement for employees to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properly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wear facemasks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Decrease the risk of potential serious illness/hospitalization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0631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628" y="1026716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Guidance for Staff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Returning to work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Please see the guidance pages 4-7 for people who are: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Exposed</a:t>
            </a:r>
          </a:p>
          <a:p>
            <a:pPr marL="1200150" lvl="2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Positive	</a:t>
            </a:r>
          </a:p>
          <a:p>
            <a:pPr marL="1657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</a:rPr>
              <a:t>Symptomatic</a:t>
            </a:r>
          </a:p>
          <a:p>
            <a:pPr marL="1657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</a:rPr>
              <a:t>Asymptomatic </a:t>
            </a:r>
          </a:p>
        </p:txBody>
      </p:sp>
    </p:spTree>
    <p:extLst>
      <p:ext uri="{BB962C8B-B14F-4D97-AF65-F5344CB8AC3E}">
        <p14:creationId xmlns:p14="http://schemas.microsoft.com/office/powerpoint/2010/main" val="3875957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80939" y="1780399"/>
            <a:ext cx="7315200" cy="4437578"/>
          </a:xfrm>
        </p:spPr>
        <p:txBody>
          <a:bodyPr/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    </a:t>
            </a:r>
          </a:p>
        </p:txBody>
      </p:sp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    </a:t>
            </a:r>
          </a:p>
        </p:txBody>
      </p:sp>
      <p:sp>
        <p:nvSpPr>
          <p:cNvPr id="82" name="Subtitle 81"/>
          <p:cNvSpPr>
            <a:spLocks noGrp="1"/>
          </p:cNvSpPr>
          <p:nvPr>
            <p:ph type="subTitle" idx="1"/>
          </p:nvPr>
        </p:nvSpPr>
        <p:spPr>
          <a:xfrm>
            <a:off x="1001763" y="2362200"/>
            <a:ext cx="7315200" cy="457200"/>
          </a:xfrm>
        </p:spPr>
        <p:txBody>
          <a:bodyPr/>
          <a:lstStyle/>
          <a:p>
            <a:r>
              <a:rPr lang="en-US" dirty="0"/>
              <a:t> 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1889" y="376287"/>
            <a:ext cx="1037922" cy="6481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B0A3DB-368A-93D7-67EA-84F6906F1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798" y="1474018"/>
            <a:ext cx="7620000" cy="42862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4701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91031" y="1769806"/>
            <a:ext cx="7961938" cy="3597532"/>
          </a:xfrm>
          <a:solidFill>
            <a:schemeClr val="tx2">
              <a:lumMod val="20000"/>
              <a:lumOff val="80000"/>
            </a:schemeClr>
          </a:solidFill>
        </p:spPr>
        <p:txBody>
          <a:bodyPr numCol="3"/>
          <a:lstStyle/>
          <a:p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esenter:</a:t>
            </a:r>
            <a:b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Michael Sigelman, MSN, RN</a:t>
            </a:r>
            <a:b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Nurse educator</a:t>
            </a:r>
            <a:br>
              <a:rPr lang="en-US" sz="1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Department on Disability Services</a:t>
            </a:r>
            <a:br>
              <a:rPr lang="en-US" sz="1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Developmental Disabilities Administration</a:t>
            </a:r>
            <a:br>
              <a:rPr lang="en-US" sz="1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One Independence Square</a:t>
            </a:r>
            <a:br>
              <a:rPr lang="en-US" sz="1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250 E Street SW, 5</a:t>
            </a:r>
            <a:r>
              <a:rPr lang="en-US" sz="1600" baseline="300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Floor</a:t>
            </a:r>
            <a:br>
              <a:rPr lang="en-US" sz="1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Washington DC  20024-3208</a:t>
            </a:r>
            <a:br>
              <a:rPr lang="en-US" sz="1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Work number: 202-631-1472 </a:t>
            </a:r>
            <a:b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michael.sigelman@dc.gov</a:t>
            </a:r>
            <a:br>
              <a:rPr lang="en-US" sz="1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Website: www.dds.dc.gov</a:t>
            </a:r>
            <a:b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latin typeface="+mj-lt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036" y="435939"/>
            <a:ext cx="872652" cy="11376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568225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COVID Guidance</a:t>
            </a:r>
          </a:p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 a person supported is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EXPOSED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https://www.cdc.gov/coronavirus/2019-ncov/your-health/if-you-were-exposed.html</a:t>
            </a:r>
            <a:endParaRPr lang="en-US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 a person supported tests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POSITIVE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                                                    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https://www.cdc.gov/coronavirus/2019-ncov/your-health/isolation.html</a:t>
            </a:r>
            <a:endParaRPr lang="en-US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uidance for Staff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https://coronavirus.dc.gov/sites/default/files/dc/sites/coronavirus/page_content/attachments/COVID-19_DC_Health_HCP_RTW_11.4.22.pdf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81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516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568225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COVID Guidance –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 a person supported is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EXPOSED 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9B4E1-936C-743C-A8C9-510C1E993F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432" y="2496647"/>
            <a:ext cx="5467360" cy="30932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582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568225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COVID Guidance –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 a person supported is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EXPOSED </a:t>
            </a: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F6E903-2984-FAA6-E865-6C1A59CE9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7602" y="2296573"/>
            <a:ext cx="5708795" cy="35786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6761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568225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COVID Guidance –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 a person supported is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EXPOSED 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D2A1E6-5050-003C-E45D-2803D8E11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2565" y="2296573"/>
            <a:ext cx="5138869" cy="36214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5497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568225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COVID Guidance –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hen a person supported is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EXPOSED 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DE7AF5-5746-3E34-0F5D-12E64BCF4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455" y="2824156"/>
            <a:ext cx="6484689" cy="8676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467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/>
          <p:cNvSpPr>
            <a:spLocks noGrp="1"/>
          </p:cNvSpPr>
          <p:nvPr>
            <p:ph type="title"/>
          </p:nvPr>
        </p:nvSpPr>
        <p:spPr>
          <a:xfrm>
            <a:off x="651198" y="442651"/>
            <a:ext cx="7315200" cy="763089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Guidance and Expectations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657795"/>
            <a:ext cx="819150" cy="86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716" y="435258"/>
            <a:ext cx="902518" cy="1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856" y="310274"/>
            <a:ext cx="1037922" cy="6481713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174FAF68-6476-C36A-6514-9F73DA2A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401107"/>
            <a:ext cx="7315200" cy="457200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DB9843-FB46-C872-1028-415AEF28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198" y="1568225"/>
            <a:ext cx="7413658" cy="4660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COVID Guidance – When a person supported tests </a:t>
            </a:r>
            <a:r>
              <a:rPr lang="en-US" sz="2000" b="1" dirty="0"/>
              <a:t>POSITIVE</a:t>
            </a:r>
            <a:endParaRPr lang="en-US" sz="2000" b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164A-AC4A-FFBB-9C37-1C3B6986F2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0840" y="2067518"/>
            <a:ext cx="6702319" cy="42614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801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14555</TotalTime>
  <Words>2191</Words>
  <Application>Microsoft Office PowerPoint</Application>
  <PresentationFormat>On-screen Show (4:3)</PresentationFormat>
  <Paragraphs>385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Gill Sans Std</vt:lpstr>
      <vt:lpstr>Gill Sans Std Bold</vt:lpstr>
      <vt:lpstr>Gill Sans Std Light</vt:lpstr>
      <vt:lpstr>Office Theme</vt:lpstr>
      <vt:lpstr>PowerPoint Presentation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Guidance and Expectations</vt:lpstr>
      <vt:lpstr>    </vt:lpstr>
      <vt:lpstr>Presenter: Michael Sigelman, MSN, RN Nurse educator Department on Disability Services Developmental Disabilities Administration One Independence Square 250 E Street SW, 5th Floor Washington DC  20024-3208 Work number: 202-631-1472  michael.sigelman@dc.gov Website: www.dds.dc.gov           </vt:lpstr>
    </vt:vector>
  </TitlesOfParts>
  <Company>Production Artist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Beidleman, Steven (DDS)</cp:lastModifiedBy>
  <cp:revision>570</cp:revision>
  <cp:lastPrinted>2020-08-12T15:37:20Z</cp:lastPrinted>
  <dcterms:created xsi:type="dcterms:W3CDTF">2014-12-09T03:54:50Z</dcterms:created>
  <dcterms:modified xsi:type="dcterms:W3CDTF">2023-04-13T15:03:13Z</dcterms:modified>
</cp:coreProperties>
</file>