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735" cy="464503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2" y="0"/>
            <a:ext cx="3037735" cy="464503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D848232D-D1A3-46F9-8FA8-794DD059FD17}" type="datetimeFigureOut">
              <a:rPr lang="en-US" smtClean="0"/>
              <a:t>5/14/2019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15156"/>
            <a:ext cx="5609588" cy="4183697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313"/>
            <a:ext cx="3037735" cy="464503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2" y="8830313"/>
            <a:ext cx="3037735" cy="464503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59068691-184F-4102-B6CC-83F49858AD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0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068691-184F-4102-B6CC-83F49858AD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80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F4D3-8A7D-4F36-BB4C-F9A42AD5657C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C40C-F100-4225-BF17-D93670579033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5581-8119-48A2-847E-D665641CB4BC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34FA-169F-45D0-9BFE-4890241E1924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5A53-1431-40DE-97BF-46EDED7918DA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1DA3-C90B-4EFF-BCC0-97BBF86B8BDC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E7E5-B494-40B6-88FA-C9BB38884153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6F638-C6E4-423D-9313-5EC2C9D985F0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C7D5-8872-4A7B-9297-FA482CA445C4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048-9673-487E-86BA-E3F240BC80A0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9101C-32B8-4AF7-A0B4-1943E6F29F18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1BB830-25EC-4337-857E-3072F904DDA4}" type="datetime1">
              <a:rPr lang="en-US" smtClean="0"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EF6DEC5-62C7-42D3-AAD1-6055D6D54D4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jpe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52401"/>
            <a:ext cx="8763000" cy="2209800"/>
          </a:xfrm>
        </p:spPr>
        <p:txBody>
          <a:bodyPr>
            <a:normAutofit/>
          </a:bodyPr>
          <a:lstStyle/>
          <a:p>
            <a:pPr algn="ctr"/>
            <a:br>
              <a:rPr lang="en-US" sz="2200" b="1" dirty="0">
                <a:latin typeface="Stencil" panose="040409050D0802020404" pitchFamily="82" charset="0"/>
              </a:rPr>
            </a:br>
            <a:r>
              <a:rPr lang="en-US" sz="2200" b="1" dirty="0">
                <a:latin typeface="Stencil" panose="040409050D0802020404" pitchFamily="82" charset="0"/>
              </a:rPr>
              <a:t>(REVISED) </a:t>
            </a:r>
            <a:r>
              <a:rPr lang="en-US" sz="1800" b="1" dirty="0">
                <a:solidFill>
                  <a:srgbClr val="FF0000"/>
                </a:solidFill>
                <a:latin typeface="Stencil" panose="040409050D0802020404" pitchFamily="82" charset="0"/>
              </a:rPr>
              <a:t>PROCEDURES FOR REQUESTING durable medical equipment, prosthetics, orthotics, and supplies (DMEPOS) </a:t>
            </a:r>
            <a:br>
              <a:rPr lang="en-US" sz="1800" b="1" dirty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sz="1800" b="1" dirty="0">
                <a:solidFill>
                  <a:srgbClr val="FF0000"/>
                </a:solidFill>
                <a:latin typeface="Stencil" panose="040409050D0802020404" pitchFamily="82" charset="0"/>
              </a:rPr>
              <a:t>VIA Medicare PART B AND DUAL ELIGIBLE/DUAL ELIGIBLE (QMB)</a:t>
            </a:r>
            <a:endParaRPr lang="en-US" sz="2400" dirty="0">
              <a:solidFill>
                <a:srgbClr val="FF0000"/>
              </a:solidFill>
              <a:latin typeface="Stencil" panose="040409050D0802020404" pitchFamily="82" charset="0"/>
            </a:endParaRPr>
          </a:p>
        </p:txBody>
      </p:sp>
      <p:pic>
        <p:nvPicPr>
          <p:cNvPr id="1026" name="Picture 2" descr="C:\Users\carmencita.kinsey\AppData\Local\Microsoft\Windows\Temporary Internet Files\Content.IE5\BANXSLGM\image_thumb[2]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2667000"/>
            <a:ext cx="909782" cy="125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armencita.kinsey\AppData\Local\Microsoft\Windows\Temporary Internet Files\Content.IE5\XFE020IG\image_thumb[4]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978578"/>
            <a:ext cx="1047750" cy="99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armencita.kinsey\AppData\Local\Microsoft\Windows\Temporary Internet Files\Content.IE5\BANXSLGM\descarga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13" y="2730389"/>
            <a:ext cx="158750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armencita.kinsey\AppData\Local\Microsoft\Windows\Temporary Internet Files\Content.IE5\3GCFGZ0O\Diabetes-Why-Good-Nutrition-Matters-So-Much-300x199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768315"/>
            <a:ext cx="1905000" cy="126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carmencita.kinsey\AppData\Local\Microsoft\Windows\Temporary Internet Files\Content.IE5\3GCFGZ0O\128px-Oxygen-front.svg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062" y="4648200"/>
            <a:ext cx="8128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carmencita.kinsey\AppData\Local\Microsoft\Windows\Temporary Internet Files\Content.IE5\3GCFGZ0O\128px-Oxygen-front.svg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823" y="4361915"/>
            <a:ext cx="8128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carmencita.kinsey\AppData\Local\Microsoft\Windows\Temporary Internet Files\Content.IE5\3GCFGZ0O\Hospital_Bed_102161444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648199"/>
            <a:ext cx="1565429" cy="87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carmencita.kinsey\AppData\Local\Microsoft\Windows\Temporary Internet Files\Content.IE5\BANXSLGM\image[15]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729" y="3086462"/>
            <a:ext cx="1130300" cy="85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carmencita.kinsey\AppData\Local\Microsoft\Windows\Temporary Internet Files\Content.IE5\BANXSLGM\walker-for-seniors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10" y="4431982"/>
            <a:ext cx="861503" cy="102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carmencita.kinsey\AppData\Local\Microsoft\Windows\Temporary Internet Files\Content.IE5\3GCFGZ0O\medical-walker-with-wheels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63" y="4753689"/>
            <a:ext cx="11049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carmencita.kinsey\AppData\Local\Microsoft\Windows\Temporary Internet Files\Content.IE5\6TJ3IO02\lightsaber_cane_by_iceoffire-d3jgbxr[1]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940050"/>
            <a:ext cx="552308" cy="114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carmencita.kinsey\AppData\Local\Microsoft\Windows\Temporary Internet Files\Content.IE5\3GCFGZ0O\wrist_blood_pressure_monitor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223" y="5224462"/>
            <a:ext cx="1044499" cy="106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carmencita.kinsey\AppData\Local\Microsoft\Windows\Temporary Internet Files\Content.IE5\XFE020IG\teststrips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556" y="5663086"/>
            <a:ext cx="762000" cy="59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carmencita.kinsey\AppData\Local\Microsoft\Windows\Temporary Internet Files\Content.IE5\6TJ3IO02\1280px-Diabetic_shoes[1]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22" y="5574441"/>
            <a:ext cx="1196410" cy="568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carmencita.kinsey\AppData\Local\Microsoft\Windows\Temporary Internet Files\Content.IE5\XFE020IG\220px-Low_cost_prosthetic_limbs[1]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88314" y="5487987"/>
            <a:ext cx="1013823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carmencita.kinsey\AppData\Local\Microsoft\Windows\Temporary Internet Files\Content.IE5\6TJ3IO02\1280px-Reading-Glasses[1]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64493" y="4013088"/>
            <a:ext cx="1069107" cy="45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:\Users\carmencita.kinsey\AppData\Local\Microsoft\Windows\Temporary Internet Files\Content.IE5\XFE020IG\large-black-glasses-33.3-4917[1].gi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000" y="3367200"/>
            <a:ext cx="360000" cy="12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carmencita.kinsey\AppData\Local\Microsoft\Windows\Temporary Internet Files\Content.IE5\XFE020IG\large-black-glasses-33.3-4917[1].gi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000" y="3367200"/>
            <a:ext cx="360000" cy="12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carmencita.kinsey\AppData\Local\Microsoft\Windows\Temporary Internet Files\Content.IE5\BANXSLGM\16237-illustration-of-a-pair-of-glasses-pv[1]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036" y="4085579"/>
            <a:ext cx="1276403" cy="45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99BB06-821B-4F57-A8DE-DFE1B29AA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EC5-62C7-42D3-AAD1-6055D6D54D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DMEPOS – MEDICARE PART B </a:t>
            </a:r>
            <a:b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OR DUAL ELIGIBLE/DUAL ELIGIBLE (QMB) BENEFICIARIES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305800" cy="3810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Britannic Bold" panose="020B0903060703020204" pitchFamily="34" charset="0"/>
              </a:rPr>
              <a:t>Beneficiaries who are classified as Medicare Part B or Dual Eligible/Dual Eligible (QMB) must have their prior authorization request(s) for DMEPOS Supplies/Equipment submitted to Medicare first, as Medicare Part B is the first insurer and for Duals--Part B is the first insurer also, with DC Medicaid being the second insurer for Duals</a:t>
            </a:r>
            <a:r>
              <a:rPr lang="en-US" sz="2400" b="1" dirty="0"/>
              <a:t>. </a:t>
            </a: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5EF6DEC5-62C7-42D3-AAD1-6055D6D54D4B}" type="slidenum">
              <a:rPr lang="en-US" b="1" smtClean="0"/>
              <a:t>2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0382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DMEPOS – MEDICARE PART B </a:t>
            </a:r>
            <a:b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OR DUAL ELIGIBLE/DUAL ELIGIBLE (QMB) BENEFICIARIES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" y="2209800"/>
            <a:ext cx="8305800" cy="3505200"/>
          </a:xfrm>
        </p:spPr>
        <p:txBody>
          <a:bodyPr>
            <a:noAutofit/>
          </a:bodyPr>
          <a:lstStyle/>
          <a:p>
            <a:endParaRPr lang="en-US" sz="2800" dirty="0"/>
          </a:p>
          <a:p>
            <a:pPr algn="ctr"/>
            <a:r>
              <a:rPr lang="en-US" sz="2800" b="1" dirty="0">
                <a:latin typeface="Britannic Bold" panose="020B0903060703020204" pitchFamily="34" charset="0"/>
              </a:rPr>
              <a:t>Before proceeding with the instructions on the FOLLOWING pages,  please verify the beneficiary’s insurance eligibility/coverage via DC Medicaid web portal or via Interactive Voice Response (IVR) at 202-906-8319</a:t>
            </a:r>
            <a:r>
              <a:rPr lang="en-US" sz="2800" b="1" dirty="0"/>
              <a:t>.</a:t>
            </a:r>
            <a:r>
              <a:rPr lang="en-US" sz="280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5EF6DEC5-62C7-42D3-AAD1-6055D6D54D4B}" type="slidenum">
              <a:rPr lang="en-US" b="1" smtClean="0"/>
              <a:t>3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4548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DMEPOS – MEDICARE PART B </a:t>
            </a:r>
            <a:b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OR DUAL ELIGIBLE/DUAL ELIGIBLE (QMB) BENEFICIARIES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305800" cy="3505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Britannic Bold" panose="020B0903060703020204" pitchFamily="34" charset="0"/>
              </a:rPr>
              <a:t>For all DMEPOS Supplies/Equipment, the beneficiary must obtain a prescription (not a 719A form) from their Attending Physician with medical justification; and in some instances medical chart notes. FOR SOME EQUIPMENT/SUPPLIES, A FACE-TO-FACE WITH THE PCP MAY BE REQUIRED. </a:t>
            </a:r>
            <a:endParaRPr lang="en-US" b="1" dirty="0">
              <a:latin typeface="Britannic Bold" panose="020B09030607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5EF6DEC5-62C7-42D3-AAD1-6055D6D54D4B}" type="slidenum">
              <a:rPr lang="en-US" b="1" smtClean="0"/>
              <a:t>4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6893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6764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DMEPOS – MEDICARE PART B </a:t>
            </a:r>
            <a:b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OR DUAL ELIGIBLE/DUAL ELIGIBLE (QMB) BENEFICIARIES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05000"/>
            <a:ext cx="8305800" cy="4495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Britannic Bold" panose="020B0903060703020204" pitchFamily="34" charset="0"/>
              </a:rPr>
              <a:t>The Beneficiary gives the prescription, medical justification and medical chart notes (if REQUIRED) to a CERTIFIED Medicare DMEPOS Supplier of their choice.</a:t>
            </a:r>
          </a:p>
          <a:p>
            <a:pPr algn="ctr"/>
            <a:r>
              <a:rPr lang="en-US" sz="2800" b="1" dirty="0">
                <a:latin typeface="Britannic Bold" panose="020B0903060703020204" pitchFamily="34" charset="0"/>
              </a:rPr>
              <a:t>Note:  AS A Provider, you should always give the beneficiary the choice of three (3) CERTIFIED Medicare Suppliers to select from.</a:t>
            </a:r>
            <a:endParaRPr lang="en-US" b="1" dirty="0">
              <a:latin typeface="Britannic Bold" panose="020B09030607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5EF6DEC5-62C7-42D3-AAD1-6055D6D54D4B}" type="slidenum">
              <a:rPr lang="en-US" b="1" smtClean="0"/>
              <a:t>5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6615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DMEPOS – MEDICARE PART B </a:t>
            </a:r>
            <a:b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OR DUAL ELIGIBLE/DUAL ELIGIBLE (QMB)  BENEFICIARIES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305800" cy="3505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Britannic Bold" panose="020B0903060703020204" pitchFamily="34" charset="0"/>
              </a:rPr>
              <a:t>The beneficiary should always check with the CERTIFIED Medicare DMEPOS Supplier(s) to make certain that they are still CERTIFIED with Medicare to provide DMEPOS supplies or equipment needed.</a:t>
            </a:r>
            <a:endParaRPr lang="en-US" b="1" dirty="0">
              <a:latin typeface="Britannic Bold" panose="020B09030607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5EF6DEC5-62C7-42D3-AAD1-6055D6D54D4B}" type="slidenum">
              <a:rPr lang="en-US" b="1" smtClean="0"/>
              <a:t>6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3906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7772400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DMEPOS – MEDICARE PART B </a:t>
            </a:r>
            <a:b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OR DUAL ELIGIBLE/DUAL ELIGIBLE (QMB) BENEFICIARIES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399"/>
            <a:ext cx="8305800" cy="5486401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ritannic Bold" panose="020B0903060703020204" pitchFamily="34" charset="0"/>
              </a:rPr>
              <a:t>termination of Medicare’s Competitive Bidding Program</a:t>
            </a:r>
            <a:endParaRPr lang="en-US" sz="1200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  <a:p>
            <a:endParaRPr lang="en-US" sz="1800" b="1" dirty="0">
              <a:latin typeface="Britannic Bold" panose="020B0903060703020204" pitchFamily="34" charset="0"/>
            </a:endParaRPr>
          </a:p>
          <a:p>
            <a:r>
              <a:rPr lang="en-US" sz="1800" b="1" dirty="0">
                <a:latin typeface="Britannic Bold" panose="020B0903060703020204" pitchFamily="34" charset="0"/>
              </a:rPr>
              <a:t>PLEASE BE ADVISED THAT as of DECEMBER 31, 2018, THE DMEPOS COMPETIVE BIDDING Program contracts expired and will remain so until approximately December 31, 2020.</a:t>
            </a:r>
          </a:p>
          <a:p>
            <a:endParaRPr lang="en-US" sz="1800" b="1" dirty="0">
              <a:latin typeface="Britannic Bold" panose="020B0903060703020204" pitchFamily="34" charset="0"/>
            </a:endParaRPr>
          </a:p>
          <a:p>
            <a:r>
              <a:rPr lang="en-US" sz="1800" b="1" dirty="0">
                <a:latin typeface="Britannic Bold" panose="020B0903060703020204" pitchFamily="34" charset="0"/>
              </a:rPr>
              <a:t>Effective, January 1, 2019 any certified dmepos supplier may furnish DMEPOS SUPPLIES OR EQUIPMENT. (see attached detailed information on this new procedure AND A LIST OF MEDICARE’S CERTIFIED SUPPLIERS)</a:t>
            </a:r>
          </a:p>
          <a:p>
            <a:pPr algn="ctr"/>
            <a:r>
              <a:rPr lang="en-US" sz="1800" b="1" dirty="0">
                <a:highlight>
                  <a:srgbClr val="FFFF00"/>
                </a:highlight>
                <a:latin typeface="Britannic Bold" panose="020B0903060703020204" pitchFamily="34" charset="0"/>
              </a:rPr>
              <a:t>NOTE:  INCONTINENCE SUPPLIES AND AUTOMATIC BLOOD PRESSURE MONITORS – DO NOT NEED A DENIAL FROM MEDICARE – ALL CERTIFIED MEDICARE DMEPOS SUPPLIERS CAN PROVIDE THESEE ITEMS FOR MEDICARE BENEFICIARIES.</a:t>
            </a:r>
          </a:p>
          <a:p>
            <a:endParaRPr lang="en-US" sz="1800" b="1" dirty="0">
              <a:latin typeface="Britannic Bold" panose="020B0903060703020204" pitchFamily="34" charset="0"/>
            </a:endParaRPr>
          </a:p>
          <a:p>
            <a:pPr algn="l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5EF6DEC5-62C7-42D3-AAD1-6055D6D54D4B}" type="slidenum">
              <a:rPr lang="en-US" b="1" smtClean="0"/>
              <a:t>7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463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601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DMEPOS – MEDICARE PART B </a:t>
            </a:r>
            <a:b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</a:br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or DUAL ELIGIBLE/dual eligible (qmb) BENEFICIARIES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133600"/>
            <a:ext cx="8915400" cy="454014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Britannic Bold" panose="020B0903060703020204" pitchFamily="34" charset="0"/>
              </a:rPr>
              <a:t>Resource notes</a:t>
            </a:r>
          </a:p>
          <a:p>
            <a:pPr algn="ctr"/>
            <a:r>
              <a:rPr lang="en-US" sz="1800" b="1" dirty="0">
                <a:latin typeface="Britannic Bold" panose="020B0903060703020204" pitchFamily="34" charset="0"/>
              </a:rPr>
              <a:t>You can also locate a MEDICARE CERTIFIED dmepos supplier by: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sz="1800" b="1" dirty="0">
                <a:latin typeface="Britannic Bold" panose="020B0903060703020204" pitchFamily="34" charset="0"/>
              </a:rPr>
              <a:t>Using the Medicare SUPPLIER DIRECTORY (</a:t>
            </a:r>
            <a:r>
              <a:rPr lang="en-US" sz="1800" b="1" u="sng" dirty="0">
                <a:solidFill>
                  <a:srgbClr val="0000FF"/>
                </a:solidFill>
                <a:latin typeface="Britannic Bold" panose="020B0903060703020204" pitchFamily="34" charset="0"/>
              </a:rPr>
              <a:t>www/medicare.gov/supplier</a:t>
            </a:r>
            <a:r>
              <a:rPr lang="en-US" sz="1800" b="1" dirty="0">
                <a:latin typeface="Britannic Bold" panose="020B0903060703020204" pitchFamily="34" charset="0"/>
              </a:rPr>
              <a:t>)or by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sz="1800" b="1" dirty="0">
                <a:latin typeface="Britannic Bold" panose="020B0903060703020204" pitchFamily="34" charset="0"/>
              </a:rPr>
              <a:t>Calling 1-800-medicare (1-800-633-4227) to ask a question or file a complaint.</a:t>
            </a:r>
          </a:p>
          <a:p>
            <a:endParaRPr lang="en-US" sz="1800" b="1" dirty="0">
              <a:solidFill>
                <a:srgbClr val="FF0000"/>
              </a:solidFill>
            </a:endParaRPr>
          </a:p>
          <a:p>
            <a:pPr algn="ctr"/>
            <a:r>
              <a:rPr lang="en-US" sz="1800" b="1" dirty="0">
                <a:latin typeface="Britannic Bold" panose="020B0903060703020204" pitchFamily="34" charset="0"/>
              </a:rPr>
              <a:t>ON TUESDAYS AND WEDNESDAYS, you can contact me FOR ASSISTANCE at the office of health care ombudsman and bill of rights (ohcobr)</a:t>
            </a:r>
          </a:p>
          <a:p>
            <a:pPr algn="ctr"/>
            <a:r>
              <a:rPr lang="en-US" sz="1800" b="1" dirty="0">
                <a:latin typeface="Britannic Bold" panose="020B0903060703020204" pitchFamily="34" charset="0"/>
              </a:rPr>
              <a:t>202-724-4207 (DIRECT LINE)</a:t>
            </a:r>
          </a:p>
          <a:p>
            <a:pPr algn="ctr"/>
            <a:r>
              <a:rPr lang="en-US" sz="1800" b="1" dirty="0">
                <a:latin typeface="Britannic Bold" panose="020B0903060703020204" pitchFamily="34" charset="0"/>
              </a:rPr>
              <a:t>202-724-7491 (GENERAL LINE)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5EF6DEC5-62C7-42D3-AAD1-6055D6D54D4B}" type="slidenum">
              <a:rPr lang="en-US" b="1" smtClean="0"/>
              <a:t>8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6407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13031</TotalTime>
  <Words>456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Britannic Bold</vt:lpstr>
      <vt:lpstr>Calibri</vt:lpstr>
      <vt:lpstr>Franklin Gothic Book</vt:lpstr>
      <vt:lpstr>Franklin Gothic Medium</vt:lpstr>
      <vt:lpstr>Stencil</vt:lpstr>
      <vt:lpstr>Tunga</vt:lpstr>
      <vt:lpstr>Wingdings</vt:lpstr>
      <vt:lpstr>Angles</vt:lpstr>
      <vt:lpstr> (REVISED) PROCEDURES FOR REQUESTING durable medical equipment, prosthetics, orthotics, and supplies (DMEPOS)  VIA Medicare PART B AND DUAL ELIGIBLE/DUAL ELIGIBLE (QMB)</vt:lpstr>
      <vt:lpstr>DMEPOS – MEDICARE PART B  OR DUAL ELIGIBLE/DUAL ELIGIBLE (QMB) BENEFICIARIES</vt:lpstr>
      <vt:lpstr>DMEPOS – MEDICARE PART B  OR DUAL ELIGIBLE/DUAL ELIGIBLE (QMB) BENEFICIARIES</vt:lpstr>
      <vt:lpstr>DMEPOS – MEDICARE PART B  OR DUAL ELIGIBLE/DUAL ELIGIBLE (QMB) BENEFICIARIES</vt:lpstr>
      <vt:lpstr>DMEPOS – MEDICARE PART B  OR DUAL ELIGIBLE/DUAL ELIGIBLE (QMB) BENEFICIARIES</vt:lpstr>
      <vt:lpstr>DMEPOS – MEDICARE PART B  OR DUAL ELIGIBLE/DUAL ELIGIBLE (QMB)  BENEFICIARIES</vt:lpstr>
      <vt:lpstr>DMEPOS – MEDICARE PART B  OR DUAL ELIGIBLE/DUAL ELIGIBLE (QMB) BENEFICIARIES</vt:lpstr>
      <vt:lpstr>DMEPOS – MEDICARE PART B  or DUAL ELIGIBLE/dual eligible (qmb) BENEFICIARIES</vt:lpstr>
    </vt:vector>
  </TitlesOfParts>
  <Company>DC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REQUESTING DME MEDICAL SUPPLIES AND EQUIPMENT</dc:title>
  <dc:creator>ServUS</dc:creator>
  <cp:lastModifiedBy>Kinsey, Carmencita (DHCF)</cp:lastModifiedBy>
  <cp:revision>89</cp:revision>
  <cp:lastPrinted>2019-05-14T16:23:36Z</cp:lastPrinted>
  <dcterms:created xsi:type="dcterms:W3CDTF">2016-11-07T20:13:48Z</dcterms:created>
  <dcterms:modified xsi:type="dcterms:W3CDTF">2019-05-14T17:04:57Z</dcterms:modified>
</cp:coreProperties>
</file>