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ris, Thomas (DDS)" initials="MT(" lastIdx="1" clrIdx="0">
    <p:extLst>
      <p:ext uri="{19B8F6BF-5375-455C-9EA6-DF929625EA0E}">
        <p15:presenceInfo xmlns:p15="http://schemas.microsoft.com/office/powerpoint/2012/main" userId="S::thomas.morris@dc.gov::b164409c-bb87-4965-a2aa-fbf62cde25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3C380-89DD-4280-ABD3-8BEC55504F34}" v="1" dt="2021-06-02T21:38:34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40"/>
  </p:normalViewPr>
  <p:slideViewPr>
    <p:cSldViewPr snapToGrid="0" snapToObjects="1">
      <p:cViewPr varScale="1">
        <p:scale>
          <a:sx n="104" d="100"/>
          <a:sy n="104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, Thomas (DDS)" userId="b164409c-bb87-4965-a2aa-fbf62cde25b5" providerId="ADAL" clId="{2883C380-89DD-4280-ABD3-8BEC55504F34}"/>
    <pc:docChg chg="modSld">
      <pc:chgData name="Morris, Thomas (DDS)" userId="b164409c-bb87-4965-a2aa-fbf62cde25b5" providerId="ADAL" clId="{2883C380-89DD-4280-ABD3-8BEC55504F34}" dt="2021-06-03T21:27:20.903" v="5" actId="20577"/>
      <pc:docMkLst>
        <pc:docMk/>
      </pc:docMkLst>
      <pc:sldChg chg="addSp modSp mod">
        <pc:chgData name="Morris, Thomas (DDS)" userId="b164409c-bb87-4965-a2aa-fbf62cde25b5" providerId="ADAL" clId="{2883C380-89DD-4280-ABD3-8BEC55504F34}" dt="2021-06-02T21:38:41.856" v="2" actId="1076"/>
        <pc:sldMkLst>
          <pc:docMk/>
          <pc:sldMk cId="2368258226" sldId="263"/>
        </pc:sldMkLst>
        <pc:spChg chg="mod">
          <ac:chgData name="Morris, Thomas (DDS)" userId="b164409c-bb87-4965-a2aa-fbf62cde25b5" providerId="ADAL" clId="{2883C380-89DD-4280-ABD3-8BEC55504F34}" dt="2021-06-02T21:38:38.743" v="1" actId="1076"/>
          <ac:spMkLst>
            <pc:docMk/>
            <pc:sldMk cId="2368258226" sldId="263"/>
            <ac:spMk id="7" creationId="{27C86BAC-4CA1-4E99-8533-0034BFD13EEB}"/>
          </ac:spMkLst>
        </pc:spChg>
        <pc:picChg chg="add mod">
          <ac:chgData name="Morris, Thomas (DDS)" userId="b164409c-bb87-4965-a2aa-fbf62cde25b5" providerId="ADAL" clId="{2883C380-89DD-4280-ABD3-8BEC55504F34}" dt="2021-06-02T21:38:41.856" v="2" actId="1076"/>
          <ac:picMkLst>
            <pc:docMk/>
            <pc:sldMk cId="2368258226" sldId="263"/>
            <ac:picMk id="6" creationId="{C1FCEF80-F5D5-4ABF-A67C-2450872F16FF}"/>
          </ac:picMkLst>
        </pc:picChg>
      </pc:sldChg>
      <pc:sldChg chg="modSp mod">
        <pc:chgData name="Morris, Thomas (DDS)" userId="b164409c-bb87-4965-a2aa-fbf62cde25b5" providerId="ADAL" clId="{2883C380-89DD-4280-ABD3-8BEC55504F34}" dt="2021-06-03T21:27:20.903" v="5" actId="20577"/>
        <pc:sldMkLst>
          <pc:docMk/>
          <pc:sldMk cId="492788644" sldId="266"/>
        </pc:sldMkLst>
        <pc:spChg chg="mod">
          <ac:chgData name="Morris, Thomas (DDS)" userId="b164409c-bb87-4965-a2aa-fbf62cde25b5" providerId="ADAL" clId="{2883C380-89DD-4280-ABD3-8BEC55504F34}" dt="2021-06-03T21:27:20.903" v="5" actId="20577"/>
          <ac:spMkLst>
            <pc:docMk/>
            <pc:sldMk cId="492788644" sldId="266"/>
            <ac:spMk id="7" creationId="{A86FA938-AB06-4C31-B6B8-4242592FC6EE}"/>
          </ac:spMkLst>
        </pc:spChg>
      </pc:sldChg>
      <pc:sldChg chg="modSp mod">
        <pc:chgData name="Morris, Thomas (DDS)" userId="b164409c-bb87-4965-a2aa-fbf62cde25b5" providerId="ADAL" clId="{2883C380-89DD-4280-ABD3-8BEC55504F34}" dt="2021-06-03T21:26:53.211" v="4" actId="20577"/>
        <pc:sldMkLst>
          <pc:docMk/>
          <pc:sldMk cId="1994302658" sldId="267"/>
        </pc:sldMkLst>
        <pc:spChg chg="mod">
          <ac:chgData name="Morris, Thomas (DDS)" userId="b164409c-bb87-4965-a2aa-fbf62cde25b5" providerId="ADAL" clId="{2883C380-89DD-4280-ABD3-8BEC55504F34}" dt="2021-06-03T21:26:53.211" v="4" actId="20577"/>
          <ac:spMkLst>
            <pc:docMk/>
            <pc:sldMk cId="1994302658" sldId="267"/>
            <ac:spMk id="7" creationId="{27C86BAC-4CA1-4E99-8533-0034BFD13E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E20A-138B-4B77-AC8D-A109B47042CA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4EB5F-691B-45A5-BFB5-8228AC797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DBE8-B27A-0140-86C6-176FDDB01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3E588-F204-4E4D-A643-81D8C92B5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A5607-FD55-B742-B03E-3296B277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23FAC-C211-3942-A360-C40AAE55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EF1FC-E92B-314A-9C00-F8CBEDD2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DAE4-5A46-7546-A767-34C1645E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C0493-825D-284A-8863-B41EE309B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8E833-65A9-6744-9DF2-A928A066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323FE-BD79-9342-A20B-9C338295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87B6E-663C-EF4A-815D-2BD311BC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CF745-40E3-B541-9C33-9E8312988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9406D-3EA9-DE45-8CDC-9E2BDD218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7C75-9290-4445-8D96-A6DCD4CC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5B1E3-D354-2446-B0E7-4BCA347F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55CA-7E76-FF41-9778-8EAF6D83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9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CB97-DD8E-C84B-87A4-F61F43BE3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DBEF0-48E7-234D-8010-07B498D9A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D5EBF-DDBA-AE44-84E5-9CC24982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6215-C0C8-C24C-9954-4296CB9E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97984-452F-6247-BB5D-55E80DC7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8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9127-B803-5E45-8041-DCB598B8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90303-FC4D-614D-864E-B1D298AB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36BA-E6AB-8B4B-A6F8-21F5EC27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63A1B-27A2-564C-8EB0-4A369EA4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AB5C4-86C1-5E4D-B360-70BDBF60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5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DBC2-4F03-C642-B6E5-25D71291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C6DA3-7E3C-BF41-AF8F-E863BA99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61CEB-B688-8941-BC02-E0B30169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D7AD-6979-3543-B687-0DB4E7B9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EDF85-5447-4842-87B3-5F1C376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6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5DF4-FBCB-584B-BFFD-A55638D8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EEBFB-5489-2148-A130-1F5F14F4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8A681-A5BE-324E-9C56-D4F89FA81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791AC-9630-2244-8FDD-75FE07E5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A96AD-0AC5-7744-8193-1A2E1F84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7356C-D629-CA41-A9B8-2B47B6EC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3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66C3-83DF-2B46-B807-CFEBF872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10833-20DF-3541-B28D-20106548A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0A439-7F41-724F-8A55-67F05612F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E6EF9-0835-2749-8E99-6ABCAD13E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52B7A-A01C-FB43-8290-5046F91B4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E9AF5-405C-4847-9127-07B9F390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DE035-E926-174B-A51A-6DCEB970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9AC2A-1EAD-2742-971C-A3027E70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9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23EA-C368-C34D-AED1-699927E8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B8792-E3D8-F04C-BB65-793BDEB0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693D1-170B-0D45-A5D6-22A3848E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71BA3-B271-4342-9CAA-AA320DC6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1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A03C2-D0BF-3F4A-A25D-3D931ABD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526630-050E-624B-B645-37E8E496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F9EDA-F32F-6E44-B6E5-85688696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9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D3F8-86FA-154D-9BE1-D2FD814B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6FA1-534E-B242-AA5F-00E82995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6E4FE-1CFD-4744-BBAF-5C49367E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191CC-EC32-1C40-A4C5-E8E26111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DB669-1AA6-7E45-9040-4A095FEE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FD8E-8F2D-C442-9593-301E3212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92E9-E824-1748-B194-22F5C6F6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0F06-CFB9-2442-9E02-DE052A2C8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108C4-4FF5-A048-9346-05900D8E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6115-7AC1-B041-82C5-F133E160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05856-C19D-134E-86BD-C50F60D0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54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D9F1-2386-9B4B-9BE1-D6CCCB50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F44EE-7C38-0E45-98D7-A551D4ED6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C5A8B-FCAD-AE4C-9F39-94C3A0269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5C2C4-4927-5C4A-B6C9-86B70D80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0F0C0-8D58-EB42-B8A4-5396CF87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86503-E934-F547-80CF-12DD20FB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05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7292-6B6C-1D41-848E-F542186F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D08A3-FC9D-994B-85BF-9F7B2E558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713E6-5557-714B-AA4F-A3B2C768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1D7B-A864-FF46-B845-0F2C6C2D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CE2C-0649-304F-9E50-06FBCE48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00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71786-0338-5647-9420-52BD03A7A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97B2D-9F54-744F-BABF-29DA402CD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8AEAF-0812-0445-A2A7-1C6EA5A4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CA5C2-D2CD-0142-A5E8-794A72038B8E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48441-766D-7A45-8806-0AA76EAF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7E5E-0651-3A41-8A2E-7D744224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BE6CB3-BDD4-6045-973B-76B5B88D0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8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6457-2CD1-E54C-AC03-34D432557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6C4EE-9A06-B24D-9560-6946671BC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1F1A7-A0EE-B240-8107-49B687BD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8156-F557-3B48-AC5E-AA723B38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76AD9-C76F-FB4E-AAB9-2F418224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46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C06A-61D0-C74F-BD12-75EFE3DA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2A57-43F2-DE40-AC16-9C459A34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A2F1-FB75-D245-AA31-F26C2CDE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661A5-BC2F-164B-8C65-7D6A9B25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5776-958E-0049-8350-E71AA4A0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5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6BFA-1D58-6A4A-B41A-B2DAFA61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13A78-E88E-5245-BA7E-FCBDA8AC9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86A7D-CB13-3140-BEB3-9EBC8B33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04522-8A6C-8B45-9D9E-E744AC4B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B4ACA-FE97-D448-850D-E92FE6EF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6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25FF-BF2A-E545-BE87-7730C8ED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4A36-2FA9-3743-9031-B7512F8DA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338CB-7478-FF42-BFD4-324B2F2D9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40A1A-967A-CF42-AF18-498FE33B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BFDFF-A385-FC42-AF58-2A2423B7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C5785-7471-4D47-9207-70D4E4B5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63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C9CD-85DB-6840-96DF-6B2E0632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84FB7-B3F5-EC40-99DA-4D20AD49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2CFE4-EB53-FA41-846C-6D25084D3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C0162-A673-6B4B-8CF6-111494668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0D2D5-9F34-0D4A-B7C2-E1A05F0A5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3C21C-8E21-4140-9EFA-1FC8E349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D3C30-5678-9D4B-8376-8AEDB9F1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E6DB0E-4E9B-8545-B227-06DB7657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71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8182-0649-C843-9FF4-27FDA098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E46F5-6734-6747-8B65-49C03538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86F42-3CF6-8944-B078-56DBB1AB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E0B48-A9A9-8544-9F55-4052E3BC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03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52A95-2D45-8344-9DE3-FD8C9417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23607-9BA4-AA45-BCAB-4C6D8139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099D-8266-3043-9E69-30DB681E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6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0B2F-FF88-834A-AB70-6CCD0BD3D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744B9-FFA5-DE4D-914A-A126FB03C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1A05-037C-5548-8EBE-3EF52C77D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7F8BA-40F8-6F4B-B097-878662EA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545D8-22D1-C240-9F57-CB85FF46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87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604-4BF7-B749-A3D1-31D7EDBC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A090-2757-9E4F-A608-7AEFFE123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17EDB-10FA-BC45-87F9-2C2160EA7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DA22C-B293-504C-A347-C19FA118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9ADDE-07B4-F340-9BA3-CB2168B9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1670-2CB4-2246-8330-A03E355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47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2A44-C412-5945-BBC1-2FC23E40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CD363-EE2F-E04A-919A-931805002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1A397-E8FE-A549-B186-3282449AE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BD579-A456-4945-9427-8E098005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8B7FF-7761-034C-BB9A-3F2C3DB0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83D19-5C08-944C-869E-98C37D33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99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9ADA-4845-8F4B-85EB-D868F712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8FB8B-7EA3-A042-9F79-523974449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8BA7A-DB0C-BA4E-AC02-18282F85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401D5-49F5-5147-B9E4-7FA4276E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972C0-9637-9642-910B-EA9527DD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72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CB9EF-DDF7-B245-8D5D-3FB6A8132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C310D-902C-BB4C-8674-C814E492A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BF686-EDDB-764D-BE53-F644454C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547D-1CEE-6745-B035-1519246EF7B9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E18BC-74F1-CC46-9D40-0BCD5745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80D1B-2EE6-C74F-B230-78FC9F4B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DE000-17C1-AB41-A850-8B80BA42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9769-B0DF-AF4A-B316-9E1C7767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2460C-2B7F-9B47-A97E-4A91381BE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CE97D-7044-364F-A255-7A2B364BB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468C4-3477-FA4D-BC0E-869C3E68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FA19D-A33E-7745-A46A-FB1BD910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19BF4-38B7-C04C-982F-53E41657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6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A84A-7083-0A4C-ABCF-AB5A3EAF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199A-750F-824F-A4E0-5C6DC7516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D6AC1-8A45-7E46-971D-373A9719E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B48FC-B883-BA43-88B5-80E01113D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64501-E269-2D45-BBE4-FAC617204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A0FA4-24EE-9145-8B87-B07F508D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48C69-AD40-1741-84ED-A35705B3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50865-5FC8-2149-8EF6-AAF3E54D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F0EF-9999-C845-AAEE-53084A0E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BA62A-4436-8C46-AF38-B9B4FEF3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E19B5-809C-1B43-8D83-89FBC5A5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2D6D2-67F5-DF43-A1EE-E5638AAD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4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85A03-9C33-D042-9C7B-F449052C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9B795-04C0-4C4C-8D0E-52877DEA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2109D-A00C-E444-BE06-57296049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7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2852-7A21-CC4C-96C2-3BD14CB1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8B39-7FD7-3F4F-BE75-602BC99E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231CD-F4E1-CD47-B6F1-17097F844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0AED3-89E8-3448-9C25-EACBB13D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97621-E6C4-D94E-8311-D1C7A8D0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555CE-8252-7F49-8B44-853E8572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4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D82A-A84B-E647-8FEC-2D3ED63F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D63C0-AF77-264E-B36D-77B0FD8B7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5A9BD-0C5E-F748-9280-86C410210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CC49-9299-BB4C-AB2D-7F1E41FEA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493EB3-DEE2-574B-BEAC-35748EBC0383}" type="datetimeFigureOut">
              <a:rPr lang="en-US" smtClean="0"/>
              <a:t>6/3/2021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FB73C-C741-204E-A550-75F18751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38D9C-5415-D34B-BFDB-7A15FE6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F016D-CE28-7141-A868-EA889C9E1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4CB802-B95E-FA4F-AE04-FCB3EE0E16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2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A402B7-A214-084B-81C3-CA023127DB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C408AD-A0A2-5C46-9189-02606FC26F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7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ccouncil.us/2020-2021-performance-oversight-fy-2022-budget-schedules/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9.xml"/></Relationships>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3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HCBS Waiver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10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7C86BAC-4CA1-4E99-8533-0034BFD13EEB}"/>
              </a:ext>
            </a:extLst>
          </p:cNvPr>
          <p:cNvSpPr txBox="1"/>
          <p:nvPr/>
        </p:nvSpPr>
        <p:spPr>
          <a:xfrm>
            <a:off x="2107657" y="1339274"/>
            <a:ext cx="7145413" cy="39815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Two Waivers: IDD Waiver and IFS Waiver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Comprehensive Waiver Participants: 1,825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IFS Waiver Participants: 0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FY 2022 Proposed local share for the waivers $92.8m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Waiver grows steadily, year after year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New users +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More utilization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	</a:t>
            </a:r>
            <a:endParaRPr lang="en-US" sz="2400" b="0" i="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30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1" y="113088"/>
            <a:ext cx="8947725" cy="653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DDS Medicaid Waiver Performance FYs 2018- 2022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11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966910-C2CB-4708-AD9B-8227BE0E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36" y="786155"/>
            <a:ext cx="8382727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0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DDA Residential Costs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12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7C86BAC-4CA1-4E99-8533-0034BFD13EEB}"/>
              </a:ext>
            </a:extLst>
          </p:cNvPr>
          <p:cNvSpPr txBox="1"/>
          <p:nvPr/>
        </p:nvSpPr>
        <p:spPr>
          <a:xfrm>
            <a:off x="2107657" y="1339274"/>
            <a:ext cx="7145413" cy="4350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Total cost: $31,367,133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= $27,270/per person x 1,100 people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+ costs for people who are not Medicaid eligible, or who need a non-Medicaid reimbursable service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	</a:t>
            </a:r>
            <a:endParaRPr lang="en-US" sz="2400" b="0" i="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1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Rehabilitation Services Administration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13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8686-5C1F-4D4B-A633-B84219A26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helps people prepare for work, find jobs, keep jobs and get better jobs</a:t>
            </a:r>
          </a:p>
          <a:p>
            <a:endParaRPr lang="en-US" dirty="0"/>
          </a:p>
          <a:p>
            <a:r>
              <a:rPr lang="en-US" dirty="0"/>
              <a:t>Budget goes up by $19,000</a:t>
            </a:r>
          </a:p>
          <a:p>
            <a:endParaRPr lang="en-US" dirty="0"/>
          </a:p>
          <a:p>
            <a:r>
              <a:rPr lang="en-US" dirty="0"/>
              <a:t>78.7% federally-funded, with a 21.3% local share and a required maintenance of effort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83A4DD-C76B-4C1E-994B-B36CCBCB05C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145309"/>
            <a:ext cx="3932237" cy="4723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14BE90-7DAE-40A0-8A5C-FCE162B4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30" y="1387862"/>
            <a:ext cx="167044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3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Disability Determination Division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14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8686-5C1F-4D4B-A633-B84219A2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132" y="1309208"/>
            <a:ext cx="6172200" cy="4715741"/>
          </a:xfrm>
        </p:spPr>
        <p:txBody>
          <a:bodyPr/>
          <a:lstStyle/>
          <a:p>
            <a:r>
              <a:rPr lang="en-US" dirty="0"/>
              <a:t>DDD is the D.C. office for the Social Security Administration’s review and determination of disability claims</a:t>
            </a:r>
          </a:p>
          <a:p>
            <a:r>
              <a:rPr lang="en-US" dirty="0"/>
              <a:t>100 percent federally-funded with a proposed budget of $11,540,000</a:t>
            </a:r>
          </a:p>
          <a:p>
            <a:r>
              <a:rPr lang="en-US" dirty="0"/>
              <a:t>Currently 13 vacancies, SSA approval required to fill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83A4DD-C76B-4C1E-994B-B36CCBCB05C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145309"/>
            <a:ext cx="3932237" cy="4723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AC822-A717-4188-9B75-869AC25DA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83" y="1309208"/>
            <a:ext cx="3823317" cy="20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3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DDS Budget Hearing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15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8686-5C1F-4D4B-A633-B84219A2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914" y="1171961"/>
            <a:ext cx="6172200" cy="4715741"/>
          </a:xfrm>
        </p:spPr>
        <p:txBody>
          <a:bodyPr/>
          <a:lstStyle/>
          <a:p>
            <a:r>
              <a:rPr lang="en-US" sz="2400" dirty="0"/>
              <a:t>Monday, June 7, 2021 at 9:00 a.m.</a:t>
            </a:r>
          </a:p>
          <a:p>
            <a:r>
              <a:rPr lang="en-US" sz="2400" dirty="0"/>
              <a:t>Hearing will be held virtually</a:t>
            </a:r>
          </a:p>
          <a:p>
            <a:r>
              <a:rPr lang="en-US" sz="2400" dirty="0"/>
              <a:t>Witnesses can sigh up at: </a:t>
            </a:r>
            <a:r>
              <a:rPr lang="en-US" sz="2400" dirty="0">
                <a:hlinkClick r:id="rId2"/>
              </a:rPr>
              <a:t>https://www.brianneknadeau.com/testify</a:t>
            </a:r>
            <a:endParaRPr lang="en-US" sz="2400" dirty="0"/>
          </a:p>
          <a:p>
            <a:r>
              <a:rPr lang="en-US" sz="2400" dirty="0"/>
              <a:t>The Budget Oversight hearing can be seen at: </a:t>
            </a:r>
            <a:r>
              <a:rPr lang="en-US" sz="2400" dirty="0">
                <a:hlinkClick r:id="rId3"/>
              </a:rPr>
              <a:t>https://dccouncil.us/council-videos/</a:t>
            </a:r>
            <a:endParaRPr lang="en-US" sz="2400" dirty="0"/>
          </a:p>
          <a:p>
            <a:r>
              <a:rPr lang="en-US" sz="2400" dirty="0"/>
              <a:t>If you need help preparing your testimony: </a:t>
            </a:r>
          </a:p>
          <a:p>
            <a:pPr lvl="1"/>
            <a:r>
              <a:rPr lang="en-US" sz="2000" dirty="0"/>
              <a:t>Quality Trust for Individuals with Disabilities (202) 448-1450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DC Developmental Disabilities Council (202) 724-8612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83A4DD-C76B-4C1E-994B-B36CCBCB05C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145309"/>
            <a:ext cx="3932237" cy="4723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050AE2-EB63-480A-A065-D442617BE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33" y="1163782"/>
            <a:ext cx="2951658" cy="2265218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924EBFAC-104A-4840-824B-2D699A05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78" y="4590122"/>
            <a:ext cx="2885177" cy="5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52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To See the FY 2022 DDS Proposed Budget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16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8686-5C1F-4D4B-A633-B84219A2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914" y="1171961"/>
            <a:ext cx="6172200" cy="4715741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https://dccouncil.us/2020-2021-performance-oversight-fy-2022-budget-schedules/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83A4DD-C76B-4C1E-994B-B36CCBCB05C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145309"/>
            <a:ext cx="3932237" cy="4723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9D849E-112D-4480-B2E2-F313EC19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10" y="1171961"/>
            <a:ext cx="2859272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4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Questions and Discussion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17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8686-5C1F-4D4B-A633-B84219A2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914" y="1171961"/>
            <a:ext cx="6172200" cy="4715741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83A4DD-C76B-4C1E-994B-B36CCBCB05C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145309"/>
            <a:ext cx="3932237" cy="4723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pic>
        <p:nvPicPr>
          <p:cNvPr id="7" name="Picture 6" descr="timthumb.php.jpeg">
            <a:extLst>
              <a:ext uri="{FF2B5EF4-FFF2-40B4-BE49-F238E27FC236}">
                <a16:creationId xmlns:a16="http://schemas.microsoft.com/office/drawing/2014/main" id="{264D6351-625A-4806-8F6D-C6F546AA9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65" y="1171961"/>
            <a:ext cx="6172200" cy="41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9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DDS FY 2022 Proposed Budget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2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0D434B-5AC9-481F-8CDA-857C38C84DEB}"/>
              </a:ext>
            </a:extLst>
          </p:cNvPr>
          <p:cNvGrpSpPr/>
          <p:nvPr/>
        </p:nvGrpSpPr>
        <p:grpSpPr>
          <a:xfrm>
            <a:off x="2424545" y="1743251"/>
            <a:ext cx="7342909" cy="3371497"/>
            <a:chOff x="0" y="644089"/>
            <a:chExt cx="7342909" cy="33714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BC84FD3-A046-4F23-B4A4-8DC342E5520D}"/>
                </a:ext>
              </a:extLst>
            </p:cNvPr>
            <p:cNvSpPr/>
            <p:nvPr/>
          </p:nvSpPr>
          <p:spPr>
            <a:xfrm>
              <a:off x="0" y="644089"/>
              <a:ext cx="7342909" cy="337149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A1DABE4B-864A-44CB-8AC2-01937494D579}"/>
                </a:ext>
              </a:extLst>
            </p:cNvPr>
            <p:cNvSpPr txBox="1"/>
            <p:nvPr/>
          </p:nvSpPr>
          <p:spPr>
            <a:xfrm>
              <a:off x="98748" y="742837"/>
              <a:ext cx="7145413" cy="317400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+mn-cs"/>
                </a:rPr>
                <a:t>FY19 ACTUAL $179,380,927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+mn-cs"/>
                </a:rPr>
                <a:t>	     FY20 ACTUAL  $172,200,851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+mn-cs"/>
                </a:rPr>
                <a:t>FY21 BUDGET (APPROVED) $</a:t>
              </a:r>
              <a:r>
                <a:rPr lang="en-US" sz="2400" b="0" i="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193,549,107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+mn-ea"/>
                  <a:cs typeface="+mn-cs"/>
                </a:rPr>
                <a:t>FY22 BUDGET (PROPOSED) $</a:t>
              </a:r>
              <a:r>
                <a:rPr lang="en-US" sz="2400" b="0" i="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196,833,377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0" i="0" kern="12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(1.7% increase)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6984DDA-DA82-4091-A43D-B834F4C8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8982"/>
            <a:ext cx="3932237" cy="720436"/>
          </a:xfrm>
        </p:spPr>
        <p:txBody>
          <a:bodyPr/>
          <a:lstStyle/>
          <a:p>
            <a:r>
              <a:rPr lang="en-US" b="1" dirty="0"/>
              <a:t>Comparison by Years</a:t>
            </a:r>
          </a:p>
        </p:txBody>
      </p:sp>
    </p:spTree>
    <p:extLst>
      <p:ext uri="{BB962C8B-B14F-4D97-AF65-F5344CB8AC3E}">
        <p14:creationId xmlns:p14="http://schemas.microsoft.com/office/powerpoint/2010/main" val="23926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DDS FY 2022 Proposed Local Budget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3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84DDA-DA82-4091-A43D-B834F4C8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8982"/>
            <a:ext cx="3932237" cy="720436"/>
          </a:xfrm>
        </p:spPr>
        <p:txBody>
          <a:bodyPr/>
          <a:lstStyle/>
          <a:p>
            <a:r>
              <a:rPr lang="en-US" b="1" dirty="0"/>
              <a:t>Comparison by Years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F39E865A-27AE-4653-A0D9-1388E5601D28}"/>
              </a:ext>
            </a:extLst>
          </p:cNvPr>
          <p:cNvSpPr txBox="1"/>
          <p:nvPr/>
        </p:nvSpPr>
        <p:spPr>
          <a:xfrm>
            <a:off x="2523293" y="1841999"/>
            <a:ext cx="7145413" cy="3174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FY19 ACTUAL $123,037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	     FY20 ACTUAL  $115,176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FY21 BUDGET (APPROVED) $1</a:t>
            </a: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31,048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FY22 BUDGET (PROPOSED) $</a:t>
            </a: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134,104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(2.3% increase)</a:t>
            </a:r>
          </a:p>
        </p:txBody>
      </p:sp>
    </p:spTree>
    <p:extLst>
      <p:ext uri="{BB962C8B-B14F-4D97-AF65-F5344CB8AC3E}">
        <p14:creationId xmlns:p14="http://schemas.microsoft.com/office/powerpoint/2010/main" val="55678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Proposed Budget By Program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4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99E2E376-3815-4E73-978B-F299242765A7}"/>
              </a:ext>
            </a:extLst>
          </p:cNvPr>
          <p:cNvSpPr txBox="1"/>
          <p:nvPr/>
        </p:nvSpPr>
        <p:spPr>
          <a:xfrm>
            <a:off x="2523293" y="1841999"/>
            <a:ext cx="7145413" cy="3174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FY19 ACTUAL $123,037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	     FY20 ACTUAL  $115,176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FY21 BUDGET (APPROVED) $1</a:t>
            </a: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31,048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FY22 BUDGET (PROPOSED) $</a:t>
            </a: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134,104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(2.3% increase)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79ADD-B7E0-4777-A7EA-44C7ECFF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46" y="1184312"/>
            <a:ext cx="7712108" cy="446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65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Proposed Budget By Funding Source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5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99E2E376-3815-4E73-978B-F299242765A7}"/>
              </a:ext>
            </a:extLst>
          </p:cNvPr>
          <p:cNvSpPr txBox="1"/>
          <p:nvPr/>
        </p:nvSpPr>
        <p:spPr>
          <a:xfrm>
            <a:off x="2523293" y="1841999"/>
            <a:ext cx="7145413" cy="3174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FY19 ACTUAL $123,037</a:t>
            </a: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	     FY20 ACTUAL  $115,176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FY21 BUDGET (APPROVED) $1</a:t>
            </a: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31,048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FY22 BUDGET (PROPOSED) $</a:t>
            </a: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134,104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(2.3% increase)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F06A5-B21B-4AAA-8084-DE4012FC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52" y="1283465"/>
            <a:ext cx="7559695" cy="435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67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DDS Staffing Overview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6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27C86BAC-4CA1-4E99-8533-0034BFD13EEB}"/>
              </a:ext>
            </a:extLst>
          </p:cNvPr>
          <p:cNvSpPr txBox="1"/>
          <p:nvPr/>
        </p:nvSpPr>
        <p:spPr>
          <a:xfrm>
            <a:off x="1831918" y="2311124"/>
            <a:ext cx="7145413" cy="31740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FY 2022 Proposed Staff Size: 428</a:t>
            </a:r>
          </a:p>
          <a:p>
            <a:pPr marL="342900" lvl="0" indent="-34290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FY 2021 Approved: 428</a:t>
            </a:r>
            <a:endParaRPr lang="en-US" sz="2400" b="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endParaRPr>
          </a:p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	</a:t>
            </a:r>
            <a:endParaRPr lang="en-US" sz="2400" b="0" i="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CEF80-F5D5-4ABF-A67C-2450872F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289" y="888664"/>
            <a:ext cx="2395936" cy="1835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25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DDS Staffing Overview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7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EB20EF-1792-4706-B713-2064E572A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59" y="1138377"/>
            <a:ext cx="6786282" cy="458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47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DDS Budget Per Table 5 of the Budget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8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FD6D6-BB5B-43BA-A7BA-A5E0D8A6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5891"/>
          </a:xfrm>
        </p:spPr>
        <p:txBody>
          <a:bodyPr/>
          <a:lstStyle/>
          <a:p>
            <a:r>
              <a:rPr lang="en-US" b="1" dirty="0"/>
              <a:t>Title/Description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8686-5C1F-4D4B-A633-B84219A2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200939"/>
          </a:xfrm>
        </p:spPr>
        <p:txBody>
          <a:bodyPr/>
          <a:lstStyle/>
          <a:p>
            <a:r>
              <a:rPr lang="en-US" dirty="0"/>
              <a:t>($3,061)                      *</a:t>
            </a:r>
            <a:r>
              <a:rPr lang="en-US" sz="1800" dirty="0"/>
              <a:t>Amounts in Thousands</a:t>
            </a:r>
          </a:p>
          <a:p>
            <a:r>
              <a:rPr lang="en-US" dirty="0"/>
              <a:t>$5,995</a:t>
            </a:r>
          </a:p>
          <a:p>
            <a:r>
              <a:rPr lang="en-US" dirty="0"/>
              <a:t>$1,019</a:t>
            </a:r>
          </a:p>
          <a:p>
            <a:endParaRPr lang="en-US" dirty="0"/>
          </a:p>
          <a:p>
            <a:r>
              <a:rPr lang="en-US" dirty="0"/>
              <a:t>($897)</a:t>
            </a:r>
          </a:p>
          <a:p>
            <a:r>
              <a:rPr lang="en-US" dirty="0"/>
              <a:t>($305)</a:t>
            </a:r>
          </a:p>
          <a:p>
            <a:endParaRPr lang="en-US" dirty="0"/>
          </a:p>
          <a:p>
            <a:r>
              <a:rPr lang="en-US" dirty="0"/>
              <a:t>($318)</a:t>
            </a:r>
          </a:p>
          <a:p>
            <a:r>
              <a:rPr lang="en-US" dirty="0"/>
              <a:t>$246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E83A4DD-C76B-4C1E-994B-B36CCBCB05C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145309"/>
            <a:ext cx="3932237" cy="4723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Removal of one – time costs</a:t>
            </a:r>
          </a:p>
          <a:p>
            <a:r>
              <a:rPr lang="en-US" sz="2200" dirty="0"/>
              <a:t>Align resources with operational spending goals	</a:t>
            </a:r>
          </a:p>
          <a:p>
            <a:r>
              <a:rPr lang="en-US" sz="2200" dirty="0"/>
              <a:t>Align personal services and fringe benefits with projected costs</a:t>
            </a:r>
          </a:p>
          <a:p>
            <a:r>
              <a:rPr lang="en-US" sz="2200" dirty="0"/>
              <a:t>Align fixed costs with proposed estimates</a:t>
            </a:r>
          </a:p>
          <a:p>
            <a:r>
              <a:rPr lang="en-US" sz="2200" dirty="0"/>
              <a:t>Align the budget with projected grant awards</a:t>
            </a:r>
          </a:p>
          <a:p>
            <a:r>
              <a:rPr lang="en-US" sz="2200" dirty="0"/>
              <a:t>Align the budget with projected federal Medicaid reimbursements</a:t>
            </a:r>
          </a:p>
          <a:p>
            <a:r>
              <a:rPr lang="en-US" sz="2200" dirty="0"/>
              <a:t>Align budget with projected revenues 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481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7E1FB8-885B-5147-935B-0F922121CB51}"/>
              </a:ext>
            </a:extLst>
          </p:cNvPr>
          <p:cNvSpPr txBox="1">
            <a:spLocks/>
          </p:cNvSpPr>
          <p:nvPr/>
        </p:nvSpPr>
        <p:spPr>
          <a:xfrm>
            <a:off x="76202" y="113088"/>
            <a:ext cx="8284030" cy="487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  <a:latin typeface="Neutra Text TF Alt" panose="02000000000000000000" pitchFamily="2" charset="0"/>
              </a:rPr>
              <a:t>Developmental Disabilities Administration</a:t>
            </a:r>
          </a:p>
          <a:p>
            <a:endParaRPr lang="en-US" sz="3000" b="1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4C05-D8FE-EE4B-9F04-53D3FDE8535D}"/>
              </a:ext>
            </a:extLst>
          </p:cNvPr>
          <p:cNvSpPr txBox="1"/>
          <p:nvPr/>
        </p:nvSpPr>
        <p:spPr>
          <a:xfrm>
            <a:off x="11706705" y="135391"/>
            <a:ext cx="4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E86143-E88E-EA40-BE33-AB571CEDE9ED}" type="slidenum">
              <a:rPr lang="en-US" sz="2000" smtClean="0">
                <a:solidFill>
                  <a:schemeClr val="bg1"/>
                </a:solidFill>
                <a:latin typeface="Neutra Text TF Alt" panose="02000000000000000000" pitchFamily="2" charset="0"/>
              </a:rPr>
              <a:t>9</a:t>
            </a:fld>
            <a:endParaRPr lang="en-US" sz="2000" dirty="0">
              <a:solidFill>
                <a:schemeClr val="bg1"/>
              </a:solidFill>
              <a:latin typeface="Neutra Text TF Alt" panose="02000000000000000000" pitchFamily="2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6FA938-AB06-4C31-B6B8-4242592FC6EE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144588"/>
            <a:ext cx="9828212" cy="472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Supports 2,400 adults with intellectual disabilities</a:t>
            </a:r>
          </a:p>
          <a:p>
            <a:r>
              <a:rPr lang="en-US" sz="3200" dirty="0"/>
              <a:t>Home and Community-Based Services Waiver</a:t>
            </a:r>
          </a:p>
          <a:p>
            <a:endParaRPr lang="en-US" dirty="0"/>
          </a:p>
          <a:p>
            <a:pPr marL="2540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3200"/>
              <a:t>23 </a:t>
            </a:r>
            <a:r>
              <a:rPr lang="en-US" sz="3200" dirty="0"/>
              <a:t>services &amp; supports for 1,800+ adults</a:t>
            </a:r>
          </a:p>
          <a:p>
            <a:pPr lvl="1"/>
            <a:r>
              <a:rPr lang="en-US" sz="3200" dirty="0"/>
              <a:t>In integrated, community-based settings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5D220B-CE90-4F8F-8C62-26F6F572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13" y="2429247"/>
            <a:ext cx="2719052" cy="1621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BBB931-A747-4B10-8DDB-C745EA69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122" y="2319455"/>
            <a:ext cx="3276145" cy="17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8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555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Neutra Text TF Alt</vt:lpstr>
      <vt:lpstr>Wingdings</vt:lpstr>
      <vt:lpstr>Office Theme</vt:lpstr>
      <vt:lpstr>Custom Design</vt:lpstr>
      <vt:lpstr>1_Custom Design</vt:lpstr>
      <vt:lpstr>PowerPoint Presentation</vt:lpstr>
      <vt:lpstr>Comparison by Years</vt:lpstr>
      <vt:lpstr>Comparison by Years</vt:lpstr>
      <vt:lpstr>PowerPoint Presentation</vt:lpstr>
      <vt:lpstr>PowerPoint Presentation</vt:lpstr>
      <vt:lpstr>PowerPoint Presentation</vt:lpstr>
      <vt:lpstr>PowerPoint Presentation</vt:lpstr>
      <vt:lpstr>Title/Description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Ellis, Shauntel (EOM)</dc:creator>
  <cp:lastModifiedBy>Morris, Thomas (DDS)</cp:lastModifiedBy>
  <cp:revision>11</cp:revision>
  <dcterms:created xsi:type="dcterms:W3CDTF">2021-05-24T23:25:19Z</dcterms:created>
  <dcterms:modified xsi:type="dcterms:W3CDTF">2021-06-03T21:27:32Z</dcterms:modified>
</cp:coreProperties>
</file>